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372" r:id="rId3"/>
    <p:sldId id="259" r:id="rId4"/>
    <p:sldId id="356" r:id="rId5"/>
    <p:sldId id="370" r:id="rId6"/>
    <p:sldId id="262" r:id="rId7"/>
    <p:sldId id="261" r:id="rId8"/>
    <p:sldId id="260" r:id="rId9"/>
    <p:sldId id="269" r:id="rId10"/>
    <p:sldId id="357" r:id="rId11"/>
    <p:sldId id="359" r:id="rId12"/>
    <p:sldId id="3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3" d="100"/>
          <a:sy n="83" d="100"/>
        </p:scale>
        <p:origin x="45" y="4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D:\ascii%20exports%20for%20phase%20and%20twiss%20scan%20for%20emittance%20measurments\200twisss_scan_focused_entrance_withextravacuumspace\emittance_data_extravacuum.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Energy for 120 degree phase delay</c:v>
          </c:tx>
          <c:spPr>
            <a:ln w="19050" cap="rnd">
              <a:solidFill>
                <a:schemeClr val="accent1"/>
              </a:solidFill>
              <a:round/>
            </a:ln>
            <a:effectLst/>
          </c:spPr>
          <c:marker>
            <c:symbol val="none"/>
          </c:marker>
          <c:cat>
            <c:numRef>
              <c:f>Sheet1!$I$57:$I$71</c:f>
              <c:numCache>
                <c:formatCode>General</c:formatCode>
                <c:ptCount val="15"/>
                <c:pt idx="0">
                  <c:v>0</c:v>
                </c:pt>
                <c:pt idx="1">
                  <c:v>3</c:v>
                </c:pt>
                <c:pt idx="2">
                  <c:v>7</c:v>
                </c:pt>
                <c:pt idx="3">
                  <c:v>11</c:v>
                </c:pt>
                <c:pt idx="4">
                  <c:v>14</c:v>
                </c:pt>
                <c:pt idx="5">
                  <c:v>16</c:v>
                </c:pt>
                <c:pt idx="6">
                  <c:v>18</c:v>
                </c:pt>
                <c:pt idx="7">
                  <c:v>20</c:v>
                </c:pt>
                <c:pt idx="8">
                  <c:v>22</c:v>
                </c:pt>
                <c:pt idx="9">
                  <c:v>24</c:v>
                </c:pt>
                <c:pt idx="10">
                  <c:v>26</c:v>
                </c:pt>
                <c:pt idx="11">
                  <c:v>28</c:v>
                </c:pt>
                <c:pt idx="12">
                  <c:v>30</c:v>
                </c:pt>
                <c:pt idx="13">
                  <c:v>32</c:v>
                </c:pt>
                <c:pt idx="14">
                  <c:v>34</c:v>
                </c:pt>
              </c:numCache>
            </c:numRef>
          </c:cat>
          <c:val>
            <c:numRef>
              <c:f>Sheet1!$J$57:$J$71</c:f>
              <c:numCache>
                <c:formatCode>0.00E+00</c:formatCode>
                <c:ptCount val="15"/>
                <c:pt idx="0">
                  <c:v>49437920</c:v>
                </c:pt>
                <c:pt idx="1">
                  <c:v>49440320</c:v>
                </c:pt>
                <c:pt idx="2">
                  <c:v>49447550</c:v>
                </c:pt>
                <c:pt idx="3">
                  <c:v>49455080</c:v>
                </c:pt>
                <c:pt idx="4">
                  <c:v>49460900</c:v>
                </c:pt>
                <c:pt idx="5">
                  <c:v>52113640</c:v>
                </c:pt>
                <c:pt idx="6">
                  <c:v>51748330</c:v>
                </c:pt>
                <c:pt idx="7">
                  <c:v>52322790</c:v>
                </c:pt>
                <c:pt idx="8">
                  <c:v>53148900</c:v>
                </c:pt>
                <c:pt idx="9">
                  <c:v>52450640</c:v>
                </c:pt>
                <c:pt idx="10">
                  <c:v>55023670</c:v>
                </c:pt>
                <c:pt idx="11">
                  <c:v>55779930</c:v>
                </c:pt>
                <c:pt idx="12">
                  <c:v>55780270</c:v>
                </c:pt>
                <c:pt idx="13">
                  <c:v>55780750</c:v>
                </c:pt>
                <c:pt idx="14">
                  <c:v>55781150</c:v>
                </c:pt>
              </c:numCache>
            </c:numRef>
          </c:val>
          <c:smooth val="0"/>
          <c:extLst>
            <c:ext xmlns:c16="http://schemas.microsoft.com/office/drawing/2014/chart" uri="{C3380CC4-5D6E-409C-BE32-E72D297353CC}">
              <c16:uniqueId val="{00000000-49F3-4B16-A915-20A6702AE979}"/>
            </c:ext>
          </c:extLst>
        </c:ser>
        <c:ser>
          <c:idx val="2"/>
          <c:order val="2"/>
          <c:tx>
            <c:v>Energy for 75 degree phase delay</c:v>
          </c:tx>
          <c:spPr>
            <a:ln w="19050" cap="rnd">
              <a:solidFill>
                <a:schemeClr val="accent6">
                  <a:lumMod val="60000"/>
                  <a:lumOff val="40000"/>
                </a:schemeClr>
              </a:solidFill>
              <a:round/>
            </a:ln>
            <a:effectLst/>
          </c:spPr>
          <c:marker>
            <c:symbol val="none"/>
          </c:marker>
          <c:cat>
            <c:numRef>
              <c:f>Sheet1!$I$57:$I$71</c:f>
              <c:numCache>
                <c:formatCode>General</c:formatCode>
                <c:ptCount val="15"/>
                <c:pt idx="0">
                  <c:v>0</c:v>
                </c:pt>
                <c:pt idx="1">
                  <c:v>3</c:v>
                </c:pt>
                <c:pt idx="2">
                  <c:v>7</c:v>
                </c:pt>
                <c:pt idx="3">
                  <c:v>11</c:v>
                </c:pt>
                <c:pt idx="4">
                  <c:v>14</c:v>
                </c:pt>
                <c:pt idx="5">
                  <c:v>16</c:v>
                </c:pt>
                <c:pt idx="6">
                  <c:v>18</c:v>
                </c:pt>
                <c:pt idx="7">
                  <c:v>20</c:v>
                </c:pt>
                <c:pt idx="8">
                  <c:v>22</c:v>
                </c:pt>
                <c:pt idx="9">
                  <c:v>24</c:v>
                </c:pt>
                <c:pt idx="10">
                  <c:v>26</c:v>
                </c:pt>
                <c:pt idx="11">
                  <c:v>28</c:v>
                </c:pt>
                <c:pt idx="12">
                  <c:v>30</c:v>
                </c:pt>
                <c:pt idx="13">
                  <c:v>32</c:v>
                </c:pt>
                <c:pt idx="14">
                  <c:v>34</c:v>
                </c:pt>
              </c:numCache>
            </c:numRef>
          </c:cat>
          <c:val>
            <c:numRef>
              <c:f>Sheet1!$L$57:$L$71</c:f>
              <c:numCache>
                <c:formatCode>General</c:formatCode>
                <c:ptCount val="15"/>
                <c:pt idx="4" formatCode="0.00E+00">
                  <c:v>49460900</c:v>
                </c:pt>
                <c:pt idx="5" formatCode="0.00E+00">
                  <c:v>52053610</c:v>
                </c:pt>
                <c:pt idx="6" formatCode="0.00E+00">
                  <c:v>51136150</c:v>
                </c:pt>
                <c:pt idx="7" formatCode="0.00E+00">
                  <c:v>52926240</c:v>
                </c:pt>
                <c:pt idx="8" formatCode="0.00E+00">
                  <c:v>51933130</c:v>
                </c:pt>
                <c:pt idx="9" formatCode="0.00E+00">
                  <c:v>53208030</c:v>
                </c:pt>
                <c:pt idx="10" formatCode="0.00E+00">
                  <c:v>53691130</c:v>
                </c:pt>
                <c:pt idx="11" formatCode="0.00E+00">
                  <c:v>56178250</c:v>
                </c:pt>
                <c:pt idx="12" formatCode="0.00E+00">
                  <c:v>56176930</c:v>
                </c:pt>
              </c:numCache>
            </c:numRef>
          </c:val>
          <c:smooth val="0"/>
          <c:extLst>
            <c:ext xmlns:c16="http://schemas.microsoft.com/office/drawing/2014/chart" uri="{C3380CC4-5D6E-409C-BE32-E72D297353CC}">
              <c16:uniqueId val="{00000001-49F3-4B16-A915-20A6702AE979}"/>
            </c:ext>
          </c:extLst>
        </c:ser>
        <c:dLbls>
          <c:showLegendKey val="0"/>
          <c:showVal val="0"/>
          <c:showCatName val="0"/>
          <c:showSerName val="0"/>
          <c:showPercent val="0"/>
          <c:showBubbleSize val="0"/>
        </c:dLbls>
        <c:marker val="1"/>
        <c:smooth val="0"/>
        <c:axId val="472942368"/>
        <c:axId val="472948608"/>
      </c:lineChart>
      <c:lineChart>
        <c:grouping val="standard"/>
        <c:varyColors val="0"/>
        <c:ser>
          <c:idx val="1"/>
          <c:order val="1"/>
          <c:tx>
            <c:v>Emittance for 120 degree phase delay</c:v>
          </c:tx>
          <c:spPr>
            <a:ln w="19050" cap="rnd">
              <a:solidFill>
                <a:schemeClr val="accent2"/>
              </a:solidFill>
              <a:round/>
            </a:ln>
            <a:effectLst/>
          </c:spPr>
          <c:marker>
            <c:symbol val="none"/>
          </c:marker>
          <c:cat>
            <c:numRef>
              <c:f>Sheet1!$I$57:$I$71</c:f>
              <c:numCache>
                <c:formatCode>General</c:formatCode>
                <c:ptCount val="15"/>
                <c:pt idx="0">
                  <c:v>0</c:v>
                </c:pt>
                <c:pt idx="1">
                  <c:v>3</c:v>
                </c:pt>
                <c:pt idx="2">
                  <c:v>7</c:v>
                </c:pt>
                <c:pt idx="3">
                  <c:v>11</c:v>
                </c:pt>
                <c:pt idx="4">
                  <c:v>14</c:v>
                </c:pt>
                <c:pt idx="5">
                  <c:v>16</c:v>
                </c:pt>
                <c:pt idx="6">
                  <c:v>18</c:v>
                </c:pt>
                <c:pt idx="7">
                  <c:v>20</c:v>
                </c:pt>
                <c:pt idx="8">
                  <c:v>22</c:v>
                </c:pt>
                <c:pt idx="9">
                  <c:v>24</c:v>
                </c:pt>
                <c:pt idx="10">
                  <c:v>26</c:v>
                </c:pt>
                <c:pt idx="11">
                  <c:v>28</c:v>
                </c:pt>
                <c:pt idx="12">
                  <c:v>30</c:v>
                </c:pt>
                <c:pt idx="13">
                  <c:v>32</c:v>
                </c:pt>
                <c:pt idx="14">
                  <c:v>34</c:v>
                </c:pt>
              </c:numCache>
            </c:numRef>
          </c:cat>
          <c:val>
            <c:numRef>
              <c:f>Sheet1!$K$57:$K$71</c:f>
              <c:numCache>
                <c:formatCode>0.00E+00</c:formatCode>
                <c:ptCount val="15"/>
                <c:pt idx="0">
                  <c:v>2.7202000000000002E-9</c:v>
                </c:pt>
                <c:pt idx="1">
                  <c:v>9.4657999999999993E-9</c:v>
                </c:pt>
                <c:pt idx="2">
                  <c:v>1.3752E-8</c:v>
                </c:pt>
                <c:pt idx="3">
                  <c:v>1.5512E-8</c:v>
                </c:pt>
                <c:pt idx="4">
                  <c:v>1.6003999999999999E-8</c:v>
                </c:pt>
                <c:pt idx="5">
                  <c:v>1.5396000000000001E-8</c:v>
                </c:pt>
                <c:pt idx="6">
                  <c:v>1.5530999999999999E-8</c:v>
                </c:pt>
                <c:pt idx="7">
                  <c:v>1.4923000000000001E-8</c:v>
                </c:pt>
                <c:pt idx="8">
                  <c:v>1.5250000000000001E-8</c:v>
                </c:pt>
                <c:pt idx="9">
                  <c:v>1.4955000000000001E-8</c:v>
                </c:pt>
                <c:pt idx="10">
                  <c:v>1.7204E-8</c:v>
                </c:pt>
                <c:pt idx="11">
                  <c:v>2.7333999999999998E-8</c:v>
                </c:pt>
                <c:pt idx="12">
                  <c:v>2.8220999999999998E-8</c:v>
                </c:pt>
                <c:pt idx="13">
                  <c:v>3.0537999999999999E-8</c:v>
                </c:pt>
                <c:pt idx="14">
                  <c:v>3.2252999999999998E-8</c:v>
                </c:pt>
              </c:numCache>
            </c:numRef>
          </c:val>
          <c:smooth val="0"/>
          <c:extLst>
            <c:ext xmlns:c16="http://schemas.microsoft.com/office/drawing/2014/chart" uri="{C3380CC4-5D6E-409C-BE32-E72D297353CC}">
              <c16:uniqueId val="{00000002-49F3-4B16-A915-20A6702AE979}"/>
            </c:ext>
          </c:extLst>
        </c:ser>
        <c:ser>
          <c:idx val="3"/>
          <c:order val="3"/>
          <c:tx>
            <c:v>Emittance for 75 degree phase delay</c:v>
          </c:tx>
          <c:spPr>
            <a:ln w="19050" cap="rnd">
              <a:solidFill>
                <a:srgbClr val="FF0000"/>
              </a:solidFill>
              <a:round/>
            </a:ln>
            <a:effectLst/>
          </c:spPr>
          <c:marker>
            <c:symbol val="none"/>
          </c:marker>
          <c:cat>
            <c:numRef>
              <c:f>Sheet1!$I$57:$I$71</c:f>
              <c:numCache>
                <c:formatCode>General</c:formatCode>
                <c:ptCount val="15"/>
                <c:pt idx="0">
                  <c:v>0</c:v>
                </c:pt>
                <c:pt idx="1">
                  <c:v>3</c:v>
                </c:pt>
                <c:pt idx="2">
                  <c:v>7</c:v>
                </c:pt>
                <c:pt idx="3">
                  <c:v>11</c:v>
                </c:pt>
                <c:pt idx="4">
                  <c:v>14</c:v>
                </c:pt>
                <c:pt idx="5">
                  <c:v>16</c:v>
                </c:pt>
                <c:pt idx="6">
                  <c:v>18</c:v>
                </c:pt>
                <c:pt idx="7">
                  <c:v>20</c:v>
                </c:pt>
                <c:pt idx="8">
                  <c:v>22</c:v>
                </c:pt>
                <c:pt idx="9">
                  <c:v>24</c:v>
                </c:pt>
                <c:pt idx="10">
                  <c:v>26</c:v>
                </c:pt>
                <c:pt idx="11">
                  <c:v>28</c:v>
                </c:pt>
                <c:pt idx="12">
                  <c:v>30</c:v>
                </c:pt>
                <c:pt idx="13">
                  <c:v>32</c:v>
                </c:pt>
                <c:pt idx="14">
                  <c:v>34</c:v>
                </c:pt>
              </c:numCache>
            </c:numRef>
          </c:cat>
          <c:val>
            <c:numRef>
              <c:f>Sheet1!$M$57:$M$71</c:f>
              <c:numCache>
                <c:formatCode>General</c:formatCode>
                <c:ptCount val="15"/>
                <c:pt idx="4" formatCode="0.00E+00">
                  <c:v>1.6003999999999999E-8</c:v>
                </c:pt>
                <c:pt idx="5" formatCode="0.00E+00">
                  <c:v>1.5119000000000001E-8</c:v>
                </c:pt>
                <c:pt idx="6" formatCode="0.00E+00">
                  <c:v>1.5564E-8</c:v>
                </c:pt>
                <c:pt idx="7" formatCode="0.00E+00">
                  <c:v>1.4594999999999999E-8</c:v>
                </c:pt>
                <c:pt idx="8" formatCode="0.00E+00">
                  <c:v>1.5802999999999999E-8</c:v>
                </c:pt>
                <c:pt idx="9" formatCode="0.00E+00">
                  <c:v>1.4212E-8</c:v>
                </c:pt>
                <c:pt idx="10" formatCode="0.00E+00">
                  <c:v>1.397E-8</c:v>
                </c:pt>
                <c:pt idx="11" formatCode="0.00E+00">
                  <c:v>1.4507E-8</c:v>
                </c:pt>
                <c:pt idx="12" formatCode="0.00E+00">
                  <c:v>1.5942999999999999E-8</c:v>
                </c:pt>
              </c:numCache>
            </c:numRef>
          </c:val>
          <c:smooth val="0"/>
          <c:extLst>
            <c:ext xmlns:c16="http://schemas.microsoft.com/office/drawing/2014/chart" uri="{C3380CC4-5D6E-409C-BE32-E72D297353CC}">
              <c16:uniqueId val="{00000003-49F3-4B16-A915-20A6702AE979}"/>
            </c:ext>
          </c:extLst>
        </c:ser>
        <c:dLbls>
          <c:showLegendKey val="0"/>
          <c:showVal val="0"/>
          <c:showCatName val="0"/>
          <c:showSerName val="0"/>
          <c:showPercent val="0"/>
          <c:showBubbleSize val="0"/>
        </c:dLbls>
        <c:marker val="1"/>
        <c:smooth val="0"/>
        <c:axId val="1179988656"/>
        <c:axId val="1179989072"/>
      </c:lineChart>
      <c:catAx>
        <c:axId val="4729423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100">
                    <a:solidFill>
                      <a:sysClr val="windowText" lastClr="000000"/>
                    </a:solidFill>
                  </a:rPr>
                  <a:t>Time (ps)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out"/>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72948608"/>
        <c:crosses val="autoZero"/>
        <c:auto val="1"/>
        <c:lblAlgn val="ctr"/>
        <c:lblOffset val="100"/>
        <c:noMultiLvlLbl val="0"/>
      </c:catAx>
      <c:valAx>
        <c:axId val="47294860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100">
                    <a:solidFill>
                      <a:sysClr val="windowText" lastClr="000000"/>
                    </a:solidFill>
                  </a:rPr>
                  <a:t>Energy (eV)</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E+00"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72942368"/>
        <c:crosses val="autoZero"/>
        <c:crossBetween val="between"/>
      </c:valAx>
      <c:valAx>
        <c:axId val="1179989072"/>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100">
                    <a:solidFill>
                      <a:sysClr val="windowText" lastClr="000000"/>
                    </a:solidFill>
                  </a:rPr>
                  <a:t>Emittance (m-rad)</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E+00"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79988656"/>
        <c:crosses val="max"/>
        <c:crossBetween val="between"/>
      </c:valAx>
      <c:catAx>
        <c:axId val="1179988656"/>
        <c:scaling>
          <c:orientation val="minMax"/>
        </c:scaling>
        <c:delete val="1"/>
        <c:axPos val="t"/>
        <c:numFmt formatCode="General" sourceLinked="1"/>
        <c:majorTickMark val="out"/>
        <c:minorTickMark val="none"/>
        <c:tickLblPos val="nextTo"/>
        <c:crossAx val="1179989072"/>
        <c:crosses val="max"/>
        <c:auto val="1"/>
        <c:lblAlgn val="ctr"/>
        <c:lblOffset val="100"/>
        <c:tickMarkSkip val="1"/>
        <c:noMultiLvlLbl val="0"/>
      </c:catAx>
      <c:spPr>
        <a:noFill/>
        <a:ln>
          <a:noFill/>
        </a:ln>
        <a:effectLst/>
      </c:spPr>
    </c:plotArea>
    <c:legend>
      <c:legendPos val="t"/>
      <c:layout>
        <c:manualLayout>
          <c:xMode val="edge"/>
          <c:yMode val="edge"/>
          <c:x val="0.16562988389378397"/>
          <c:y val="0.12603648424543948"/>
          <c:w val="0.57042994714854556"/>
          <c:h val="0.1069659576135072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A20386-B318-42EF-B9D6-7587040ED6C4}" type="datetimeFigureOut">
              <a:rPr lang="en-GB" smtClean="0"/>
              <a:t>22/05/2022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72EB72-4024-4B2B-AC1D-22A6FBD77284}" type="slidenum">
              <a:rPr lang="en-GB" smtClean="0"/>
              <a:t>‹#›</a:t>
            </a:fld>
            <a:endParaRPr lang="en-GB"/>
          </a:p>
        </p:txBody>
      </p:sp>
    </p:spTree>
    <p:extLst>
      <p:ext uri="{BB962C8B-B14F-4D97-AF65-F5344CB8AC3E}">
        <p14:creationId xmlns:p14="http://schemas.microsoft.com/office/powerpoint/2010/main" val="2013650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Roboto" panose="02000000000000000000" pitchFamily="2" charset="0"/>
              </a:rPr>
              <a:t>The typically used single-sided gratings emit a broadband spectrum, </a:t>
            </a:r>
            <a:r>
              <a:rPr lang="en-GB" b="0" i="0" u="sng" dirty="0">
                <a:solidFill>
                  <a:srgbClr val="1A0DAB"/>
                </a:solidFill>
                <a:effectLst/>
                <a:latin typeface="Roboto" panose="02000000000000000000" pitchFamily="2" charset="0"/>
              </a:rPr>
              <a:t>(15)</a:t>
            </a:r>
            <a:r>
              <a:rPr lang="en-GB" b="0" i="0" dirty="0">
                <a:solidFill>
                  <a:srgbClr val="000000"/>
                </a:solidFill>
                <a:effectLst/>
                <a:latin typeface="Roboto" panose="02000000000000000000" pitchFamily="2" charset="0"/>
              </a:rPr>
              <a:t> which is dispersed by the Smith–Purcell relation. </a:t>
            </a:r>
            <a:r>
              <a:rPr lang="en-GB" dirty="0"/>
              <a:t>Dielectrics can sustain higher electric fields than metals (due to electric breakdown) enabling stronger interaction between electrons and the structure and higher efficiencies.</a:t>
            </a:r>
          </a:p>
        </p:txBody>
      </p:sp>
      <p:sp>
        <p:nvSpPr>
          <p:cNvPr id="4" name="Slide Number Placeholder 3"/>
          <p:cNvSpPr>
            <a:spLocks noGrp="1"/>
          </p:cNvSpPr>
          <p:nvPr>
            <p:ph type="sldNum" sz="quarter" idx="5"/>
          </p:nvPr>
        </p:nvSpPr>
        <p:spPr/>
        <p:txBody>
          <a:bodyPr/>
          <a:lstStyle/>
          <a:p>
            <a:fld id="{32D27D7C-2D4B-43D1-961F-AE601FF417F6}" type="slidenum">
              <a:rPr lang="en-GB" smtClean="0"/>
              <a:t>3</a:t>
            </a:fld>
            <a:endParaRPr lang="en-GB"/>
          </a:p>
        </p:txBody>
      </p:sp>
    </p:spTree>
    <p:extLst>
      <p:ext uri="{BB962C8B-B14F-4D97-AF65-F5344CB8AC3E}">
        <p14:creationId xmlns:p14="http://schemas.microsoft.com/office/powerpoint/2010/main" val="97331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Periodic boundary conditions were used. Forward mode differentiation method. </a:t>
            </a:r>
            <a:r>
              <a:rPr lang="en-GB" b="0" i="0" dirty="0">
                <a:solidFill>
                  <a:srgbClr val="000000"/>
                </a:solidFill>
                <a:effectLst/>
                <a:latin typeface="Roboto" panose="02000000000000000000" pitchFamily="2" charset="0"/>
              </a:rPr>
              <a:t>A key step lies in the parametrization of the structure ε(ϕ) through the variable ϕ in a way that ensures robust convergence of the algorithm and fabricability of the final design. where large values of α yield a close-to-binary design. So the algorithm provides more than one images and </a:t>
            </a:r>
            <a:r>
              <a:rPr lang="en-GB" dirty="0"/>
              <a:t>We restricted ourselves to shapes with round features such that we would be able to actually fabricate them in a 3D printer.</a:t>
            </a:r>
          </a:p>
        </p:txBody>
      </p:sp>
      <p:sp>
        <p:nvSpPr>
          <p:cNvPr id="4" name="Slide Number Placeholder 3"/>
          <p:cNvSpPr>
            <a:spLocks noGrp="1"/>
          </p:cNvSpPr>
          <p:nvPr>
            <p:ph type="sldNum" sz="quarter" idx="5"/>
          </p:nvPr>
        </p:nvSpPr>
        <p:spPr/>
        <p:txBody>
          <a:bodyPr/>
          <a:lstStyle/>
          <a:p>
            <a:fld id="{32D27D7C-2D4B-43D1-961F-AE601FF417F6}" type="slidenum">
              <a:rPr lang="en-GB" smtClean="0"/>
              <a:t>7</a:t>
            </a:fld>
            <a:endParaRPr lang="en-GB"/>
          </a:p>
        </p:txBody>
      </p:sp>
    </p:spTree>
    <p:extLst>
      <p:ext uri="{BB962C8B-B14F-4D97-AF65-F5344CB8AC3E}">
        <p14:creationId xmlns:p14="http://schemas.microsoft.com/office/powerpoint/2010/main" val="1860719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444444"/>
                </a:solidFill>
                <a:effectLst/>
                <a:latin typeface="proxima-nova"/>
              </a:rPr>
              <a:t>A high-temperature resin was used as a dielectric material as it had high vacuum compatibility after being cured in a heated vacuum chamber. </a:t>
            </a:r>
            <a:r>
              <a:rPr lang="en-GB" b="0" i="0" dirty="0">
                <a:solidFill>
                  <a:srgbClr val="000000"/>
                </a:solidFill>
                <a:effectLst/>
                <a:latin typeface="Roboto" panose="02000000000000000000" pitchFamily="2" charset="0"/>
              </a:rPr>
              <a:t>The resin used for this study can be heated to 235 °C. no outgassing till this temperature. </a:t>
            </a:r>
            <a:endParaRPr lang="en-GB" dirty="0"/>
          </a:p>
        </p:txBody>
      </p:sp>
      <p:sp>
        <p:nvSpPr>
          <p:cNvPr id="4" name="Slide Number Placeholder 3"/>
          <p:cNvSpPr>
            <a:spLocks noGrp="1"/>
          </p:cNvSpPr>
          <p:nvPr>
            <p:ph type="sldNum" sz="quarter" idx="5"/>
          </p:nvPr>
        </p:nvSpPr>
        <p:spPr/>
        <p:txBody>
          <a:bodyPr/>
          <a:lstStyle/>
          <a:p>
            <a:fld id="{32D27D7C-2D4B-43D1-961F-AE601FF417F6}" type="slidenum">
              <a:rPr lang="en-GB" smtClean="0"/>
              <a:t>8</a:t>
            </a:fld>
            <a:endParaRPr lang="en-GB"/>
          </a:p>
        </p:txBody>
      </p:sp>
    </p:spTree>
    <p:extLst>
      <p:ext uri="{BB962C8B-B14F-4D97-AF65-F5344CB8AC3E}">
        <p14:creationId xmlns:p14="http://schemas.microsoft.com/office/powerpoint/2010/main" val="967334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Fourier transform of autocorrelation measurement. </a:t>
            </a:r>
            <a:r>
              <a:rPr lang="en-GB" b="0" i="0" dirty="0">
                <a:solidFill>
                  <a:srgbClr val="000000"/>
                </a:solidFill>
                <a:effectLst/>
                <a:latin typeface="Roboto" panose="02000000000000000000" pitchFamily="2" charset="0"/>
              </a:rPr>
              <a:t>The measured spectrum is </a:t>
            </a:r>
            <a:r>
              <a:rPr lang="en-GB" b="0" i="0" dirty="0" err="1">
                <a:solidFill>
                  <a:srgbClr val="000000"/>
                </a:solidFill>
                <a:effectLst/>
                <a:latin typeface="Roboto" panose="02000000000000000000" pitchFamily="2" charset="0"/>
              </a:rPr>
              <a:t>centered</a:t>
            </a:r>
            <a:r>
              <a:rPr lang="en-GB" b="0" i="0" dirty="0">
                <a:solidFill>
                  <a:srgbClr val="000000"/>
                </a:solidFill>
                <a:effectLst/>
                <a:latin typeface="Roboto" panose="02000000000000000000" pitchFamily="2" charset="0"/>
              </a:rPr>
              <a:t> around 881 </a:t>
            </a:r>
            <a:r>
              <a:rPr lang="en-GB" b="0" i="0" dirty="0" err="1">
                <a:solidFill>
                  <a:srgbClr val="000000"/>
                </a:solidFill>
                <a:effectLst/>
                <a:latin typeface="Roboto" panose="02000000000000000000" pitchFamily="2" charset="0"/>
              </a:rPr>
              <a:t>μm</a:t>
            </a:r>
            <a:r>
              <a:rPr lang="en-GB" b="0" i="0" dirty="0">
                <a:solidFill>
                  <a:srgbClr val="000000"/>
                </a:solidFill>
                <a:effectLst/>
                <a:latin typeface="Roboto" panose="02000000000000000000" pitchFamily="2" charset="0"/>
              </a:rPr>
              <a:t> (0.34 THz) and has a full width at half-maximum of ∼9%</a:t>
            </a:r>
            <a:endParaRPr lang="en-GB" dirty="0"/>
          </a:p>
        </p:txBody>
      </p:sp>
      <p:sp>
        <p:nvSpPr>
          <p:cNvPr id="4" name="Slide Number Placeholder 3"/>
          <p:cNvSpPr>
            <a:spLocks noGrp="1"/>
          </p:cNvSpPr>
          <p:nvPr>
            <p:ph type="sldNum" sz="quarter" idx="5"/>
          </p:nvPr>
        </p:nvSpPr>
        <p:spPr/>
        <p:txBody>
          <a:bodyPr/>
          <a:lstStyle/>
          <a:p>
            <a:fld id="{32D27D7C-2D4B-43D1-961F-AE601FF417F6}" type="slidenum">
              <a:rPr lang="en-GB" smtClean="0"/>
              <a:t>9</a:t>
            </a:fld>
            <a:endParaRPr lang="en-GB"/>
          </a:p>
        </p:txBody>
      </p:sp>
    </p:spTree>
    <p:extLst>
      <p:ext uri="{BB962C8B-B14F-4D97-AF65-F5344CB8AC3E}">
        <p14:creationId xmlns:p14="http://schemas.microsoft.com/office/powerpoint/2010/main" val="790430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96585-A127-4FB1-825B-0B51A8224F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326CC2D-3B62-86C2-E806-6FDFCCCBFA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A864FE1-08E8-5F71-D58B-228271CB18BC}"/>
              </a:ext>
            </a:extLst>
          </p:cNvPr>
          <p:cNvSpPr>
            <a:spLocks noGrp="1"/>
          </p:cNvSpPr>
          <p:nvPr>
            <p:ph type="dt" sz="half" idx="10"/>
          </p:nvPr>
        </p:nvSpPr>
        <p:spPr/>
        <p:txBody>
          <a:bodyPr/>
          <a:lstStyle/>
          <a:p>
            <a:fld id="{8A171E17-CDAB-46EE-8103-D89E52CB314B}" type="datetime1">
              <a:rPr lang="en-GB" smtClean="0"/>
              <a:t>23/05/2022</a:t>
            </a:fld>
            <a:endParaRPr lang="en-GB"/>
          </a:p>
        </p:txBody>
      </p:sp>
      <p:sp>
        <p:nvSpPr>
          <p:cNvPr id="5" name="Footer Placeholder 4">
            <a:extLst>
              <a:ext uri="{FF2B5EF4-FFF2-40B4-BE49-F238E27FC236}">
                <a16:creationId xmlns:a16="http://schemas.microsoft.com/office/drawing/2014/main" id="{F3CC88D3-A8D1-6EE7-D14B-CDCBD86524F4}"/>
              </a:ext>
            </a:extLst>
          </p:cNvPr>
          <p:cNvSpPr>
            <a:spLocks noGrp="1"/>
          </p:cNvSpPr>
          <p:nvPr>
            <p:ph type="ftr" sz="quarter" idx="11"/>
          </p:nvPr>
        </p:nvSpPr>
        <p:spPr/>
        <p:txBody>
          <a:bodyPr/>
          <a:lstStyle/>
          <a:p>
            <a:r>
              <a:rPr lang="sv-SE"/>
              <a:t>LIV INNO kickoff meeting 2022</a:t>
            </a:r>
            <a:endParaRPr lang="en-GB"/>
          </a:p>
        </p:txBody>
      </p:sp>
      <p:sp>
        <p:nvSpPr>
          <p:cNvPr id="6" name="Slide Number Placeholder 5">
            <a:extLst>
              <a:ext uri="{FF2B5EF4-FFF2-40B4-BE49-F238E27FC236}">
                <a16:creationId xmlns:a16="http://schemas.microsoft.com/office/drawing/2014/main" id="{3F510507-73D1-10A2-BEB9-CF05CCBC6012}"/>
              </a:ext>
            </a:extLst>
          </p:cNvPr>
          <p:cNvSpPr>
            <a:spLocks noGrp="1"/>
          </p:cNvSpPr>
          <p:nvPr>
            <p:ph type="sldNum" sz="quarter" idx="12"/>
          </p:nvPr>
        </p:nvSpPr>
        <p:spPr/>
        <p:txBody>
          <a:bodyPr/>
          <a:lstStyle/>
          <a:p>
            <a:fld id="{32A2523D-DDBC-491F-AAA2-C6706F1CD993}" type="slidenum">
              <a:rPr lang="en-GB" smtClean="0"/>
              <a:t>‹#›</a:t>
            </a:fld>
            <a:endParaRPr lang="en-GB"/>
          </a:p>
        </p:txBody>
      </p:sp>
    </p:spTree>
    <p:extLst>
      <p:ext uri="{BB962C8B-B14F-4D97-AF65-F5344CB8AC3E}">
        <p14:creationId xmlns:p14="http://schemas.microsoft.com/office/powerpoint/2010/main" val="2043568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DD098-8CC5-B84A-8FCB-F9C8C0C1CA2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8ED7C2E-B644-6142-CA88-582C515DFB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864CA6-0CE4-71DB-3A12-238BCC812F65}"/>
              </a:ext>
            </a:extLst>
          </p:cNvPr>
          <p:cNvSpPr>
            <a:spLocks noGrp="1"/>
          </p:cNvSpPr>
          <p:nvPr>
            <p:ph type="dt" sz="half" idx="10"/>
          </p:nvPr>
        </p:nvSpPr>
        <p:spPr/>
        <p:txBody>
          <a:bodyPr/>
          <a:lstStyle/>
          <a:p>
            <a:fld id="{0F63B740-F0EF-404C-B184-B6AEB58036B9}" type="datetime1">
              <a:rPr lang="en-GB" smtClean="0"/>
              <a:t>23/05/2022</a:t>
            </a:fld>
            <a:endParaRPr lang="en-GB"/>
          </a:p>
        </p:txBody>
      </p:sp>
      <p:sp>
        <p:nvSpPr>
          <p:cNvPr id="5" name="Footer Placeholder 4">
            <a:extLst>
              <a:ext uri="{FF2B5EF4-FFF2-40B4-BE49-F238E27FC236}">
                <a16:creationId xmlns:a16="http://schemas.microsoft.com/office/drawing/2014/main" id="{90D69DF5-8D09-700A-1521-02D65999860C}"/>
              </a:ext>
            </a:extLst>
          </p:cNvPr>
          <p:cNvSpPr>
            <a:spLocks noGrp="1"/>
          </p:cNvSpPr>
          <p:nvPr>
            <p:ph type="ftr" sz="quarter" idx="11"/>
          </p:nvPr>
        </p:nvSpPr>
        <p:spPr/>
        <p:txBody>
          <a:bodyPr/>
          <a:lstStyle/>
          <a:p>
            <a:r>
              <a:rPr lang="sv-SE"/>
              <a:t>LIV INNO kickoff meeting 2022</a:t>
            </a:r>
            <a:endParaRPr lang="en-GB"/>
          </a:p>
        </p:txBody>
      </p:sp>
      <p:sp>
        <p:nvSpPr>
          <p:cNvPr id="6" name="Slide Number Placeholder 5">
            <a:extLst>
              <a:ext uri="{FF2B5EF4-FFF2-40B4-BE49-F238E27FC236}">
                <a16:creationId xmlns:a16="http://schemas.microsoft.com/office/drawing/2014/main" id="{DF5D13AA-D0B2-584F-6A8D-B953C0ACE6D7}"/>
              </a:ext>
            </a:extLst>
          </p:cNvPr>
          <p:cNvSpPr>
            <a:spLocks noGrp="1"/>
          </p:cNvSpPr>
          <p:nvPr>
            <p:ph type="sldNum" sz="quarter" idx="12"/>
          </p:nvPr>
        </p:nvSpPr>
        <p:spPr/>
        <p:txBody>
          <a:bodyPr/>
          <a:lstStyle/>
          <a:p>
            <a:fld id="{32A2523D-DDBC-491F-AAA2-C6706F1CD993}" type="slidenum">
              <a:rPr lang="en-GB" smtClean="0"/>
              <a:t>‹#›</a:t>
            </a:fld>
            <a:endParaRPr lang="en-GB"/>
          </a:p>
        </p:txBody>
      </p:sp>
    </p:spTree>
    <p:extLst>
      <p:ext uri="{BB962C8B-B14F-4D97-AF65-F5344CB8AC3E}">
        <p14:creationId xmlns:p14="http://schemas.microsoft.com/office/powerpoint/2010/main" val="2766802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B72FA9-A862-2E12-C476-FFD505A366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1DC447-8558-C1BF-A612-22053E7728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CD0FD1-655F-BCB6-CDA5-03259E9814E6}"/>
              </a:ext>
            </a:extLst>
          </p:cNvPr>
          <p:cNvSpPr>
            <a:spLocks noGrp="1"/>
          </p:cNvSpPr>
          <p:nvPr>
            <p:ph type="dt" sz="half" idx="10"/>
          </p:nvPr>
        </p:nvSpPr>
        <p:spPr/>
        <p:txBody>
          <a:bodyPr/>
          <a:lstStyle/>
          <a:p>
            <a:fld id="{B265922E-C883-4415-8E31-F9FBDBD201A0}" type="datetime1">
              <a:rPr lang="en-GB" smtClean="0"/>
              <a:t>23/05/2022</a:t>
            </a:fld>
            <a:endParaRPr lang="en-GB"/>
          </a:p>
        </p:txBody>
      </p:sp>
      <p:sp>
        <p:nvSpPr>
          <p:cNvPr id="5" name="Footer Placeholder 4">
            <a:extLst>
              <a:ext uri="{FF2B5EF4-FFF2-40B4-BE49-F238E27FC236}">
                <a16:creationId xmlns:a16="http://schemas.microsoft.com/office/drawing/2014/main" id="{CE6317FD-C2F0-58E5-ECD0-1153EC53432A}"/>
              </a:ext>
            </a:extLst>
          </p:cNvPr>
          <p:cNvSpPr>
            <a:spLocks noGrp="1"/>
          </p:cNvSpPr>
          <p:nvPr>
            <p:ph type="ftr" sz="quarter" idx="11"/>
          </p:nvPr>
        </p:nvSpPr>
        <p:spPr/>
        <p:txBody>
          <a:bodyPr/>
          <a:lstStyle/>
          <a:p>
            <a:r>
              <a:rPr lang="sv-SE"/>
              <a:t>LIV INNO kickoff meeting 2022</a:t>
            </a:r>
            <a:endParaRPr lang="en-GB"/>
          </a:p>
        </p:txBody>
      </p:sp>
      <p:sp>
        <p:nvSpPr>
          <p:cNvPr id="6" name="Slide Number Placeholder 5">
            <a:extLst>
              <a:ext uri="{FF2B5EF4-FFF2-40B4-BE49-F238E27FC236}">
                <a16:creationId xmlns:a16="http://schemas.microsoft.com/office/drawing/2014/main" id="{5982118C-1182-7332-4B64-E6192A616481}"/>
              </a:ext>
            </a:extLst>
          </p:cNvPr>
          <p:cNvSpPr>
            <a:spLocks noGrp="1"/>
          </p:cNvSpPr>
          <p:nvPr>
            <p:ph type="sldNum" sz="quarter" idx="12"/>
          </p:nvPr>
        </p:nvSpPr>
        <p:spPr/>
        <p:txBody>
          <a:bodyPr/>
          <a:lstStyle/>
          <a:p>
            <a:fld id="{32A2523D-DDBC-491F-AAA2-C6706F1CD993}" type="slidenum">
              <a:rPr lang="en-GB" smtClean="0"/>
              <a:t>‹#›</a:t>
            </a:fld>
            <a:endParaRPr lang="en-GB"/>
          </a:p>
        </p:txBody>
      </p:sp>
    </p:spTree>
    <p:extLst>
      <p:ext uri="{BB962C8B-B14F-4D97-AF65-F5344CB8AC3E}">
        <p14:creationId xmlns:p14="http://schemas.microsoft.com/office/powerpoint/2010/main" val="575912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0760-8E95-6F8B-F7DB-5B741B502F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6B3360C-5F45-F66B-5A0E-BB4484D054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64DAF5-D46F-46A3-30CD-484DB11284BC}"/>
              </a:ext>
            </a:extLst>
          </p:cNvPr>
          <p:cNvSpPr>
            <a:spLocks noGrp="1"/>
          </p:cNvSpPr>
          <p:nvPr>
            <p:ph type="dt" sz="half" idx="10"/>
          </p:nvPr>
        </p:nvSpPr>
        <p:spPr/>
        <p:txBody>
          <a:bodyPr/>
          <a:lstStyle/>
          <a:p>
            <a:fld id="{66864965-3E70-43ED-AAB2-222711C8C185}" type="datetime1">
              <a:rPr lang="en-GB" smtClean="0"/>
              <a:t>23/05/2022</a:t>
            </a:fld>
            <a:endParaRPr lang="en-GB"/>
          </a:p>
        </p:txBody>
      </p:sp>
      <p:sp>
        <p:nvSpPr>
          <p:cNvPr id="5" name="Footer Placeholder 4">
            <a:extLst>
              <a:ext uri="{FF2B5EF4-FFF2-40B4-BE49-F238E27FC236}">
                <a16:creationId xmlns:a16="http://schemas.microsoft.com/office/drawing/2014/main" id="{C17DC81E-7CD5-0145-AA8F-193AEA9BFE29}"/>
              </a:ext>
            </a:extLst>
          </p:cNvPr>
          <p:cNvSpPr>
            <a:spLocks noGrp="1"/>
          </p:cNvSpPr>
          <p:nvPr>
            <p:ph type="ftr" sz="quarter" idx="11"/>
          </p:nvPr>
        </p:nvSpPr>
        <p:spPr/>
        <p:txBody>
          <a:bodyPr/>
          <a:lstStyle/>
          <a:p>
            <a:r>
              <a:rPr lang="sv-SE"/>
              <a:t>LIV INNO kickoff meeting 2022</a:t>
            </a:r>
            <a:endParaRPr lang="en-GB"/>
          </a:p>
        </p:txBody>
      </p:sp>
      <p:sp>
        <p:nvSpPr>
          <p:cNvPr id="6" name="Slide Number Placeholder 5">
            <a:extLst>
              <a:ext uri="{FF2B5EF4-FFF2-40B4-BE49-F238E27FC236}">
                <a16:creationId xmlns:a16="http://schemas.microsoft.com/office/drawing/2014/main" id="{63E31A2D-4DA2-1F18-2A68-0B02A70B2701}"/>
              </a:ext>
            </a:extLst>
          </p:cNvPr>
          <p:cNvSpPr>
            <a:spLocks noGrp="1"/>
          </p:cNvSpPr>
          <p:nvPr>
            <p:ph type="sldNum" sz="quarter" idx="12"/>
          </p:nvPr>
        </p:nvSpPr>
        <p:spPr/>
        <p:txBody>
          <a:bodyPr/>
          <a:lstStyle/>
          <a:p>
            <a:fld id="{32A2523D-DDBC-491F-AAA2-C6706F1CD993}" type="slidenum">
              <a:rPr lang="en-GB" smtClean="0"/>
              <a:t>‹#›</a:t>
            </a:fld>
            <a:endParaRPr lang="en-GB"/>
          </a:p>
        </p:txBody>
      </p:sp>
    </p:spTree>
    <p:extLst>
      <p:ext uri="{BB962C8B-B14F-4D97-AF65-F5344CB8AC3E}">
        <p14:creationId xmlns:p14="http://schemas.microsoft.com/office/powerpoint/2010/main" val="3263475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3B568-749E-3960-38EE-4891D7DBDA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003BB66-5110-4C3B-3099-81839709B9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E6CE21-C278-EFFB-DE94-ECC268114E73}"/>
              </a:ext>
            </a:extLst>
          </p:cNvPr>
          <p:cNvSpPr>
            <a:spLocks noGrp="1"/>
          </p:cNvSpPr>
          <p:nvPr>
            <p:ph type="dt" sz="half" idx="10"/>
          </p:nvPr>
        </p:nvSpPr>
        <p:spPr/>
        <p:txBody>
          <a:bodyPr/>
          <a:lstStyle/>
          <a:p>
            <a:fld id="{FEECFDA6-2EB6-48AA-9BB6-15ED58E5CDCB}" type="datetime1">
              <a:rPr lang="en-GB" smtClean="0"/>
              <a:t>23/05/2022</a:t>
            </a:fld>
            <a:endParaRPr lang="en-GB"/>
          </a:p>
        </p:txBody>
      </p:sp>
      <p:sp>
        <p:nvSpPr>
          <p:cNvPr id="5" name="Footer Placeholder 4">
            <a:extLst>
              <a:ext uri="{FF2B5EF4-FFF2-40B4-BE49-F238E27FC236}">
                <a16:creationId xmlns:a16="http://schemas.microsoft.com/office/drawing/2014/main" id="{07E5A294-30C4-3DDB-D822-B45B2FC83ACE}"/>
              </a:ext>
            </a:extLst>
          </p:cNvPr>
          <p:cNvSpPr>
            <a:spLocks noGrp="1"/>
          </p:cNvSpPr>
          <p:nvPr>
            <p:ph type="ftr" sz="quarter" idx="11"/>
          </p:nvPr>
        </p:nvSpPr>
        <p:spPr/>
        <p:txBody>
          <a:bodyPr/>
          <a:lstStyle/>
          <a:p>
            <a:r>
              <a:rPr lang="sv-SE"/>
              <a:t>LIV INNO kickoff meeting 2022</a:t>
            </a:r>
            <a:endParaRPr lang="en-GB"/>
          </a:p>
        </p:txBody>
      </p:sp>
      <p:sp>
        <p:nvSpPr>
          <p:cNvPr id="6" name="Slide Number Placeholder 5">
            <a:extLst>
              <a:ext uri="{FF2B5EF4-FFF2-40B4-BE49-F238E27FC236}">
                <a16:creationId xmlns:a16="http://schemas.microsoft.com/office/drawing/2014/main" id="{F6024544-CDFF-D786-7B99-0BF1ECC64FA6}"/>
              </a:ext>
            </a:extLst>
          </p:cNvPr>
          <p:cNvSpPr>
            <a:spLocks noGrp="1"/>
          </p:cNvSpPr>
          <p:nvPr>
            <p:ph type="sldNum" sz="quarter" idx="12"/>
          </p:nvPr>
        </p:nvSpPr>
        <p:spPr/>
        <p:txBody>
          <a:bodyPr/>
          <a:lstStyle/>
          <a:p>
            <a:fld id="{32A2523D-DDBC-491F-AAA2-C6706F1CD993}" type="slidenum">
              <a:rPr lang="en-GB" smtClean="0"/>
              <a:t>‹#›</a:t>
            </a:fld>
            <a:endParaRPr lang="en-GB"/>
          </a:p>
        </p:txBody>
      </p:sp>
    </p:spTree>
    <p:extLst>
      <p:ext uri="{BB962C8B-B14F-4D97-AF65-F5344CB8AC3E}">
        <p14:creationId xmlns:p14="http://schemas.microsoft.com/office/powerpoint/2010/main" val="102575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E2AF6-15CD-AE26-0897-685FF4C938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3171FC-6D2D-5357-8A49-72569FB95B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40541A9-5200-2295-9E06-320E181F81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2EBF399-1278-9399-D250-F900012BA2F3}"/>
              </a:ext>
            </a:extLst>
          </p:cNvPr>
          <p:cNvSpPr>
            <a:spLocks noGrp="1"/>
          </p:cNvSpPr>
          <p:nvPr>
            <p:ph type="dt" sz="half" idx="10"/>
          </p:nvPr>
        </p:nvSpPr>
        <p:spPr/>
        <p:txBody>
          <a:bodyPr/>
          <a:lstStyle/>
          <a:p>
            <a:fld id="{1F9A4F22-E19F-4C3B-982C-1C8118B04F34}" type="datetime1">
              <a:rPr lang="en-GB" smtClean="0"/>
              <a:t>23/05/2022</a:t>
            </a:fld>
            <a:endParaRPr lang="en-GB"/>
          </a:p>
        </p:txBody>
      </p:sp>
      <p:sp>
        <p:nvSpPr>
          <p:cNvPr id="6" name="Footer Placeholder 5">
            <a:extLst>
              <a:ext uri="{FF2B5EF4-FFF2-40B4-BE49-F238E27FC236}">
                <a16:creationId xmlns:a16="http://schemas.microsoft.com/office/drawing/2014/main" id="{6C37B7AB-531A-9733-C894-1702DFC2502D}"/>
              </a:ext>
            </a:extLst>
          </p:cNvPr>
          <p:cNvSpPr>
            <a:spLocks noGrp="1"/>
          </p:cNvSpPr>
          <p:nvPr>
            <p:ph type="ftr" sz="quarter" idx="11"/>
          </p:nvPr>
        </p:nvSpPr>
        <p:spPr/>
        <p:txBody>
          <a:bodyPr/>
          <a:lstStyle/>
          <a:p>
            <a:r>
              <a:rPr lang="sv-SE"/>
              <a:t>LIV INNO kickoff meeting 2022</a:t>
            </a:r>
            <a:endParaRPr lang="en-GB"/>
          </a:p>
        </p:txBody>
      </p:sp>
      <p:sp>
        <p:nvSpPr>
          <p:cNvPr id="7" name="Slide Number Placeholder 6">
            <a:extLst>
              <a:ext uri="{FF2B5EF4-FFF2-40B4-BE49-F238E27FC236}">
                <a16:creationId xmlns:a16="http://schemas.microsoft.com/office/drawing/2014/main" id="{9E394F2A-1009-7743-99AF-1378DFFE692C}"/>
              </a:ext>
            </a:extLst>
          </p:cNvPr>
          <p:cNvSpPr>
            <a:spLocks noGrp="1"/>
          </p:cNvSpPr>
          <p:nvPr>
            <p:ph type="sldNum" sz="quarter" idx="12"/>
          </p:nvPr>
        </p:nvSpPr>
        <p:spPr/>
        <p:txBody>
          <a:bodyPr/>
          <a:lstStyle/>
          <a:p>
            <a:fld id="{32A2523D-DDBC-491F-AAA2-C6706F1CD993}" type="slidenum">
              <a:rPr lang="en-GB" smtClean="0"/>
              <a:t>‹#›</a:t>
            </a:fld>
            <a:endParaRPr lang="en-GB"/>
          </a:p>
        </p:txBody>
      </p:sp>
    </p:spTree>
    <p:extLst>
      <p:ext uri="{BB962C8B-B14F-4D97-AF65-F5344CB8AC3E}">
        <p14:creationId xmlns:p14="http://schemas.microsoft.com/office/powerpoint/2010/main" val="1156319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DB517-08EF-8DE0-5005-2C4151E16A1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A3768A-D9C2-AC0D-B647-D54F19C2F0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3DEF87-DE8F-B344-10EF-B02BA51251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25BF788-1E70-E678-46CE-B48F772F06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4E800E-A996-1EB4-3996-B7026FD153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858A20A-C767-E8D9-8ADE-6D55FDB2BE71}"/>
              </a:ext>
            </a:extLst>
          </p:cNvPr>
          <p:cNvSpPr>
            <a:spLocks noGrp="1"/>
          </p:cNvSpPr>
          <p:nvPr>
            <p:ph type="dt" sz="half" idx="10"/>
          </p:nvPr>
        </p:nvSpPr>
        <p:spPr/>
        <p:txBody>
          <a:bodyPr/>
          <a:lstStyle/>
          <a:p>
            <a:fld id="{6B50811C-0BD7-4DAC-BC6E-7CD4C94BF7F4}" type="datetime1">
              <a:rPr lang="en-GB" smtClean="0"/>
              <a:t>23/05/2022</a:t>
            </a:fld>
            <a:endParaRPr lang="en-GB"/>
          </a:p>
        </p:txBody>
      </p:sp>
      <p:sp>
        <p:nvSpPr>
          <p:cNvPr id="8" name="Footer Placeholder 7">
            <a:extLst>
              <a:ext uri="{FF2B5EF4-FFF2-40B4-BE49-F238E27FC236}">
                <a16:creationId xmlns:a16="http://schemas.microsoft.com/office/drawing/2014/main" id="{7AF04EEB-1071-07BA-B87E-2C30D0C737BC}"/>
              </a:ext>
            </a:extLst>
          </p:cNvPr>
          <p:cNvSpPr>
            <a:spLocks noGrp="1"/>
          </p:cNvSpPr>
          <p:nvPr>
            <p:ph type="ftr" sz="quarter" idx="11"/>
          </p:nvPr>
        </p:nvSpPr>
        <p:spPr/>
        <p:txBody>
          <a:bodyPr/>
          <a:lstStyle/>
          <a:p>
            <a:r>
              <a:rPr lang="sv-SE"/>
              <a:t>LIV INNO kickoff meeting 2022</a:t>
            </a:r>
            <a:endParaRPr lang="en-GB"/>
          </a:p>
        </p:txBody>
      </p:sp>
      <p:sp>
        <p:nvSpPr>
          <p:cNvPr id="9" name="Slide Number Placeholder 8">
            <a:extLst>
              <a:ext uri="{FF2B5EF4-FFF2-40B4-BE49-F238E27FC236}">
                <a16:creationId xmlns:a16="http://schemas.microsoft.com/office/drawing/2014/main" id="{79CAF9A4-321A-5392-1CFA-E751AEA51F1C}"/>
              </a:ext>
            </a:extLst>
          </p:cNvPr>
          <p:cNvSpPr>
            <a:spLocks noGrp="1"/>
          </p:cNvSpPr>
          <p:nvPr>
            <p:ph type="sldNum" sz="quarter" idx="12"/>
          </p:nvPr>
        </p:nvSpPr>
        <p:spPr/>
        <p:txBody>
          <a:bodyPr/>
          <a:lstStyle/>
          <a:p>
            <a:fld id="{32A2523D-DDBC-491F-AAA2-C6706F1CD993}" type="slidenum">
              <a:rPr lang="en-GB" smtClean="0"/>
              <a:t>‹#›</a:t>
            </a:fld>
            <a:endParaRPr lang="en-GB"/>
          </a:p>
        </p:txBody>
      </p:sp>
    </p:spTree>
    <p:extLst>
      <p:ext uri="{BB962C8B-B14F-4D97-AF65-F5344CB8AC3E}">
        <p14:creationId xmlns:p14="http://schemas.microsoft.com/office/powerpoint/2010/main" val="4252623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96B78-4BB6-E607-E08A-46C181E4C7D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18DC4E2-048A-68D5-2491-6A0CB652336B}"/>
              </a:ext>
            </a:extLst>
          </p:cNvPr>
          <p:cNvSpPr>
            <a:spLocks noGrp="1"/>
          </p:cNvSpPr>
          <p:nvPr>
            <p:ph type="dt" sz="half" idx="10"/>
          </p:nvPr>
        </p:nvSpPr>
        <p:spPr/>
        <p:txBody>
          <a:bodyPr/>
          <a:lstStyle/>
          <a:p>
            <a:fld id="{50401DE9-6BCC-484A-A219-D402332C08C3}" type="datetime1">
              <a:rPr lang="en-GB" smtClean="0"/>
              <a:t>23/05/2022</a:t>
            </a:fld>
            <a:endParaRPr lang="en-GB"/>
          </a:p>
        </p:txBody>
      </p:sp>
      <p:sp>
        <p:nvSpPr>
          <p:cNvPr id="4" name="Footer Placeholder 3">
            <a:extLst>
              <a:ext uri="{FF2B5EF4-FFF2-40B4-BE49-F238E27FC236}">
                <a16:creationId xmlns:a16="http://schemas.microsoft.com/office/drawing/2014/main" id="{B5A083B8-E00B-A445-F7C5-9F739079BA4C}"/>
              </a:ext>
            </a:extLst>
          </p:cNvPr>
          <p:cNvSpPr>
            <a:spLocks noGrp="1"/>
          </p:cNvSpPr>
          <p:nvPr>
            <p:ph type="ftr" sz="quarter" idx="11"/>
          </p:nvPr>
        </p:nvSpPr>
        <p:spPr/>
        <p:txBody>
          <a:bodyPr/>
          <a:lstStyle/>
          <a:p>
            <a:r>
              <a:rPr lang="sv-SE"/>
              <a:t>LIV INNO kickoff meeting 2022</a:t>
            </a:r>
            <a:endParaRPr lang="en-GB"/>
          </a:p>
        </p:txBody>
      </p:sp>
      <p:sp>
        <p:nvSpPr>
          <p:cNvPr id="5" name="Slide Number Placeholder 4">
            <a:extLst>
              <a:ext uri="{FF2B5EF4-FFF2-40B4-BE49-F238E27FC236}">
                <a16:creationId xmlns:a16="http://schemas.microsoft.com/office/drawing/2014/main" id="{7EDB06F1-8682-0CA8-0884-1C94F51AACF1}"/>
              </a:ext>
            </a:extLst>
          </p:cNvPr>
          <p:cNvSpPr>
            <a:spLocks noGrp="1"/>
          </p:cNvSpPr>
          <p:nvPr>
            <p:ph type="sldNum" sz="quarter" idx="12"/>
          </p:nvPr>
        </p:nvSpPr>
        <p:spPr/>
        <p:txBody>
          <a:bodyPr/>
          <a:lstStyle/>
          <a:p>
            <a:fld id="{32A2523D-DDBC-491F-AAA2-C6706F1CD993}" type="slidenum">
              <a:rPr lang="en-GB" smtClean="0"/>
              <a:t>‹#›</a:t>
            </a:fld>
            <a:endParaRPr lang="en-GB"/>
          </a:p>
        </p:txBody>
      </p:sp>
    </p:spTree>
    <p:extLst>
      <p:ext uri="{BB962C8B-B14F-4D97-AF65-F5344CB8AC3E}">
        <p14:creationId xmlns:p14="http://schemas.microsoft.com/office/powerpoint/2010/main" val="2708224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B34E97-5F58-8A86-B5A2-F81EA1A82139}"/>
              </a:ext>
            </a:extLst>
          </p:cNvPr>
          <p:cNvSpPr>
            <a:spLocks noGrp="1"/>
          </p:cNvSpPr>
          <p:nvPr>
            <p:ph type="dt" sz="half" idx="10"/>
          </p:nvPr>
        </p:nvSpPr>
        <p:spPr/>
        <p:txBody>
          <a:bodyPr/>
          <a:lstStyle/>
          <a:p>
            <a:fld id="{87ABA71E-1825-4737-AACA-A2EF1C8B046E}" type="datetime1">
              <a:rPr lang="en-GB" smtClean="0"/>
              <a:t>23/05/2022</a:t>
            </a:fld>
            <a:endParaRPr lang="en-GB"/>
          </a:p>
        </p:txBody>
      </p:sp>
      <p:sp>
        <p:nvSpPr>
          <p:cNvPr id="3" name="Footer Placeholder 2">
            <a:extLst>
              <a:ext uri="{FF2B5EF4-FFF2-40B4-BE49-F238E27FC236}">
                <a16:creationId xmlns:a16="http://schemas.microsoft.com/office/drawing/2014/main" id="{D201341F-05D5-435B-1811-E9C7ABFDBCB2}"/>
              </a:ext>
            </a:extLst>
          </p:cNvPr>
          <p:cNvSpPr>
            <a:spLocks noGrp="1"/>
          </p:cNvSpPr>
          <p:nvPr>
            <p:ph type="ftr" sz="quarter" idx="11"/>
          </p:nvPr>
        </p:nvSpPr>
        <p:spPr/>
        <p:txBody>
          <a:bodyPr/>
          <a:lstStyle/>
          <a:p>
            <a:r>
              <a:rPr lang="sv-SE"/>
              <a:t>LIV INNO kickoff meeting 2022</a:t>
            </a:r>
            <a:endParaRPr lang="en-GB"/>
          </a:p>
        </p:txBody>
      </p:sp>
      <p:sp>
        <p:nvSpPr>
          <p:cNvPr id="4" name="Slide Number Placeholder 3">
            <a:extLst>
              <a:ext uri="{FF2B5EF4-FFF2-40B4-BE49-F238E27FC236}">
                <a16:creationId xmlns:a16="http://schemas.microsoft.com/office/drawing/2014/main" id="{D0E5D59D-D11E-3E68-D711-CED8FA5425E8}"/>
              </a:ext>
            </a:extLst>
          </p:cNvPr>
          <p:cNvSpPr>
            <a:spLocks noGrp="1"/>
          </p:cNvSpPr>
          <p:nvPr>
            <p:ph type="sldNum" sz="quarter" idx="12"/>
          </p:nvPr>
        </p:nvSpPr>
        <p:spPr/>
        <p:txBody>
          <a:bodyPr/>
          <a:lstStyle/>
          <a:p>
            <a:fld id="{32A2523D-DDBC-491F-AAA2-C6706F1CD993}" type="slidenum">
              <a:rPr lang="en-GB" smtClean="0"/>
              <a:t>‹#›</a:t>
            </a:fld>
            <a:endParaRPr lang="en-GB"/>
          </a:p>
        </p:txBody>
      </p:sp>
    </p:spTree>
    <p:extLst>
      <p:ext uri="{BB962C8B-B14F-4D97-AF65-F5344CB8AC3E}">
        <p14:creationId xmlns:p14="http://schemas.microsoft.com/office/powerpoint/2010/main" val="916667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73970-341D-1DF3-9909-610DD3436B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3A4C56A-EFBE-71EA-1A34-5FCE346EC8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60FD5B0-A487-C0D3-1C5E-DC030570E1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E459CD-F509-09A3-1813-E1B7B01A6EB0}"/>
              </a:ext>
            </a:extLst>
          </p:cNvPr>
          <p:cNvSpPr>
            <a:spLocks noGrp="1"/>
          </p:cNvSpPr>
          <p:nvPr>
            <p:ph type="dt" sz="half" idx="10"/>
          </p:nvPr>
        </p:nvSpPr>
        <p:spPr/>
        <p:txBody>
          <a:bodyPr/>
          <a:lstStyle/>
          <a:p>
            <a:fld id="{84591806-4365-4021-BCB9-2DADD4D55083}" type="datetime1">
              <a:rPr lang="en-GB" smtClean="0"/>
              <a:t>23/05/2022</a:t>
            </a:fld>
            <a:endParaRPr lang="en-GB"/>
          </a:p>
        </p:txBody>
      </p:sp>
      <p:sp>
        <p:nvSpPr>
          <p:cNvPr id="6" name="Footer Placeholder 5">
            <a:extLst>
              <a:ext uri="{FF2B5EF4-FFF2-40B4-BE49-F238E27FC236}">
                <a16:creationId xmlns:a16="http://schemas.microsoft.com/office/drawing/2014/main" id="{9B3F9669-B0F4-6B31-8288-6B6B090F7EFB}"/>
              </a:ext>
            </a:extLst>
          </p:cNvPr>
          <p:cNvSpPr>
            <a:spLocks noGrp="1"/>
          </p:cNvSpPr>
          <p:nvPr>
            <p:ph type="ftr" sz="quarter" idx="11"/>
          </p:nvPr>
        </p:nvSpPr>
        <p:spPr/>
        <p:txBody>
          <a:bodyPr/>
          <a:lstStyle/>
          <a:p>
            <a:r>
              <a:rPr lang="sv-SE"/>
              <a:t>LIV INNO kickoff meeting 2022</a:t>
            </a:r>
            <a:endParaRPr lang="en-GB"/>
          </a:p>
        </p:txBody>
      </p:sp>
      <p:sp>
        <p:nvSpPr>
          <p:cNvPr id="7" name="Slide Number Placeholder 6">
            <a:extLst>
              <a:ext uri="{FF2B5EF4-FFF2-40B4-BE49-F238E27FC236}">
                <a16:creationId xmlns:a16="http://schemas.microsoft.com/office/drawing/2014/main" id="{3F285F0E-D08F-E332-1E4B-496D2F829513}"/>
              </a:ext>
            </a:extLst>
          </p:cNvPr>
          <p:cNvSpPr>
            <a:spLocks noGrp="1"/>
          </p:cNvSpPr>
          <p:nvPr>
            <p:ph type="sldNum" sz="quarter" idx="12"/>
          </p:nvPr>
        </p:nvSpPr>
        <p:spPr/>
        <p:txBody>
          <a:bodyPr/>
          <a:lstStyle/>
          <a:p>
            <a:fld id="{32A2523D-DDBC-491F-AAA2-C6706F1CD993}" type="slidenum">
              <a:rPr lang="en-GB" smtClean="0"/>
              <a:t>‹#›</a:t>
            </a:fld>
            <a:endParaRPr lang="en-GB"/>
          </a:p>
        </p:txBody>
      </p:sp>
    </p:spTree>
    <p:extLst>
      <p:ext uri="{BB962C8B-B14F-4D97-AF65-F5344CB8AC3E}">
        <p14:creationId xmlns:p14="http://schemas.microsoft.com/office/powerpoint/2010/main" val="1010588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D86A5-494B-AF1B-6CCA-01A271E5F2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F6C20B3-02E9-39A8-D66F-EC6E6BD835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83F5607-7134-A675-EDBC-E3E7162288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08697B-3DBB-B7A9-1479-D064EB9F7F90}"/>
              </a:ext>
            </a:extLst>
          </p:cNvPr>
          <p:cNvSpPr>
            <a:spLocks noGrp="1"/>
          </p:cNvSpPr>
          <p:nvPr>
            <p:ph type="dt" sz="half" idx="10"/>
          </p:nvPr>
        </p:nvSpPr>
        <p:spPr/>
        <p:txBody>
          <a:bodyPr/>
          <a:lstStyle/>
          <a:p>
            <a:fld id="{9D8DECAC-3961-4D15-B955-983966DF3E31}" type="datetime1">
              <a:rPr lang="en-GB" smtClean="0"/>
              <a:t>23/05/2022</a:t>
            </a:fld>
            <a:endParaRPr lang="en-GB"/>
          </a:p>
        </p:txBody>
      </p:sp>
      <p:sp>
        <p:nvSpPr>
          <p:cNvPr id="6" name="Footer Placeholder 5">
            <a:extLst>
              <a:ext uri="{FF2B5EF4-FFF2-40B4-BE49-F238E27FC236}">
                <a16:creationId xmlns:a16="http://schemas.microsoft.com/office/drawing/2014/main" id="{1BD88835-E5E3-D2A3-F544-E04DFC45614C}"/>
              </a:ext>
            </a:extLst>
          </p:cNvPr>
          <p:cNvSpPr>
            <a:spLocks noGrp="1"/>
          </p:cNvSpPr>
          <p:nvPr>
            <p:ph type="ftr" sz="quarter" idx="11"/>
          </p:nvPr>
        </p:nvSpPr>
        <p:spPr/>
        <p:txBody>
          <a:bodyPr/>
          <a:lstStyle/>
          <a:p>
            <a:r>
              <a:rPr lang="sv-SE"/>
              <a:t>LIV INNO kickoff meeting 2022</a:t>
            </a:r>
            <a:endParaRPr lang="en-GB"/>
          </a:p>
        </p:txBody>
      </p:sp>
      <p:sp>
        <p:nvSpPr>
          <p:cNvPr id="7" name="Slide Number Placeholder 6">
            <a:extLst>
              <a:ext uri="{FF2B5EF4-FFF2-40B4-BE49-F238E27FC236}">
                <a16:creationId xmlns:a16="http://schemas.microsoft.com/office/drawing/2014/main" id="{971FDBFB-0EEC-B1B8-EAE7-4EC7D4ADFE46}"/>
              </a:ext>
            </a:extLst>
          </p:cNvPr>
          <p:cNvSpPr>
            <a:spLocks noGrp="1"/>
          </p:cNvSpPr>
          <p:nvPr>
            <p:ph type="sldNum" sz="quarter" idx="12"/>
          </p:nvPr>
        </p:nvSpPr>
        <p:spPr/>
        <p:txBody>
          <a:bodyPr/>
          <a:lstStyle/>
          <a:p>
            <a:fld id="{32A2523D-DDBC-491F-AAA2-C6706F1CD993}" type="slidenum">
              <a:rPr lang="en-GB" smtClean="0"/>
              <a:t>‹#›</a:t>
            </a:fld>
            <a:endParaRPr lang="en-GB"/>
          </a:p>
        </p:txBody>
      </p:sp>
    </p:spTree>
    <p:extLst>
      <p:ext uri="{BB962C8B-B14F-4D97-AF65-F5344CB8AC3E}">
        <p14:creationId xmlns:p14="http://schemas.microsoft.com/office/powerpoint/2010/main" val="4074976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856D29-7B7F-B98D-3007-DE7F6E833C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6C58FB6-7074-CA72-A6B9-4D2C487982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4C3A0F-AF2B-871A-257F-2CBBE30FC2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7F2D7-DBC8-45BE-A081-610F73CB4852}" type="datetime1">
              <a:rPr lang="en-GB" smtClean="0"/>
              <a:t>23/05/2022</a:t>
            </a:fld>
            <a:endParaRPr lang="en-GB"/>
          </a:p>
        </p:txBody>
      </p:sp>
      <p:sp>
        <p:nvSpPr>
          <p:cNvPr id="5" name="Footer Placeholder 4">
            <a:extLst>
              <a:ext uri="{FF2B5EF4-FFF2-40B4-BE49-F238E27FC236}">
                <a16:creationId xmlns:a16="http://schemas.microsoft.com/office/drawing/2014/main" id="{AA5EF246-D7FE-D0B6-01D2-87A451BAB4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a:t>LIV INNO kickoff meeting 2022</a:t>
            </a:r>
            <a:endParaRPr lang="en-GB"/>
          </a:p>
        </p:txBody>
      </p:sp>
      <p:sp>
        <p:nvSpPr>
          <p:cNvPr id="6" name="Slide Number Placeholder 5">
            <a:extLst>
              <a:ext uri="{FF2B5EF4-FFF2-40B4-BE49-F238E27FC236}">
                <a16:creationId xmlns:a16="http://schemas.microsoft.com/office/drawing/2014/main" id="{44955F0B-032D-39C8-347C-18A9ED4692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A2523D-DDBC-491F-AAA2-C6706F1CD993}" type="slidenum">
              <a:rPr lang="en-GB" smtClean="0"/>
              <a:t>‹#›</a:t>
            </a:fld>
            <a:endParaRPr lang="en-GB"/>
          </a:p>
        </p:txBody>
      </p:sp>
    </p:spTree>
    <p:extLst>
      <p:ext uri="{BB962C8B-B14F-4D97-AF65-F5344CB8AC3E}">
        <p14:creationId xmlns:p14="http://schemas.microsoft.com/office/powerpoint/2010/main" val="3247003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nqp.stanford.edu/inverse-design-photonic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github.com/fancompute/cevich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9F102-EC49-8BF8-7C6F-AA1593FFAE7D}"/>
              </a:ext>
            </a:extLst>
          </p:cNvPr>
          <p:cNvSpPr>
            <a:spLocks noGrp="1"/>
          </p:cNvSpPr>
          <p:nvPr>
            <p:ph type="ctrTitle"/>
          </p:nvPr>
        </p:nvSpPr>
        <p:spPr/>
        <p:txBody>
          <a:bodyPr>
            <a:normAutofit fontScale="90000"/>
          </a:bodyPr>
          <a:lstStyle/>
          <a:p>
            <a:r>
              <a:rPr lang="en-GB" dirty="0"/>
              <a:t>Application of dielectrics in accelerators and radiation extraction</a:t>
            </a:r>
            <a:br>
              <a:rPr lang="en-GB" dirty="0"/>
            </a:br>
            <a:endParaRPr lang="en-GB" dirty="0"/>
          </a:p>
        </p:txBody>
      </p:sp>
      <p:sp>
        <p:nvSpPr>
          <p:cNvPr id="3" name="Subtitle 2">
            <a:extLst>
              <a:ext uri="{FF2B5EF4-FFF2-40B4-BE49-F238E27FC236}">
                <a16:creationId xmlns:a16="http://schemas.microsoft.com/office/drawing/2014/main" id="{21FB5C41-E7A6-2F5C-5DD3-F5BC00DAC065}"/>
              </a:ext>
            </a:extLst>
          </p:cNvPr>
          <p:cNvSpPr>
            <a:spLocks noGrp="1"/>
          </p:cNvSpPr>
          <p:nvPr>
            <p:ph type="subTitle" idx="1"/>
          </p:nvPr>
        </p:nvSpPr>
        <p:spPr/>
        <p:txBody>
          <a:bodyPr/>
          <a:lstStyle/>
          <a:p>
            <a:r>
              <a:rPr lang="en-GB" sz="2400" dirty="0"/>
              <a:t>Gyanendra Yadav</a:t>
            </a:r>
          </a:p>
          <a:p>
            <a:r>
              <a:rPr lang="en-GB" dirty="0"/>
              <a:t>PhD student, University of Liverpool</a:t>
            </a:r>
          </a:p>
        </p:txBody>
      </p:sp>
      <p:sp>
        <p:nvSpPr>
          <p:cNvPr id="4" name="Footer Placeholder 3">
            <a:extLst>
              <a:ext uri="{FF2B5EF4-FFF2-40B4-BE49-F238E27FC236}">
                <a16:creationId xmlns:a16="http://schemas.microsoft.com/office/drawing/2014/main" id="{704CF6E9-DAD7-4CD6-D005-AF79794C6997}"/>
              </a:ext>
            </a:extLst>
          </p:cNvPr>
          <p:cNvSpPr>
            <a:spLocks noGrp="1"/>
          </p:cNvSpPr>
          <p:nvPr>
            <p:ph type="ftr" sz="quarter" idx="11"/>
          </p:nvPr>
        </p:nvSpPr>
        <p:spPr/>
        <p:txBody>
          <a:bodyPr/>
          <a:lstStyle/>
          <a:p>
            <a:r>
              <a:rPr lang="sv-SE"/>
              <a:t>LIV INNO kickoff meeting 2022</a:t>
            </a:r>
            <a:endParaRPr lang="en-GB"/>
          </a:p>
        </p:txBody>
      </p:sp>
      <p:sp>
        <p:nvSpPr>
          <p:cNvPr id="5" name="Slide Number Placeholder 4">
            <a:extLst>
              <a:ext uri="{FF2B5EF4-FFF2-40B4-BE49-F238E27FC236}">
                <a16:creationId xmlns:a16="http://schemas.microsoft.com/office/drawing/2014/main" id="{D2F945EF-91FA-8B7E-4830-048096880FEF}"/>
              </a:ext>
            </a:extLst>
          </p:cNvPr>
          <p:cNvSpPr>
            <a:spLocks noGrp="1"/>
          </p:cNvSpPr>
          <p:nvPr>
            <p:ph type="sldNum" sz="quarter" idx="12"/>
          </p:nvPr>
        </p:nvSpPr>
        <p:spPr/>
        <p:txBody>
          <a:bodyPr/>
          <a:lstStyle/>
          <a:p>
            <a:fld id="{32A2523D-DDBC-491F-AAA2-C6706F1CD993}" type="slidenum">
              <a:rPr lang="en-GB" smtClean="0"/>
              <a:t>1</a:t>
            </a:fld>
            <a:endParaRPr lang="en-GB"/>
          </a:p>
        </p:txBody>
      </p:sp>
    </p:spTree>
    <p:extLst>
      <p:ext uri="{BB962C8B-B14F-4D97-AF65-F5344CB8AC3E}">
        <p14:creationId xmlns:p14="http://schemas.microsoft.com/office/powerpoint/2010/main" val="2350670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5EB16-F9B8-A51A-E1B7-21034FBC5FC0}"/>
              </a:ext>
            </a:extLst>
          </p:cNvPr>
          <p:cNvSpPr>
            <a:spLocks noGrp="1"/>
          </p:cNvSpPr>
          <p:nvPr>
            <p:ph type="title"/>
          </p:nvPr>
        </p:nvSpPr>
        <p:spPr/>
        <p:txBody>
          <a:bodyPr/>
          <a:lstStyle/>
          <a:p>
            <a:r>
              <a:rPr lang="en-GB" dirty="0"/>
              <a:t>Secondment 1: </a:t>
            </a:r>
            <a:r>
              <a:rPr lang="en-GB" dirty="0" err="1"/>
              <a:t>tethir</a:t>
            </a:r>
            <a:endParaRPr lang="en-GB" dirty="0"/>
          </a:p>
        </p:txBody>
      </p:sp>
      <p:sp>
        <p:nvSpPr>
          <p:cNvPr id="3" name="Content Placeholder 2">
            <a:extLst>
              <a:ext uri="{FF2B5EF4-FFF2-40B4-BE49-F238E27FC236}">
                <a16:creationId xmlns:a16="http://schemas.microsoft.com/office/drawing/2014/main" id="{89BD6D5A-3545-B1DE-5E67-1F48AEB9444A}"/>
              </a:ext>
            </a:extLst>
          </p:cNvPr>
          <p:cNvSpPr>
            <a:spLocks noGrp="1"/>
          </p:cNvSpPr>
          <p:nvPr>
            <p:ph idx="1"/>
          </p:nvPr>
        </p:nvSpPr>
        <p:spPr/>
        <p:txBody>
          <a:bodyPr/>
          <a:lstStyle/>
          <a:p>
            <a:r>
              <a:rPr lang="en-GB" dirty="0"/>
              <a:t>Aim: Designing high speed internet system for trains</a:t>
            </a:r>
          </a:p>
          <a:p>
            <a:r>
              <a:rPr lang="en-GB" dirty="0"/>
              <a:t>Free space optical communication</a:t>
            </a:r>
          </a:p>
          <a:p>
            <a:r>
              <a:rPr lang="en-GB" dirty="0"/>
              <a:t>Link budget, power budget, enhancing field of view</a:t>
            </a:r>
          </a:p>
          <a:p>
            <a:endParaRPr lang="en-GB" dirty="0"/>
          </a:p>
        </p:txBody>
      </p:sp>
      <p:pic>
        <p:nvPicPr>
          <p:cNvPr id="5" name="Picture 4">
            <a:extLst>
              <a:ext uri="{FF2B5EF4-FFF2-40B4-BE49-F238E27FC236}">
                <a16:creationId xmlns:a16="http://schemas.microsoft.com/office/drawing/2014/main" id="{6D98B57D-83D1-7F79-33F7-F2C2ABB9C8EF}"/>
              </a:ext>
            </a:extLst>
          </p:cNvPr>
          <p:cNvPicPr>
            <a:picLocks noChangeAspect="1"/>
          </p:cNvPicPr>
          <p:nvPr/>
        </p:nvPicPr>
        <p:blipFill>
          <a:blip r:embed="rId2"/>
          <a:stretch>
            <a:fillRect/>
          </a:stretch>
        </p:blipFill>
        <p:spPr>
          <a:xfrm>
            <a:off x="9768109" y="6235698"/>
            <a:ext cx="1524011" cy="257177"/>
          </a:xfrm>
          <a:prstGeom prst="rect">
            <a:avLst/>
          </a:prstGeom>
        </p:spPr>
      </p:pic>
      <p:pic>
        <p:nvPicPr>
          <p:cNvPr id="7" name="Picture 6">
            <a:extLst>
              <a:ext uri="{FF2B5EF4-FFF2-40B4-BE49-F238E27FC236}">
                <a16:creationId xmlns:a16="http://schemas.microsoft.com/office/drawing/2014/main" id="{949D2107-248A-3E3D-9D5D-BB3DDE7517F0}"/>
              </a:ext>
            </a:extLst>
          </p:cNvPr>
          <p:cNvPicPr>
            <a:picLocks noChangeAspect="1"/>
          </p:cNvPicPr>
          <p:nvPr/>
        </p:nvPicPr>
        <p:blipFill>
          <a:blip r:embed="rId3"/>
          <a:stretch>
            <a:fillRect/>
          </a:stretch>
        </p:blipFill>
        <p:spPr>
          <a:xfrm>
            <a:off x="1385853" y="3392715"/>
            <a:ext cx="9420294" cy="2743220"/>
          </a:xfrm>
          <a:prstGeom prst="rect">
            <a:avLst/>
          </a:prstGeom>
        </p:spPr>
      </p:pic>
      <p:sp>
        <p:nvSpPr>
          <p:cNvPr id="8" name="Footer Placeholder 7">
            <a:extLst>
              <a:ext uri="{FF2B5EF4-FFF2-40B4-BE49-F238E27FC236}">
                <a16:creationId xmlns:a16="http://schemas.microsoft.com/office/drawing/2014/main" id="{AB7DB094-60D3-12EA-2D09-988F200F6CD2}"/>
              </a:ext>
            </a:extLst>
          </p:cNvPr>
          <p:cNvSpPr>
            <a:spLocks noGrp="1"/>
          </p:cNvSpPr>
          <p:nvPr>
            <p:ph type="ftr" sz="quarter" idx="11"/>
          </p:nvPr>
        </p:nvSpPr>
        <p:spPr/>
        <p:txBody>
          <a:bodyPr/>
          <a:lstStyle/>
          <a:p>
            <a:r>
              <a:rPr lang="sv-SE"/>
              <a:t>LIV INNO kickoff meeting 2022</a:t>
            </a:r>
            <a:endParaRPr lang="en-GB"/>
          </a:p>
        </p:txBody>
      </p:sp>
      <p:sp>
        <p:nvSpPr>
          <p:cNvPr id="9" name="Slide Number Placeholder 8">
            <a:extLst>
              <a:ext uri="{FF2B5EF4-FFF2-40B4-BE49-F238E27FC236}">
                <a16:creationId xmlns:a16="http://schemas.microsoft.com/office/drawing/2014/main" id="{48194DFB-F152-585D-5F80-2EEED4819F2E}"/>
              </a:ext>
            </a:extLst>
          </p:cNvPr>
          <p:cNvSpPr>
            <a:spLocks noGrp="1"/>
          </p:cNvSpPr>
          <p:nvPr>
            <p:ph type="sldNum" sz="quarter" idx="12"/>
          </p:nvPr>
        </p:nvSpPr>
        <p:spPr/>
        <p:txBody>
          <a:bodyPr/>
          <a:lstStyle/>
          <a:p>
            <a:fld id="{32A2523D-DDBC-491F-AAA2-C6706F1CD993}" type="slidenum">
              <a:rPr lang="en-GB" smtClean="0"/>
              <a:t>10</a:t>
            </a:fld>
            <a:endParaRPr lang="en-GB"/>
          </a:p>
        </p:txBody>
      </p:sp>
    </p:spTree>
    <p:extLst>
      <p:ext uri="{BB962C8B-B14F-4D97-AF65-F5344CB8AC3E}">
        <p14:creationId xmlns:p14="http://schemas.microsoft.com/office/powerpoint/2010/main" val="89968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255EC-B643-2CA0-38F7-A7F9BA9F5E22}"/>
              </a:ext>
            </a:extLst>
          </p:cNvPr>
          <p:cNvSpPr>
            <a:spLocks noGrp="1"/>
          </p:cNvSpPr>
          <p:nvPr>
            <p:ph type="title"/>
          </p:nvPr>
        </p:nvSpPr>
        <p:spPr/>
        <p:txBody>
          <a:bodyPr/>
          <a:lstStyle/>
          <a:p>
            <a:r>
              <a:rPr lang="en-GB" dirty="0"/>
              <a:t>Secondment 2: Microsoft</a:t>
            </a:r>
          </a:p>
        </p:txBody>
      </p:sp>
      <p:sp>
        <p:nvSpPr>
          <p:cNvPr id="3" name="Content Placeholder 2">
            <a:extLst>
              <a:ext uri="{FF2B5EF4-FFF2-40B4-BE49-F238E27FC236}">
                <a16:creationId xmlns:a16="http://schemas.microsoft.com/office/drawing/2014/main" id="{355B3920-062C-D1A7-9A6B-F6B9B0B6F386}"/>
              </a:ext>
            </a:extLst>
          </p:cNvPr>
          <p:cNvSpPr>
            <a:spLocks noGrp="1"/>
          </p:cNvSpPr>
          <p:nvPr>
            <p:ph idx="1"/>
          </p:nvPr>
        </p:nvSpPr>
        <p:spPr/>
        <p:txBody>
          <a:bodyPr/>
          <a:lstStyle/>
          <a:p>
            <a:endParaRPr lang="en-GB" dirty="0"/>
          </a:p>
          <a:p>
            <a:endParaRPr lang="en-GB" dirty="0"/>
          </a:p>
          <a:p>
            <a:endParaRPr lang="en-GB" dirty="0"/>
          </a:p>
          <a:p>
            <a:endParaRPr lang="en-GB" dirty="0"/>
          </a:p>
          <a:p>
            <a:endParaRPr lang="en-GB" dirty="0"/>
          </a:p>
          <a:p>
            <a:r>
              <a:rPr lang="en-GB" dirty="0"/>
              <a:t>Work at Microsoft research in Cambridge</a:t>
            </a:r>
          </a:p>
          <a:p>
            <a:r>
              <a:rPr lang="en-GB" dirty="0"/>
              <a:t>Project Silica Another application of dielectrics!</a:t>
            </a:r>
          </a:p>
          <a:p>
            <a:r>
              <a:rPr lang="en-GB" dirty="0"/>
              <a:t>Aim: Improving the optical data storage speed and capacity</a:t>
            </a:r>
          </a:p>
          <a:p>
            <a:endParaRPr lang="en-GB" dirty="0"/>
          </a:p>
        </p:txBody>
      </p:sp>
      <p:pic>
        <p:nvPicPr>
          <p:cNvPr id="5" name="Picture 4">
            <a:extLst>
              <a:ext uri="{FF2B5EF4-FFF2-40B4-BE49-F238E27FC236}">
                <a16:creationId xmlns:a16="http://schemas.microsoft.com/office/drawing/2014/main" id="{68A65C00-1BF0-B00A-7752-611A07CF2DC1}"/>
              </a:ext>
            </a:extLst>
          </p:cNvPr>
          <p:cNvPicPr>
            <a:picLocks noChangeAspect="1"/>
          </p:cNvPicPr>
          <p:nvPr/>
        </p:nvPicPr>
        <p:blipFill>
          <a:blip r:embed="rId2"/>
          <a:stretch>
            <a:fillRect/>
          </a:stretch>
        </p:blipFill>
        <p:spPr>
          <a:xfrm>
            <a:off x="988679" y="1690688"/>
            <a:ext cx="5003805" cy="2299599"/>
          </a:xfrm>
          <a:prstGeom prst="rect">
            <a:avLst/>
          </a:prstGeom>
        </p:spPr>
      </p:pic>
      <p:pic>
        <p:nvPicPr>
          <p:cNvPr id="7" name="Picture 6">
            <a:extLst>
              <a:ext uri="{FF2B5EF4-FFF2-40B4-BE49-F238E27FC236}">
                <a16:creationId xmlns:a16="http://schemas.microsoft.com/office/drawing/2014/main" id="{0E110D35-052D-A98E-FBA1-4B0B5D297C3A}"/>
              </a:ext>
            </a:extLst>
          </p:cNvPr>
          <p:cNvPicPr>
            <a:picLocks noChangeAspect="1"/>
          </p:cNvPicPr>
          <p:nvPr/>
        </p:nvPicPr>
        <p:blipFill>
          <a:blip r:embed="rId3"/>
          <a:stretch>
            <a:fillRect/>
          </a:stretch>
        </p:blipFill>
        <p:spPr>
          <a:xfrm>
            <a:off x="9850463" y="6061494"/>
            <a:ext cx="1688969" cy="361921"/>
          </a:xfrm>
          <a:prstGeom prst="rect">
            <a:avLst/>
          </a:prstGeom>
        </p:spPr>
      </p:pic>
      <p:sp>
        <p:nvSpPr>
          <p:cNvPr id="8" name="Footer Placeholder 7">
            <a:extLst>
              <a:ext uri="{FF2B5EF4-FFF2-40B4-BE49-F238E27FC236}">
                <a16:creationId xmlns:a16="http://schemas.microsoft.com/office/drawing/2014/main" id="{224F4001-F512-6963-847E-E05B9AD82FF5}"/>
              </a:ext>
            </a:extLst>
          </p:cNvPr>
          <p:cNvSpPr>
            <a:spLocks noGrp="1"/>
          </p:cNvSpPr>
          <p:nvPr>
            <p:ph type="ftr" sz="quarter" idx="11"/>
          </p:nvPr>
        </p:nvSpPr>
        <p:spPr/>
        <p:txBody>
          <a:bodyPr/>
          <a:lstStyle/>
          <a:p>
            <a:r>
              <a:rPr lang="sv-SE"/>
              <a:t>LIV INNO kickoff meeting 2022</a:t>
            </a:r>
            <a:endParaRPr lang="en-GB"/>
          </a:p>
        </p:txBody>
      </p:sp>
      <p:sp>
        <p:nvSpPr>
          <p:cNvPr id="9" name="Slide Number Placeholder 8">
            <a:extLst>
              <a:ext uri="{FF2B5EF4-FFF2-40B4-BE49-F238E27FC236}">
                <a16:creationId xmlns:a16="http://schemas.microsoft.com/office/drawing/2014/main" id="{BC5424CA-0013-3B11-6210-55470CD711A1}"/>
              </a:ext>
            </a:extLst>
          </p:cNvPr>
          <p:cNvSpPr>
            <a:spLocks noGrp="1"/>
          </p:cNvSpPr>
          <p:nvPr>
            <p:ph type="sldNum" sz="quarter" idx="12"/>
          </p:nvPr>
        </p:nvSpPr>
        <p:spPr/>
        <p:txBody>
          <a:bodyPr/>
          <a:lstStyle/>
          <a:p>
            <a:fld id="{32A2523D-DDBC-491F-AAA2-C6706F1CD993}" type="slidenum">
              <a:rPr lang="en-GB" smtClean="0"/>
              <a:t>11</a:t>
            </a:fld>
            <a:endParaRPr lang="en-GB"/>
          </a:p>
        </p:txBody>
      </p:sp>
    </p:spTree>
    <p:extLst>
      <p:ext uri="{BB962C8B-B14F-4D97-AF65-F5344CB8AC3E}">
        <p14:creationId xmlns:p14="http://schemas.microsoft.com/office/powerpoint/2010/main" val="3548870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6AAD8-85DB-FAD1-4197-66516BF2A763}"/>
              </a:ext>
            </a:extLst>
          </p:cNvPr>
          <p:cNvSpPr>
            <a:spLocks noGrp="1"/>
          </p:cNvSpPr>
          <p:nvPr>
            <p:ph type="title"/>
          </p:nvPr>
        </p:nvSpPr>
        <p:spPr/>
        <p:txBody>
          <a:bodyPr/>
          <a:lstStyle/>
          <a:p>
            <a:r>
              <a:rPr lang="en-GB" dirty="0"/>
              <a:t>Thank You</a:t>
            </a:r>
          </a:p>
        </p:txBody>
      </p:sp>
      <p:sp>
        <p:nvSpPr>
          <p:cNvPr id="3" name="Content Placeholder 2">
            <a:extLst>
              <a:ext uri="{FF2B5EF4-FFF2-40B4-BE49-F238E27FC236}">
                <a16:creationId xmlns:a16="http://schemas.microsoft.com/office/drawing/2014/main" id="{5470F7A8-54C9-508D-4E99-09C306A500B4}"/>
              </a:ext>
            </a:extLst>
          </p:cNvPr>
          <p:cNvSpPr>
            <a:spLocks noGrp="1"/>
          </p:cNvSpPr>
          <p:nvPr>
            <p:ph idx="1"/>
          </p:nvPr>
        </p:nvSpPr>
        <p:spPr/>
        <p:txBody>
          <a:bodyPr/>
          <a:lstStyle/>
          <a:p>
            <a:r>
              <a:rPr lang="en-GB"/>
              <a:t>Questions?</a:t>
            </a:r>
          </a:p>
        </p:txBody>
      </p:sp>
      <p:sp>
        <p:nvSpPr>
          <p:cNvPr id="4" name="Footer Placeholder 3">
            <a:extLst>
              <a:ext uri="{FF2B5EF4-FFF2-40B4-BE49-F238E27FC236}">
                <a16:creationId xmlns:a16="http://schemas.microsoft.com/office/drawing/2014/main" id="{47CC10EB-A059-85B7-29FA-8C621EFC3761}"/>
              </a:ext>
            </a:extLst>
          </p:cNvPr>
          <p:cNvSpPr>
            <a:spLocks noGrp="1"/>
          </p:cNvSpPr>
          <p:nvPr>
            <p:ph type="ftr" sz="quarter" idx="11"/>
          </p:nvPr>
        </p:nvSpPr>
        <p:spPr/>
        <p:txBody>
          <a:bodyPr/>
          <a:lstStyle/>
          <a:p>
            <a:r>
              <a:rPr lang="sv-SE"/>
              <a:t>LIV INNO kickoff meeting 2022</a:t>
            </a:r>
            <a:endParaRPr lang="en-GB"/>
          </a:p>
        </p:txBody>
      </p:sp>
      <p:sp>
        <p:nvSpPr>
          <p:cNvPr id="5" name="Slide Number Placeholder 4">
            <a:extLst>
              <a:ext uri="{FF2B5EF4-FFF2-40B4-BE49-F238E27FC236}">
                <a16:creationId xmlns:a16="http://schemas.microsoft.com/office/drawing/2014/main" id="{25862ECB-479D-D7CE-D98F-2A276957F8C0}"/>
              </a:ext>
            </a:extLst>
          </p:cNvPr>
          <p:cNvSpPr>
            <a:spLocks noGrp="1"/>
          </p:cNvSpPr>
          <p:nvPr>
            <p:ph type="sldNum" sz="quarter" idx="12"/>
          </p:nvPr>
        </p:nvSpPr>
        <p:spPr/>
        <p:txBody>
          <a:bodyPr/>
          <a:lstStyle/>
          <a:p>
            <a:fld id="{32A2523D-DDBC-491F-AAA2-C6706F1CD993}" type="slidenum">
              <a:rPr lang="en-GB" smtClean="0"/>
              <a:t>12</a:t>
            </a:fld>
            <a:endParaRPr lang="en-GB"/>
          </a:p>
        </p:txBody>
      </p:sp>
    </p:spTree>
    <p:extLst>
      <p:ext uri="{BB962C8B-B14F-4D97-AF65-F5344CB8AC3E}">
        <p14:creationId xmlns:p14="http://schemas.microsoft.com/office/powerpoint/2010/main" val="3788134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ABC97-B4EB-06F4-AFC0-5B360DA2B25B}"/>
              </a:ext>
            </a:extLst>
          </p:cNvPr>
          <p:cNvSpPr>
            <a:spLocks noGrp="1"/>
          </p:cNvSpPr>
          <p:nvPr>
            <p:ph type="title"/>
          </p:nvPr>
        </p:nvSpPr>
        <p:spPr/>
        <p:txBody>
          <a:bodyPr/>
          <a:lstStyle/>
          <a:p>
            <a:r>
              <a:rPr lang="en-GB" dirty="0"/>
              <a:t>Electron acceleration in free space</a:t>
            </a:r>
          </a:p>
        </p:txBody>
      </p:sp>
      <p:pic>
        <p:nvPicPr>
          <p:cNvPr id="5" name="Content Placeholder 4">
            <a:extLst>
              <a:ext uri="{FF2B5EF4-FFF2-40B4-BE49-F238E27FC236}">
                <a16:creationId xmlns:a16="http://schemas.microsoft.com/office/drawing/2014/main" id="{F49CE452-3FAC-7C8A-D57F-E086C9ABAD16}"/>
              </a:ext>
            </a:extLst>
          </p:cNvPr>
          <p:cNvPicPr>
            <a:picLocks noGrp="1" noChangeAspect="1"/>
          </p:cNvPicPr>
          <p:nvPr>
            <p:ph idx="1"/>
          </p:nvPr>
        </p:nvPicPr>
        <p:blipFill>
          <a:blip r:embed="rId2"/>
          <a:stretch>
            <a:fillRect/>
          </a:stretch>
        </p:blipFill>
        <p:spPr>
          <a:xfrm>
            <a:off x="3401096" y="1825625"/>
            <a:ext cx="5389808" cy="4351338"/>
          </a:xfrm>
        </p:spPr>
      </p:pic>
      <p:sp>
        <p:nvSpPr>
          <p:cNvPr id="7" name="TextBox 6">
            <a:extLst>
              <a:ext uri="{FF2B5EF4-FFF2-40B4-BE49-F238E27FC236}">
                <a16:creationId xmlns:a16="http://schemas.microsoft.com/office/drawing/2014/main" id="{FFA07B0D-43F0-E8F3-C5C4-C937014DBC6A}"/>
              </a:ext>
            </a:extLst>
          </p:cNvPr>
          <p:cNvSpPr txBox="1"/>
          <p:nvPr/>
        </p:nvSpPr>
        <p:spPr>
          <a:xfrm>
            <a:off x="8718430" y="6240576"/>
            <a:ext cx="2990491" cy="369332"/>
          </a:xfrm>
          <a:prstGeom prst="rect">
            <a:avLst/>
          </a:prstGeom>
          <a:noFill/>
        </p:spPr>
        <p:txBody>
          <a:bodyPr wrap="square">
            <a:spAutoFit/>
          </a:bodyPr>
          <a:lstStyle/>
          <a:p>
            <a:r>
              <a:rPr lang="en-GB" dirty="0"/>
              <a:t>CAS </a:t>
            </a:r>
            <a:r>
              <a:rPr lang="en-GB" dirty="0" err="1"/>
              <a:t>Sesimbra</a:t>
            </a:r>
            <a:r>
              <a:rPr lang="en-GB" dirty="0"/>
              <a:t>, March 2019</a:t>
            </a:r>
          </a:p>
        </p:txBody>
      </p:sp>
      <p:sp>
        <p:nvSpPr>
          <p:cNvPr id="8" name="Footer Placeholder 7">
            <a:extLst>
              <a:ext uri="{FF2B5EF4-FFF2-40B4-BE49-F238E27FC236}">
                <a16:creationId xmlns:a16="http://schemas.microsoft.com/office/drawing/2014/main" id="{23FD680F-883B-031A-F6E7-94B1B8AC210F}"/>
              </a:ext>
            </a:extLst>
          </p:cNvPr>
          <p:cNvSpPr>
            <a:spLocks noGrp="1"/>
          </p:cNvSpPr>
          <p:nvPr>
            <p:ph type="ftr" sz="quarter" idx="11"/>
          </p:nvPr>
        </p:nvSpPr>
        <p:spPr/>
        <p:txBody>
          <a:bodyPr/>
          <a:lstStyle/>
          <a:p>
            <a:r>
              <a:rPr lang="sv-SE"/>
              <a:t>LIV INNO kickoff meeting 2022</a:t>
            </a:r>
            <a:endParaRPr lang="en-GB"/>
          </a:p>
        </p:txBody>
      </p:sp>
      <p:sp>
        <p:nvSpPr>
          <p:cNvPr id="9" name="Slide Number Placeholder 8">
            <a:extLst>
              <a:ext uri="{FF2B5EF4-FFF2-40B4-BE49-F238E27FC236}">
                <a16:creationId xmlns:a16="http://schemas.microsoft.com/office/drawing/2014/main" id="{4FF95685-446B-8525-A41B-EEAE9947F9C1}"/>
              </a:ext>
            </a:extLst>
          </p:cNvPr>
          <p:cNvSpPr>
            <a:spLocks noGrp="1"/>
          </p:cNvSpPr>
          <p:nvPr>
            <p:ph type="sldNum" sz="quarter" idx="12"/>
          </p:nvPr>
        </p:nvSpPr>
        <p:spPr/>
        <p:txBody>
          <a:bodyPr/>
          <a:lstStyle/>
          <a:p>
            <a:fld id="{32A2523D-DDBC-491F-AAA2-C6706F1CD993}" type="slidenum">
              <a:rPr lang="en-GB" smtClean="0"/>
              <a:t>2</a:t>
            </a:fld>
            <a:endParaRPr lang="en-GB"/>
          </a:p>
        </p:txBody>
      </p:sp>
    </p:spTree>
    <p:extLst>
      <p:ext uri="{BB962C8B-B14F-4D97-AF65-F5344CB8AC3E}">
        <p14:creationId xmlns:p14="http://schemas.microsoft.com/office/powerpoint/2010/main" val="1918179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79CA2-ECF9-F2A0-0B4B-EED13B8D0C18}"/>
              </a:ext>
            </a:extLst>
          </p:cNvPr>
          <p:cNvSpPr>
            <a:spLocks noGrp="1"/>
          </p:cNvSpPr>
          <p:nvPr>
            <p:ph type="title"/>
          </p:nvPr>
        </p:nvSpPr>
        <p:spPr/>
        <p:txBody>
          <a:bodyPr/>
          <a:lstStyle/>
          <a:p>
            <a:r>
              <a:rPr lang="en-GB" dirty="0">
                <a:latin typeface="+mn-lt"/>
              </a:rPr>
              <a:t>Smith Purcell and inverse Smith Purcell effect</a:t>
            </a:r>
          </a:p>
        </p:txBody>
      </p:sp>
      <p:sp>
        <p:nvSpPr>
          <p:cNvPr id="3" name="Content Placeholder 2">
            <a:extLst>
              <a:ext uri="{FF2B5EF4-FFF2-40B4-BE49-F238E27FC236}">
                <a16:creationId xmlns:a16="http://schemas.microsoft.com/office/drawing/2014/main" id="{39C0526E-9C7E-003B-F31F-89348A17E35E}"/>
              </a:ext>
            </a:extLst>
          </p:cNvPr>
          <p:cNvSpPr>
            <a:spLocks noGrp="1"/>
          </p:cNvSpPr>
          <p:nvPr>
            <p:ph idx="1"/>
          </p:nvPr>
        </p:nvSpPr>
        <p:spPr>
          <a:xfrm>
            <a:off x="838201" y="1825625"/>
            <a:ext cx="3250720" cy="3133536"/>
          </a:xfrm>
        </p:spPr>
        <p:txBody>
          <a:bodyPr>
            <a:normAutofit/>
          </a:bodyPr>
          <a:lstStyle/>
          <a:p>
            <a:r>
              <a:rPr lang="en-GB" dirty="0">
                <a:latin typeface="+mj-lt"/>
              </a:rPr>
              <a:t>Compact and cost-effective alternative for THz generation and electron acceleration</a:t>
            </a:r>
          </a:p>
          <a:p>
            <a:endParaRPr lang="en-GB" dirty="0"/>
          </a:p>
          <a:p>
            <a:endParaRPr lang="en-GB" dirty="0"/>
          </a:p>
        </p:txBody>
      </p:sp>
      <p:sp>
        <p:nvSpPr>
          <p:cNvPr id="4" name="Footer Placeholder 3">
            <a:extLst>
              <a:ext uri="{FF2B5EF4-FFF2-40B4-BE49-F238E27FC236}">
                <a16:creationId xmlns:a16="http://schemas.microsoft.com/office/drawing/2014/main" id="{B152D72F-45B9-C931-1D36-B0E934B10690}"/>
              </a:ext>
            </a:extLst>
          </p:cNvPr>
          <p:cNvSpPr>
            <a:spLocks noGrp="1"/>
          </p:cNvSpPr>
          <p:nvPr>
            <p:ph type="ftr" sz="quarter" idx="11"/>
          </p:nvPr>
        </p:nvSpPr>
        <p:spPr/>
        <p:txBody>
          <a:bodyPr/>
          <a:lstStyle/>
          <a:p>
            <a:r>
              <a:rPr lang="sv-SE"/>
              <a:t>LIV INNO kickoff meeting 2022</a:t>
            </a:r>
            <a:endParaRPr lang="en-GB"/>
          </a:p>
        </p:txBody>
      </p:sp>
      <p:sp>
        <p:nvSpPr>
          <p:cNvPr id="5" name="Slide Number Placeholder 4">
            <a:extLst>
              <a:ext uri="{FF2B5EF4-FFF2-40B4-BE49-F238E27FC236}">
                <a16:creationId xmlns:a16="http://schemas.microsoft.com/office/drawing/2014/main" id="{39B1353C-D0E0-D170-4FE4-54138E6657F8}"/>
              </a:ext>
            </a:extLst>
          </p:cNvPr>
          <p:cNvSpPr>
            <a:spLocks noGrp="1"/>
          </p:cNvSpPr>
          <p:nvPr>
            <p:ph type="sldNum" sz="quarter" idx="12"/>
          </p:nvPr>
        </p:nvSpPr>
        <p:spPr/>
        <p:txBody>
          <a:bodyPr/>
          <a:lstStyle/>
          <a:p>
            <a:fld id="{36568D81-11B2-4785-9743-15D5001103EB}" type="slidenum">
              <a:rPr lang="en-GB" smtClean="0"/>
              <a:t>3</a:t>
            </a:fld>
            <a:endParaRPr lang="en-GB"/>
          </a:p>
        </p:txBody>
      </p:sp>
      <p:pic>
        <p:nvPicPr>
          <p:cNvPr id="7" name="Picture 6">
            <a:extLst>
              <a:ext uri="{FF2B5EF4-FFF2-40B4-BE49-F238E27FC236}">
                <a16:creationId xmlns:a16="http://schemas.microsoft.com/office/drawing/2014/main" id="{42BD0343-3A7A-1C9F-4079-89CF50B7CD95}"/>
              </a:ext>
            </a:extLst>
          </p:cNvPr>
          <p:cNvPicPr>
            <a:picLocks noChangeAspect="1"/>
          </p:cNvPicPr>
          <p:nvPr/>
        </p:nvPicPr>
        <p:blipFill>
          <a:blip r:embed="rId3"/>
          <a:stretch>
            <a:fillRect/>
          </a:stretch>
        </p:blipFill>
        <p:spPr>
          <a:xfrm>
            <a:off x="1487701" y="4337375"/>
            <a:ext cx="2083760" cy="730077"/>
          </a:xfrm>
          <a:prstGeom prst="rect">
            <a:avLst/>
          </a:prstGeom>
        </p:spPr>
      </p:pic>
      <p:pic>
        <p:nvPicPr>
          <p:cNvPr id="1026" name="Picture 2">
            <a:extLst>
              <a:ext uri="{FF2B5EF4-FFF2-40B4-BE49-F238E27FC236}">
                <a16:creationId xmlns:a16="http://schemas.microsoft.com/office/drawing/2014/main" id="{A1F5961D-CB76-4372-A78D-763FB1606E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3256" y="1618456"/>
            <a:ext cx="4022394" cy="22231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hys. Rev. Lett. 111, 134803 (2013) - Laser-Based Acceleration of  Nonrelativistic Electrons at a Dielectric Structure">
            <a:extLst>
              <a:ext uri="{FF2B5EF4-FFF2-40B4-BE49-F238E27FC236}">
                <a16:creationId xmlns:a16="http://schemas.microsoft.com/office/drawing/2014/main" id="{2C62BBE9-91B5-97E4-55B1-54D0E92523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6834" y="4107578"/>
            <a:ext cx="3672480" cy="18362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5D2FE7A-B798-84A3-5BF8-5649FDAEB71A}"/>
              </a:ext>
            </a:extLst>
          </p:cNvPr>
          <p:cNvSpPr txBox="1"/>
          <p:nvPr/>
        </p:nvSpPr>
        <p:spPr>
          <a:xfrm>
            <a:off x="10043604" y="4452394"/>
            <a:ext cx="1454326" cy="715581"/>
          </a:xfrm>
          <a:prstGeom prst="rect">
            <a:avLst/>
          </a:prstGeom>
          <a:noFill/>
        </p:spPr>
        <p:txBody>
          <a:bodyPr wrap="square" rtlCol="0">
            <a:spAutoFit/>
          </a:bodyPr>
          <a:lstStyle/>
          <a:p>
            <a:r>
              <a:rPr lang="en-GB" sz="1350" dirty="0">
                <a:solidFill>
                  <a:schemeClr val="accent2"/>
                </a:solidFill>
                <a:latin typeface="Times New Roman" panose="02020603050405020304" pitchFamily="18" charset="0"/>
                <a:cs typeface="Times New Roman" panose="02020603050405020304" pitchFamily="18" charset="0"/>
              </a:rPr>
              <a:t>J. Breuer and P. </a:t>
            </a:r>
            <a:r>
              <a:rPr lang="en-GB" sz="1350" dirty="0" err="1">
                <a:solidFill>
                  <a:schemeClr val="accent2"/>
                </a:solidFill>
                <a:latin typeface="Times New Roman" panose="02020603050405020304" pitchFamily="18" charset="0"/>
                <a:cs typeface="Times New Roman" panose="02020603050405020304" pitchFamily="18" charset="0"/>
              </a:rPr>
              <a:t>Hommelhoff</a:t>
            </a:r>
            <a:r>
              <a:rPr lang="en-GB" sz="1350" dirty="0">
                <a:solidFill>
                  <a:schemeClr val="accent2"/>
                </a:solidFill>
                <a:latin typeface="Times New Roman" panose="02020603050405020304" pitchFamily="18" charset="0"/>
                <a:cs typeface="Times New Roman" panose="02020603050405020304" pitchFamily="18" charset="0"/>
              </a:rPr>
              <a:t>, 2013</a:t>
            </a:r>
          </a:p>
        </p:txBody>
      </p:sp>
      <p:sp>
        <p:nvSpPr>
          <p:cNvPr id="11" name="TextBox 10">
            <a:extLst>
              <a:ext uri="{FF2B5EF4-FFF2-40B4-BE49-F238E27FC236}">
                <a16:creationId xmlns:a16="http://schemas.microsoft.com/office/drawing/2014/main" id="{5437FE48-E64F-1FB8-A3A2-A1BCB65F82F9}"/>
              </a:ext>
            </a:extLst>
          </p:cNvPr>
          <p:cNvSpPr txBox="1"/>
          <p:nvPr/>
        </p:nvSpPr>
        <p:spPr>
          <a:xfrm>
            <a:off x="10043604" y="2479453"/>
            <a:ext cx="1454326" cy="715581"/>
          </a:xfrm>
          <a:prstGeom prst="rect">
            <a:avLst/>
          </a:prstGeom>
          <a:noFill/>
        </p:spPr>
        <p:txBody>
          <a:bodyPr wrap="square" rtlCol="0">
            <a:spAutoFit/>
          </a:bodyPr>
          <a:lstStyle/>
          <a:p>
            <a:r>
              <a:rPr lang="en-GB" sz="1350" dirty="0">
                <a:solidFill>
                  <a:schemeClr val="accent2"/>
                </a:solidFill>
                <a:latin typeface="Times New Roman" panose="02020603050405020304" pitchFamily="18" charset="0"/>
                <a:cs typeface="Times New Roman" panose="02020603050405020304" pitchFamily="18" charset="0"/>
              </a:rPr>
              <a:t>H. </a:t>
            </a:r>
            <a:r>
              <a:rPr lang="en-GB" sz="1350" dirty="0" err="1">
                <a:solidFill>
                  <a:schemeClr val="accent2"/>
                </a:solidFill>
                <a:latin typeface="Times New Roman" panose="02020603050405020304" pitchFamily="18" charset="0"/>
                <a:cs typeface="Times New Roman" panose="02020603050405020304" pitchFamily="18" charset="0"/>
              </a:rPr>
              <a:t>Benedikt</a:t>
            </a:r>
            <a:r>
              <a:rPr lang="en-GB" sz="1350" dirty="0">
                <a:solidFill>
                  <a:schemeClr val="accent2"/>
                </a:solidFill>
                <a:latin typeface="Times New Roman" panose="02020603050405020304" pitchFamily="18" charset="0"/>
                <a:cs typeface="Times New Roman" panose="02020603050405020304" pitchFamily="18" charset="0"/>
              </a:rPr>
              <a:t> et al, ACS Photonics, 2022</a:t>
            </a:r>
          </a:p>
        </p:txBody>
      </p:sp>
    </p:spTree>
    <p:extLst>
      <p:ext uri="{BB962C8B-B14F-4D97-AF65-F5344CB8AC3E}">
        <p14:creationId xmlns:p14="http://schemas.microsoft.com/office/powerpoint/2010/main" val="1262268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E173E9C-D1E6-4E17-84FE-6DA78D15D275}"/>
              </a:ext>
            </a:extLst>
          </p:cNvPr>
          <p:cNvPicPr>
            <a:picLocks noGrp="1" noChangeAspect="1"/>
          </p:cNvPicPr>
          <p:nvPr>
            <p:ph idx="1"/>
          </p:nvPr>
        </p:nvPicPr>
        <p:blipFill>
          <a:blip r:embed="rId2"/>
          <a:stretch>
            <a:fillRect/>
          </a:stretch>
        </p:blipFill>
        <p:spPr>
          <a:xfrm>
            <a:off x="3808530" y="2388762"/>
            <a:ext cx="5981966" cy="2610941"/>
          </a:xfrm>
          <a:prstGeom prst="rect">
            <a:avLst/>
          </a:prstGeom>
        </p:spPr>
      </p:pic>
      <p:sp>
        <p:nvSpPr>
          <p:cNvPr id="4" name="Footer Placeholder 3">
            <a:extLst>
              <a:ext uri="{FF2B5EF4-FFF2-40B4-BE49-F238E27FC236}">
                <a16:creationId xmlns:a16="http://schemas.microsoft.com/office/drawing/2014/main" id="{5D5D7D95-6108-41AA-BB61-A823BF9093A0}"/>
              </a:ext>
            </a:extLst>
          </p:cNvPr>
          <p:cNvSpPr>
            <a:spLocks noGrp="1"/>
          </p:cNvSpPr>
          <p:nvPr>
            <p:ph type="ftr" sz="quarter" idx="11"/>
          </p:nvPr>
        </p:nvSpPr>
        <p:spPr/>
        <p:txBody>
          <a:bodyPr/>
          <a:lstStyle/>
          <a:p>
            <a:r>
              <a:rPr lang="sv-SE"/>
              <a:t>LIV INNO kickoff meeting 2022</a:t>
            </a:r>
            <a:endParaRPr lang="en-GB" dirty="0"/>
          </a:p>
        </p:txBody>
      </p:sp>
      <p:sp>
        <p:nvSpPr>
          <p:cNvPr id="5" name="Slide Number Placeholder 4">
            <a:extLst>
              <a:ext uri="{FF2B5EF4-FFF2-40B4-BE49-F238E27FC236}">
                <a16:creationId xmlns:a16="http://schemas.microsoft.com/office/drawing/2014/main" id="{A95230FE-5591-467A-AF39-71124D98708D}"/>
              </a:ext>
            </a:extLst>
          </p:cNvPr>
          <p:cNvSpPr>
            <a:spLocks noGrp="1"/>
          </p:cNvSpPr>
          <p:nvPr>
            <p:ph type="sldNum" sz="quarter" idx="12"/>
          </p:nvPr>
        </p:nvSpPr>
        <p:spPr/>
        <p:txBody>
          <a:bodyPr/>
          <a:lstStyle/>
          <a:p>
            <a:fld id="{9273D28D-D8E8-4322-B6FB-C4A7EA84DF88}" type="slidenum">
              <a:rPr lang="en-GB" smtClean="0"/>
              <a:t>4</a:t>
            </a:fld>
            <a:endParaRPr lang="en-GB"/>
          </a:p>
        </p:txBody>
      </p:sp>
      <p:pic>
        <p:nvPicPr>
          <p:cNvPr id="7" name="Picture 6">
            <a:extLst>
              <a:ext uri="{FF2B5EF4-FFF2-40B4-BE49-F238E27FC236}">
                <a16:creationId xmlns:a16="http://schemas.microsoft.com/office/drawing/2014/main" id="{E30AD9FF-15FE-4409-8F62-EC969F5550C9}"/>
              </a:ext>
            </a:extLst>
          </p:cNvPr>
          <p:cNvPicPr>
            <a:picLocks noChangeAspect="1"/>
          </p:cNvPicPr>
          <p:nvPr/>
        </p:nvPicPr>
        <p:blipFill>
          <a:blip r:embed="rId3"/>
          <a:stretch>
            <a:fillRect/>
          </a:stretch>
        </p:blipFill>
        <p:spPr>
          <a:xfrm>
            <a:off x="10059056" y="2016103"/>
            <a:ext cx="1247775" cy="2647950"/>
          </a:xfrm>
          <a:prstGeom prst="rect">
            <a:avLst/>
          </a:prstGeom>
        </p:spPr>
      </p:pic>
      <p:sp>
        <p:nvSpPr>
          <p:cNvPr id="8" name="TextBox 7">
            <a:extLst>
              <a:ext uri="{FF2B5EF4-FFF2-40B4-BE49-F238E27FC236}">
                <a16:creationId xmlns:a16="http://schemas.microsoft.com/office/drawing/2014/main" id="{E9C2EEC5-41B1-434E-8E36-D556642E0CFB}"/>
              </a:ext>
            </a:extLst>
          </p:cNvPr>
          <p:cNvSpPr txBox="1"/>
          <p:nvPr/>
        </p:nvSpPr>
        <p:spPr>
          <a:xfrm>
            <a:off x="885169" y="1782704"/>
            <a:ext cx="2923361" cy="3416320"/>
          </a:xfrm>
          <a:prstGeom prst="rect">
            <a:avLst/>
          </a:prstGeom>
          <a:noFill/>
        </p:spPr>
        <p:txBody>
          <a:bodyPr wrap="square" rtlCol="0">
            <a:spAutoFit/>
          </a:bodyPr>
          <a:lstStyle/>
          <a:p>
            <a:r>
              <a:rPr lang="en-GB" dirty="0">
                <a:solidFill>
                  <a:srgbClr val="FF0000"/>
                </a:solidFill>
                <a:latin typeface="+mj-lt"/>
                <a:cs typeface="Times New Roman" panose="02020603050405020304" pitchFamily="18" charset="0"/>
              </a:rPr>
              <a:t>Laser parameters: </a:t>
            </a:r>
            <a:r>
              <a:rPr lang="en-GB" dirty="0">
                <a:latin typeface="+mj-lt"/>
                <a:cs typeface="Times New Roman" panose="02020603050405020304" pitchFamily="18" charset="0"/>
              </a:rPr>
              <a:t>wavelength = 1.06 mm, Pulse duration = 20 </a:t>
            </a:r>
            <a:r>
              <a:rPr lang="en-GB" dirty="0" err="1">
                <a:latin typeface="+mj-lt"/>
                <a:cs typeface="Times New Roman" panose="02020603050405020304" pitchFamily="18" charset="0"/>
              </a:rPr>
              <a:t>ps</a:t>
            </a:r>
            <a:r>
              <a:rPr lang="en-GB" dirty="0">
                <a:latin typeface="+mj-lt"/>
                <a:cs typeface="Times New Roman" panose="02020603050405020304" pitchFamily="18" charset="0"/>
              </a:rPr>
              <a:t>, intensity ≈ 10</a:t>
            </a:r>
            <a:r>
              <a:rPr lang="en-GB" baseline="30000" dirty="0">
                <a:latin typeface="+mj-lt"/>
                <a:cs typeface="Times New Roman" panose="02020603050405020304" pitchFamily="18" charset="0"/>
              </a:rPr>
              <a:t>16</a:t>
            </a:r>
            <a:r>
              <a:rPr lang="en-GB" dirty="0">
                <a:latin typeface="+mj-lt"/>
                <a:cs typeface="Times New Roman" panose="02020603050405020304" pitchFamily="18" charset="0"/>
              </a:rPr>
              <a:t> W/m2 , peak input field = 4 GV/m</a:t>
            </a:r>
          </a:p>
          <a:p>
            <a:endParaRPr lang="en-GB" dirty="0">
              <a:latin typeface="+mj-lt"/>
              <a:cs typeface="Times New Roman" panose="02020603050405020304" pitchFamily="18" charset="0"/>
            </a:endParaRPr>
          </a:p>
          <a:p>
            <a:r>
              <a:rPr lang="en-GB" dirty="0">
                <a:solidFill>
                  <a:srgbClr val="FF0000"/>
                </a:solidFill>
                <a:latin typeface="+mj-lt"/>
                <a:cs typeface="Times New Roman" panose="02020603050405020304" pitchFamily="18" charset="0"/>
              </a:rPr>
              <a:t>Electron bunch parameter: </a:t>
            </a:r>
            <a:r>
              <a:rPr lang="en-GB" dirty="0">
                <a:latin typeface="+mj-lt"/>
                <a:cs typeface="Times New Roman" panose="02020603050405020304" pitchFamily="18" charset="0"/>
              </a:rPr>
              <a:t>Energy = 50 MeV, longitudinal rms bunch length = 30 𝜇m, transverse rms radius = 2.5 𝜇m, initial energy spread = 0.005% </a:t>
            </a:r>
          </a:p>
        </p:txBody>
      </p:sp>
      <p:sp>
        <p:nvSpPr>
          <p:cNvPr id="10" name="TextBox 9">
            <a:extLst>
              <a:ext uri="{FF2B5EF4-FFF2-40B4-BE49-F238E27FC236}">
                <a16:creationId xmlns:a16="http://schemas.microsoft.com/office/drawing/2014/main" id="{878C8735-E308-48BB-982A-1BF43EF5AA15}"/>
              </a:ext>
            </a:extLst>
          </p:cNvPr>
          <p:cNvSpPr txBox="1"/>
          <p:nvPr/>
        </p:nvSpPr>
        <p:spPr>
          <a:xfrm>
            <a:off x="838200" y="5316180"/>
            <a:ext cx="10593270" cy="59093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rPr>
              <a:t>Dielectric constant = 11.59 (silicon), Parameters are optimized for maximum energy gain. CST Studio suite is used for FDTD simulation and particle tracking</a:t>
            </a:r>
          </a:p>
        </p:txBody>
      </p:sp>
      <p:sp>
        <p:nvSpPr>
          <p:cNvPr id="11" name="TextBox 10">
            <a:extLst>
              <a:ext uri="{FF2B5EF4-FFF2-40B4-BE49-F238E27FC236}">
                <a16:creationId xmlns:a16="http://schemas.microsoft.com/office/drawing/2014/main" id="{173F6521-40FC-438A-BC60-B5801104027E}"/>
              </a:ext>
            </a:extLst>
          </p:cNvPr>
          <p:cNvSpPr txBox="1"/>
          <p:nvPr/>
        </p:nvSpPr>
        <p:spPr>
          <a:xfrm>
            <a:off x="4712378" y="4836228"/>
            <a:ext cx="5269822" cy="307777"/>
          </a:xfrm>
          <a:prstGeom prst="rect">
            <a:avLst/>
          </a:prstGeom>
          <a:noFill/>
        </p:spPr>
        <p:txBody>
          <a:bodyPr wrap="square" rtlCol="0">
            <a:spAutoFit/>
          </a:bodyPr>
          <a:lstStyle/>
          <a:p>
            <a:r>
              <a:rPr lang="en-GB" sz="1400" dirty="0">
                <a:solidFill>
                  <a:srgbClr val="FF0000"/>
                </a:solidFill>
                <a:latin typeface="Times New Roman" panose="02020603050405020304" pitchFamily="18" charset="0"/>
                <a:cs typeface="Times New Roman" panose="02020603050405020304" pitchFamily="18" charset="0"/>
              </a:rPr>
              <a:t>Fig:</a:t>
            </a:r>
            <a:r>
              <a:rPr lang="en-GB" sz="1400" dirty="0">
                <a:latin typeface="Times New Roman" panose="02020603050405020304" pitchFamily="18" charset="0"/>
                <a:cs typeface="Times New Roman" panose="02020603050405020304" pitchFamily="18" charset="0"/>
              </a:rPr>
              <a:t> Contour plot of the longitudinal electric field inside the structure </a:t>
            </a:r>
          </a:p>
        </p:txBody>
      </p:sp>
      <p:sp>
        <p:nvSpPr>
          <p:cNvPr id="18" name="TextBox 17">
            <a:extLst>
              <a:ext uri="{FF2B5EF4-FFF2-40B4-BE49-F238E27FC236}">
                <a16:creationId xmlns:a16="http://schemas.microsoft.com/office/drawing/2014/main" id="{64839CFD-1BD1-0D0F-977E-BC073A60FB2D}"/>
              </a:ext>
            </a:extLst>
          </p:cNvPr>
          <p:cNvSpPr txBox="1"/>
          <p:nvPr/>
        </p:nvSpPr>
        <p:spPr>
          <a:xfrm>
            <a:off x="838200" y="1419935"/>
            <a:ext cx="6096000" cy="369332"/>
          </a:xfrm>
          <a:prstGeom prst="rect">
            <a:avLst/>
          </a:prstGeom>
          <a:noFill/>
        </p:spPr>
        <p:txBody>
          <a:bodyPr wrap="square">
            <a:spAutoFit/>
          </a:bodyPr>
          <a:lstStyle/>
          <a:p>
            <a:r>
              <a:rPr lang="en-GB" dirty="0">
                <a:latin typeface="+mj-lt"/>
                <a:cs typeface="Times New Roman" panose="02020603050405020304" pitchFamily="18" charset="0"/>
              </a:rPr>
              <a:t>Grating geometry and general parameters</a:t>
            </a:r>
            <a:endParaRPr lang="en-GB" dirty="0">
              <a:latin typeface="+mj-lt"/>
            </a:endParaRPr>
          </a:p>
        </p:txBody>
      </p:sp>
      <p:sp>
        <p:nvSpPr>
          <p:cNvPr id="20" name="Title 1">
            <a:extLst>
              <a:ext uri="{FF2B5EF4-FFF2-40B4-BE49-F238E27FC236}">
                <a16:creationId xmlns:a16="http://schemas.microsoft.com/office/drawing/2014/main" id="{18E8763D-DE76-4A3F-46E6-CBEB113C9F25}"/>
              </a:ext>
            </a:extLst>
          </p:cNvPr>
          <p:cNvSpPr>
            <a:spLocks noGrp="1"/>
          </p:cNvSpPr>
          <p:nvPr>
            <p:ph type="title"/>
          </p:nvPr>
        </p:nvSpPr>
        <p:spPr>
          <a:xfrm>
            <a:off x="838200" y="365125"/>
            <a:ext cx="10515600" cy="1325563"/>
          </a:xfrm>
        </p:spPr>
        <p:txBody>
          <a:bodyPr/>
          <a:lstStyle/>
          <a:p>
            <a:r>
              <a:rPr lang="en-GB" dirty="0"/>
              <a:t>Accelerator’s phase space optimization study</a:t>
            </a:r>
          </a:p>
        </p:txBody>
      </p:sp>
    </p:spTree>
    <p:extLst>
      <p:ext uri="{BB962C8B-B14F-4D97-AF65-F5344CB8AC3E}">
        <p14:creationId xmlns:p14="http://schemas.microsoft.com/office/powerpoint/2010/main" val="3123883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6F2B1DB-D4D9-4492-B460-DF4A5EF38B98}"/>
              </a:ext>
            </a:extLst>
          </p:cNvPr>
          <p:cNvSpPr>
            <a:spLocks noGrp="1"/>
          </p:cNvSpPr>
          <p:nvPr>
            <p:ph type="ftr" sz="quarter" idx="11"/>
          </p:nvPr>
        </p:nvSpPr>
        <p:spPr/>
        <p:txBody>
          <a:bodyPr/>
          <a:lstStyle/>
          <a:p>
            <a:r>
              <a:rPr lang="sv-SE"/>
              <a:t>LIV INNO kickoff meeting 2022</a:t>
            </a:r>
            <a:endParaRPr lang="en-GB"/>
          </a:p>
        </p:txBody>
      </p:sp>
      <p:sp>
        <p:nvSpPr>
          <p:cNvPr id="5" name="Slide Number Placeholder 4">
            <a:extLst>
              <a:ext uri="{FF2B5EF4-FFF2-40B4-BE49-F238E27FC236}">
                <a16:creationId xmlns:a16="http://schemas.microsoft.com/office/drawing/2014/main" id="{85B98F66-69CB-43A3-90A9-23DA0C4A6F31}"/>
              </a:ext>
            </a:extLst>
          </p:cNvPr>
          <p:cNvSpPr>
            <a:spLocks noGrp="1"/>
          </p:cNvSpPr>
          <p:nvPr>
            <p:ph type="sldNum" sz="quarter" idx="12"/>
          </p:nvPr>
        </p:nvSpPr>
        <p:spPr/>
        <p:txBody>
          <a:bodyPr/>
          <a:lstStyle/>
          <a:p>
            <a:fld id="{9273D28D-D8E8-4322-B6FB-C4A7EA84DF88}" type="slidenum">
              <a:rPr lang="en-GB" smtClean="0"/>
              <a:t>5</a:t>
            </a:fld>
            <a:endParaRPr lang="en-GB"/>
          </a:p>
        </p:txBody>
      </p:sp>
      <p:graphicFrame>
        <p:nvGraphicFramePr>
          <p:cNvPr id="6" name="Content Placeholder 5">
            <a:extLst>
              <a:ext uri="{FF2B5EF4-FFF2-40B4-BE49-F238E27FC236}">
                <a16:creationId xmlns:a16="http://schemas.microsoft.com/office/drawing/2014/main" id="{A6C53146-D8FE-4D05-A879-5B7419068A25}"/>
              </a:ext>
            </a:extLst>
          </p:cNvPr>
          <p:cNvGraphicFramePr>
            <a:graphicFrameLocks noGrp="1"/>
          </p:cNvGraphicFramePr>
          <p:nvPr>
            <p:ph idx="1"/>
          </p:nvPr>
        </p:nvGraphicFramePr>
        <p:xfrm>
          <a:off x="4038600" y="1690688"/>
          <a:ext cx="7485668"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EC93BE66-0AF6-46BA-89C9-7D7519D3AC8A}"/>
              </a:ext>
            </a:extLst>
          </p:cNvPr>
          <p:cNvSpPr txBox="1"/>
          <p:nvPr/>
        </p:nvSpPr>
        <p:spPr>
          <a:xfrm>
            <a:off x="838200" y="2296696"/>
            <a:ext cx="2628569" cy="3139321"/>
          </a:xfrm>
          <a:prstGeom prst="rect">
            <a:avLst/>
          </a:prstGeom>
          <a:noFill/>
        </p:spPr>
        <p:txBody>
          <a:bodyPr wrap="square" rtlCol="0">
            <a:spAutoFit/>
          </a:bodyPr>
          <a:lstStyle/>
          <a:p>
            <a:r>
              <a:rPr lang="en-GB" dirty="0">
                <a:solidFill>
                  <a:srgbClr val="FF0000"/>
                </a:solidFill>
                <a:latin typeface="Times New Roman" panose="02020603050405020304" pitchFamily="18" charset="0"/>
                <a:cs typeface="Times New Roman" panose="02020603050405020304" pitchFamily="18" charset="0"/>
              </a:rPr>
              <a:t>Fig:</a:t>
            </a:r>
            <a:r>
              <a:rPr lang="en-GB" dirty="0">
                <a:latin typeface="Times New Roman" panose="02020603050405020304" pitchFamily="18" charset="0"/>
                <a:cs typeface="Times New Roman" panose="02020603050405020304" pitchFamily="18" charset="0"/>
              </a:rPr>
              <a:t> Electron bunch is made to focus at the entrance of the dielectric grating geometry and the laser phase delay is scanned. Energy gain above 5 MeV. </a:t>
            </a:r>
          </a:p>
          <a:p>
            <a:r>
              <a:rPr lang="en-GB" dirty="0">
                <a:latin typeface="Times New Roman" panose="02020603050405020304" pitchFamily="18" charset="0"/>
                <a:cs typeface="Times New Roman" panose="02020603050405020304" pitchFamily="18" charset="0"/>
              </a:rPr>
              <a:t>At 75</a:t>
            </a:r>
            <a:r>
              <a:rPr lang="en-GB" baseline="30000" dirty="0">
                <a:latin typeface="Times New Roman" panose="02020603050405020304" pitchFamily="18" charset="0"/>
                <a:cs typeface="Times New Roman" panose="02020603050405020304" pitchFamily="18" charset="0"/>
              </a:rPr>
              <a:t>◦</a:t>
            </a:r>
            <a:r>
              <a:rPr lang="en-GB" dirty="0">
                <a:latin typeface="Times New Roman" panose="02020603050405020304" pitchFamily="18" charset="0"/>
                <a:cs typeface="Times New Roman" panose="02020603050405020304" pitchFamily="18" charset="0"/>
              </a:rPr>
              <a:t>, final emittance is </a:t>
            </a:r>
            <a:r>
              <a:rPr lang="en-GB" dirty="0">
                <a:solidFill>
                  <a:srgbClr val="FF0000"/>
                </a:solidFill>
                <a:latin typeface="Times New Roman" panose="02020603050405020304" pitchFamily="18" charset="0"/>
                <a:cs typeface="Times New Roman" panose="02020603050405020304" pitchFamily="18" charset="0"/>
              </a:rPr>
              <a:t>decreased by 12 % </a:t>
            </a:r>
          </a:p>
          <a:p>
            <a:r>
              <a:rPr lang="en-GB" dirty="0">
                <a:latin typeface="Times New Roman" panose="02020603050405020304" pitchFamily="18" charset="0"/>
                <a:cs typeface="Times New Roman" panose="02020603050405020304" pitchFamily="18" charset="0"/>
              </a:rPr>
              <a:t>At 120</a:t>
            </a:r>
            <a:r>
              <a:rPr lang="en-GB" baseline="30000" dirty="0">
                <a:latin typeface="Times New Roman" panose="02020603050405020304" pitchFamily="18" charset="0"/>
                <a:cs typeface="Times New Roman" panose="02020603050405020304" pitchFamily="18" charset="0"/>
              </a:rPr>
              <a:t>◦</a:t>
            </a:r>
            <a:r>
              <a:rPr lang="en-GB" dirty="0">
                <a:latin typeface="Times New Roman" panose="02020603050405020304" pitchFamily="18" charset="0"/>
                <a:cs typeface="Times New Roman" panose="02020603050405020304" pitchFamily="18" charset="0"/>
              </a:rPr>
              <a:t>, final emittance is </a:t>
            </a:r>
            <a:r>
              <a:rPr lang="en-GB" dirty="0">
                <a:solidFill>
                  <a:srgbClr val="FF0000"/>
                </a:solidFill>
                <a:latin typeface="Times New Roman" panose="02020603050405020304" pitchFamily="18" charset="0"/>
                <a:cs typeface="Times New Roman" panose="02020603050405020304" pitchFamily="18" charset="0"/>
              </a:rPr>
              <a:t>increased by 7 % </a:t>
            </a:r>
          </a:p>
        </p:txBody>
      </p:sp>
      <p:sp>
        <p:nvSpPr>
          <p:cNvPr id="18" name="Rectangle 17">
            <a:extLst>
              <a:ext uri="{FF2B5EF4-FFF2-40B4-BE49-F238E27FC236}">
                <a16:creationId xmlns:a16="http://schemas.microsoft.com/office/drawing/2014/main" id="{99F1257D-2C53-4F55-879A-89695C2DD702}"/>
              </a:ext>
            </a:extLst>
          </p:cNvPr>
          <p:cNvSpPr/>
          <p:nvPr/>
        </p:nvSpPr>
        <p:spPr>
          <a:xfrm>
            <a:off x="6667169" y="2735249"/>
            <a:ext cx="2246244" cy="2981739"/>
          </a:xfrm>
          <a:prstGeom prst="rect">
            <a:avLst/>
          </a:prstGeom>
          <a:solidFill>
            <a:srgbClr val="4472C4">
              <a:alpha val="18824"/>
            </a:srgbClr>
          </a:solidFill>
          <a:ln>
            <a:solidFill>
              <a:srgbClr val="2F528F">
                <a:alpha val="3882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3637E3A6-4A5D-CCB7-6223-C8AFFBF91541}"/>
              </a:ext>
            </a:extLst>
          </p:cNvPr>
          <p:cNvSpPr txBox="1"/>
          <p:nvPr/>
        </p:nvSpPr>
        <p:spPr>
          <a:xfrm>
            <a:off x="838200" y="1635680"/>
            <a:ext cx="6096000" cy="369332"/>
          </a:xfrm>
          <a:prstGeom prst="rect">
            <a:avLst/>
          </a:prstGeom>
          <a:noFill/>
        </p:spPr>
        <p:txBody>
          <a:bodyPr wrap="square">
            <a:spAutoFit/>
          </a:bodyPr>
          <a:lstStyle/>
          <a:p>
            <a:r>
              <a:rPr lang="en-GB" dirty="0"/>
              <a:t>Bunch focusing at the start of the dielectric grating structure</a:t>
            </a:r>
          </a:p>
        </p:txBody>
      </p:sp>
      <p:sp>
        <p:nvSpPr>
          <p:cNvPr id="20" name="Title 1">
            <a:extLst>
              <a:ext uri="{FF2B5EF4-FFF2-40B4-BE49-F238E27FC236}">
                <a16:creationId xmlns:a16="http://schemas.microsoft.com/office/drawing/2014/main" id="{A78F68E4-5B83-138C-2EC6-3AACF38F60A0}"/>
              </a:ext>
            </a:extLst>
          </p:cNvPr>
          <p:cNvSpPr>
            <a:spLocks noGrp="1"/>
          </p:cNvSpPr>
          <p:nvPr>
            <p:ph type="title"/>
          </p:nvPr>
        </p:nvSpPr>
        <p:spPr>
          <a:xfrm>
            <a:off x="838200" y="365125"/>
            <a:ext cx="10515600" cy="1325563"/>
          </a:xfrm>
        </p:spPr>
        <p:txBody>
          <a:bodyPr/>
          <a:lstStyle/>
          <a:p>
            <a:r>
              <a:rPr lang="en-GB" dirty="0"/>
              <a:t>Accelerator’s phase space optimization study</a:t>
            </a:r>
          </a:p>
        </p:txBody>
      </p:sp>
    </p:spTree>
    <p:extLst>
      <p:ext uri="{BB962C8B-B14F-4D97-AF65-F5344CB8AC3E}">
        <p14:creationId xmlns:p14="http://schemas.microsoft.com/office/powerpoint/2010/main" val="1610663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80270-386A-4E90-A476-E99AB3E7C8D0}"/>
              </a:ext>
            </a:extLst>
          </p:cNvPr>
          <p:cNvSpPr>
            <a:spLocks noGrp="1"/>
          </p:cNvSpPr>
          <p:nvPr>
            <p:ph type="title"/>
          </p:nvPr>
        </p:nvSpPr>
        <p:spPr/>
        <p:txBody>
          <a:bodyPr/>
          <a:lstStyle/>
          <a:p>
            <a:r>
              <a:rPr lang="en-GB" dirty="0">
                <a:latin typeface="+mn-lt"/>
                <a:cs typeface="Times New Roman" panose="02020603050405020304" pitchFamily="18" charset="0"/>
              </a:rPr>
              <a:t>Necessity for an inverse design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141DBE2-BC97-4F34-857A-20986B84FB53}"/>
                  </a:ext>
                </a:extLst>
              </p:cNvPr>
              <p:cNvSpPr>
                <a:spLocks noGrp="1"/>
              </p:cNvSpPr>
              <p:nvPr>
                <p:ph idx="1"/>
              </p:nvPr>
            </p:nvSpPr>
            <p:spPr>
              <a:xfrm>
                <a:off x="838200" y="1825625"/>
                <a:ext cx="7565136" cy="4351338"/>
              </a:xfrm>
            </p:spPr>
            <p:txBody>
              <a:bodyPr/>
              <a:lstStyle/>
              <a:p>
                <a:r>
                  <a:rPr lang="en-US" dirty="0">
                    <a:latin typeface="+mj-lt"/>
                    <a:cs typeface="Times New Roman" panose="02020603050405020304" pitchFamily="18" charset="0"/>
                  </a:rPr>
                  <a:t>Most Integrated photonic devices are still designed by hand.</a:t>
                </a:r>
              </a:p>
              <a:p>
                <a:r>
                  <a:rPr lang="en-US" dirty="0">
                    <a:latin typeface="+mj-lt"/>
                    <a:cs typeface="Times New Roman" panose="02020603050405020304" pitchFamily="18" charset="0"/>
                  </a:rPr>
                  <a:t>Brute-force approach to optimize a handful of parameters using analytic theory. </a:t>
                </a:r>
              </a:p>
              <a:p>
                <a:r>
                  <a:rPr lang="en-US" dirty="0">
                    <a:latin typeface="+mj-lt"/>
                    <a:cs typeface="Times New Roman" panose="02020603050405020304" pitchFamily="18" charset="0"/>
                  </a:rPr>
                  <a:t>Enormous fabrication space. For a silicon photonic device of 1 </a:t>
                </a:r>
                <a14:m>
                  <m:oMath xmlns:m="http://schemas.openxmlformats.org/officeDocument/2006/math">
                    <m:r>
                      <a:rPr lang="en-GB" b="0" i="1" smtClean="0">
                        <a:latin typeface="Cambria Math" panose="02040503050406030204" pitchFamily="18" charset="0"/>
                      </a:rPr>
                      <m:t>𝜇</m:t>
                    </m:r>
                    <m:r>
                      <a:rPr lang="en-GB" b="0" i="1" smtClean="0">
                        <a:latin typeface="Cambria Math" panose="02040503050406030204" pitchFamily="18" charset="0"/>
                      </a:rPr>
                      <m:t>𝑚</m:t>
                    </m:r>
                  </m:oMath>
                </a14:m>
                <a:r>
                  <a:rPr lang="en-US" baseline="30000" dirty="0">
                    <a:latin typeface="+mj-lt"/>
                    <a:cs typeface="Times New Roman" panose="02020603050405020304" pitchFamily="18" charset="0"/>
                  </a:rPr>
                  <a:t>2 </a:t>
                </a:r>
                <a:r>
                  <a:rPr lang="en-US" dirty="0">
                    <a:latin typeface="+mj-lt"/>
                    <a:cs typeface="Times New Roman" panose="02020603050405020304" pitchFamily="18" charset="0"/>
                  </a:rPr>
                  <a:t> with a pixel size of 0.1 </a:t>
                </a:r>
                <a14:m>
                  <m:oMath xmlns:m="http://schemas.openxmlformats.org/officeDocument/2006/math">
                    <m:r>
                      <a:rPr lang="en-GB" i="1">
                        <a:latin typeface="Cambria Math" panose="02040503050406030204" pitchFamily="18" charset="0"/>
                      </a:rPr>
                      <m:t>𝜇</m:t>
                    </m:r>
                    <m:r>
                      <a:rPr lang="en-GB" i="1">
                        <a:latin typeface="Cambria Math" panose="02040503050406030204" pitchFamily="18" charset="0"/>
                      </a:rPr>
                      <m:t>𝑚</m:t>
                    </m:r>
                  </m:oMath>
                </a14:m>
                <a:r>
                  <a:rPr lang="en-US" dirty="0">
                    <a:latin typeface="+mj-lt"/>
                    <a:cs typeface="Times New Roman" panose="02020603050405020304" pitchFamily="18" charset="0"/>
                  </a:rPr>
                  <a:t>, 2</a:t>
                </a:r>
                <a:r>
                  <a:rPr lang="en-US" baseline="30000" dirty="0">
                    <a:latin typeface="+mj-lt"/>
                    <a:cs typeface="Times New Roman" panose="02020603050405020304" pitchFamily="18" charset="0"/>
                  </a:rPr>
                  <a:t>100 </a:t>
                </a:r>
                <a:r>
                  <a:rPr lang="en-US" dirty="0">
                    <a:latin typeface="+mj-lt"/>
                    <a:cs typeface="Times New Roman" panose="02020603050405020304" pitchFamily="18" charset="0"/>
                  </a:rPr>
                  <a:t>devices possible.</a:t>
                </a:r>
              </a:p>
              <a:p>
                <a:r>
                  <a:rPr lang="en-US" dirty="0">
                    <a:latin typeface="+mj-lt"/>
                    <a:cs typeface="Times New Roman" panose="02020603050405020304" pitchFamily="18" charset="0"/>
                  </a:rPr>
                  <a:t>Algorithm exists for design in aerospace engineering etc. but </a:t>
                </a:r>
                <a:r>
                  <a:rPr lang="en-US" dirty="0" err="1">
                    <a:latin typeface="+mj-lt"/>
                    <a:cs typeface="Times New Roman" panose="02020603050405020304" pitchFamily="18" charset="0"/>
                  </a:rPr>
                  <a:t>nanophotonics</a:t>
                </a:r>
                <a:r>
                  <a:rPr lang="en-US" dirty="0">
                    <a:latin typeface="+mj-lt"/>
                    <a:cs typeface="Times New Roman" panose="02020603050405020304" pitchFamily="18" charset="0"/>
                  </a:rPr>
                  <a:t> is relatively new.</a:t>
                </a:r>
              </a:p>
              <a:p>
                <a:endParaRPr lang="en-US"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0141DBE2-BC97-4F34-857A-20986B84FB53}"/>
                  </a:ext>
                </a:extLst>
              </p:cNvPr>
              <p:cNvSpPr>
                <a:spLocks noGrp="1" noRot="1" noChangeAspect="1" noMove="1" noResize="1" noEditPoints="1" noAdjustHandles="1" noChangeArrowheads="1" noChangeShapeType="1" noTextEdit="1"/>
              </p:cNvSpPr>
              <p:nvPr>
                <p:ph idx="1"/>
              </p:nvPr>
            </p:nvSpPr>
            <p:spPr>
              <a:xfrm>
                <a:off x="838200" y="1825625"/>
                <a:ext cx="7565136" cy="4351338"/>
              </a:xfrm>
              <a:blipFill>
                <a:blip r:embed="rId2"/>
                <a:stretch>
                  <a:fillRect l="-1450" t="-2241" b="-3081"/>
                </a:stretch>
              </a:blipFill>
            </p:spPr>
            <p:txBody>
              <a:bodyPr/>
              <a:lstStyle/>
              <a:p>
                <a:r>
                  <a:rPr lang="en-GB">
                    <a:noFill/>
                  </a:rPr>
                  <a:t> </a:t>
                </a:r>
              </a:p>
            </p:txBody>
          </p:sp>
        </mc:Fallback>
      </mc:AlternateContent>
      <p:pic>
        <p:nvPicPr>
          <p:cNvPr id="5" name="Picture 4">
            <a:extLst>
              <a:ext uri="{FF2B5EF4-FFF2-40B4-BE49-F238E27FC236}">
                <a16:creationId xmlns:a16="http://schemas.microsoft.com/office/drawing/2014/main" id="{9FFA115F-1EB2-5D9B-9CC3-1FDAF8A34529}"/>
              </a:ext>
            </a:extLst>
          </p:cNvPr>
          <p:cNvPicPr>
            <a:picLocks noChangeAspect="1"/>
          </p:cNvPicPr>
          <p:nvPr/>
        </p:nvPicPr>
        <p:blipFill>
          <a:blip r:embed="rId3"/>
          <a:stretch>
            <a:fillRect/>
          </a:stretch>
        </p:blipFill>
        <p:spPr>
          <a:xfrm>
            <a:off x="8665266" y="1941603"/>
            <a:ext cx="3080222" cy="2429864"/>
          </a:xfrm>
          <a:prstGeom prst="rect">
            <a:avLst/>
          </a:prstGeom>
        </p:spPr>
      </p:pic>
      <p:sp>
        <p:nvSpPr>
          <p:cNvPr id="6" name="Footer Placeholder 5">
            <a:extLst>
              <a:ext uri="{FF2B5EF4-FFF2-40B4-BE49-F238E27FC236}">
                <a16:creationId xmlns:a16="http://schemas.microsoft.com/office/drawing/2014/main" id="{E47C0F5E-90AB-89A6-DE9A-16052A7C876B}"/>
              </a:ext>
            </a:extLst>
          </p:cNvPr>
          <p:cNvSpPr>
            <a:spLocks noGrp="1"/>
          </p:cNvSpPr>
          <p:nvPr>
            <p:ph type="ftr" sz="quarter" idx="11"/>
          </p:nvPr>
        </p:nvSpPr>
        <p:spPr/>
        <p:txBody>
          <a:bodyPr/>
          <a:lstStyle/>
          <a:p>
            <a:r>
              <a:rPr lang="sv-SE"/>
              <a:t>LIV INNO kickoff meeting 2022</a:t>
            </a:r>
            <a:endParaRPr lang="en-GB"/>
          </a:p>
        </p:txBody>
      </p:sp>
      <p:sp>
        <p:nvSpPr>
          <p:cNvPr id="7" name="Slide Number Placeholder 6">
            <a:extLst>
              <a:ext uri="{FF2B5EF4-FFF2-40B4-BE49-F238E27FC236}">
                <a16:creationId xmlns:a16="http://schemas.microsoft.com/office/drawing/2014/main" id="{11F9F348-D26C-FCE5-6969-21508F4826A2}"/>
              </a:ext>
            </a:extLst>
          </p:cNvPr>
          <p:cNvSpPr>
            <a:spLocks noGrp="1"/>
          </p:cNvSpPr>
          <p:nvPr>
            <p:ph type="sldNum" sz="quarter" idx="12"/>
          </p:nvPr>
        </p:nvSpPr>
        <p:spPr/>
        <p:txBody>
          <a:bodyPr/>
          <a:lstStyle/>
          <a:p>
            <a:fld id="{85837622-B77A-495A-A9D9-52FEF556FCCB}" type="slidenum">
              <a:rPr lang="en-GB" smtClean="0"/>
              <a:t>6</a:t>
            </a:fld>
            <a:endParaRPr lang="en-GB" dirty="0"/>
          </a:p>
        </p:txBody>
      </p:sp>
      <p:sp>
        <p:nvSpPr>
          <p:cNvPr id="8" name="TextBox 7">
            <a:extLst>
              <a:ext uri="{FF2B5EF4-FFF2-40B4-BE49-F238E27FC236}">
                <a16:creationId xmlns:a16="http://schemas.microsoft.com/office/drawing/2014/main" id="{19311845-71C0-631A-F379-D6B9B0A75791}"/>
              </a:ext>
            </a:extLst>
          </p:cNvPr>
          <p:cNvSpPr txBox="1"/>
          <p:nvPr/>
        </p:nvSpPr>
        <p:spPr>
          <a:xfrm>
            <a:off x="5717875" y="6120101"/>
            <a:ext cx="6301596" cy="307777"/>
          </a:xfrm>
          <a:prstGeom prst="rect">
            <a:avLst/>
          </a:prstGeom>
          <a:noFill/>
        </p:spPr>
        <p:txBody>
          <a:bodyPr wrap="square">
            <a:spAutoFit/>
          </a:bodyPr>
          <a:lstStyle/>
          <a:p>
            <a:r>
              <a:rPr lang="en-GB" sz="1400" dirty="0">
                <a:latin typeface="+mj-lt"/>
                <a:hlinkClick r:id="rId4"/>
              </a:rPr>
              <a:t>Inverse Design of Photonics | Nanoscale and Quantum Photonics Lab (stanford.edu)</a:t>
            </a:r>
            <a:endParaRPr lang="en-GB" sz="1400" dirty="0">
              <a:latin typeface="+mj-lt"/>
            </a:endParaRPr>
          </a:p>
        </p:txBody>
      </p:sp>
    </p:spTree>
    <p:extLst>
      <p:ext uri="{BB962C8B-B14F-4D97-AF65-F5344CB8AC3E}">
        <p14:creationId xmlns:p14="http://schemas.microsoft.com/office/powerpoint/2010/main" val="149160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2A063-DF28-5608-CCD9-0272BB74C4DB}"/>
              </a:ext>
            </a:extLst>
          </p:cNvPr>
          <p:cNvSpPr>
            <a:spLocks noGrp="1"/>
          </p:cNvSpPr>
          <p:nvPr>
            <p:ph type="title"/>
          </p:nvPr>
        </p:nvSpPr>
        <p:spPr/>
        <p:txBody>
          <a:bodyPr/>
          <a:lstStyle/>
          <a:p>
            <a:r>
              <a:rPr lang="en-GB" b="0" i="0" dirty="0">
                <a:solidFill>
                  <a:srgbClr val="000000"/>
                </a:solidFill>
                <a:effectLst/>
                <a:latin typeface="Roboto" panose="020B0604020202020204" pitchFamily="2" charset="0"/>
              </a:rPr>
              <a:t>Inverse design of THz radiator</a:t>
            </a:r>
            <a:endParaRPr lang="en-GB" dirty="0"/>
          </a:p>
        </p:txBody>
      </p:sp>
      <p:sp>
        <p:nvSpPr>
          <p:cNvPr id="3" name="Content Placeholder 2">
            <a:extLst>
              <a:ext uri="{FF2B5EF4-FFF2-40B4-BE49-F238E27FC236}">
                <a16:creationId xmlns:a16="http://schemas.microsoft.com/office/drawing/2014/main" id="{FEEC1E00-4F1F-E233-D93D-678F9FBCB136}"/>
              </a:ext>
            </a:extLst>
          </p:cNvPr>
          <p:cNvSpPr>
            <a:spLocks noGrp="1"/>
          </p:cNvSpPr>
          <p:nvPr>
            <p:ph idx="1"/>
          </p:nvPr>
        </p:nvSpPr>
        <p:spPr>
          <a:xfrm>
            <a:off x="715518" y="1508575"/>
            <a:ext cx="3918155" cy="3183227"/>
          </a:xfrm>
        </p:spPr>
        <p:txBody>
          <a:bodyPr>
            <a:normAutofit/>
          </a:bodyPr>
          <a:lstStyle/>
          <a:p>
            <a:r>
              <a:rPr lang="en-GB" sz="2000" dirty="0">
                <a:latin typeface="+mj-lt"/>
              </a:rPr>
              <a:t>2D finite difference frequency domain (FDFD) simulation of a single grating period</a:t>
            </a:r>
          </a:p>
          <a:p>
            <a:r>
              <a:rPr lang="en-US" sz="2000" b="0" i="0" dirty="0">
                <a:solidFill>
                  <a:srgbClr val="000000"/>
                </a:solidFill>
                <a:effectLst/>
                <a:latin typeface="+mj-lt"/>
              </a:rPr>
              <a:t>The Poynting vector </a:t>
            </a:r>
            <a:r>
              <a:rPr lang="en-US" sz="2000" b="0" i="1" dirty="0" err="1">
                <a:solidFill>
                  <a:srgbClr val="000000"/>
                </a:solidFill>
                <a:effectLst/>
                <a:latin typeface="+mj-lt"/>
              </a:rPr>
              <a:t>S</a:t>
            </a:r>
            <a:r>
              <a:rPr lang="en-US" sz="2000" b="0" i="1" baseline="-25000" dirty="0" err="1">
                <a:solidFill>
                  <a:srgbClr val="000000"/>
                </a:solidFill>
                <a:effectLst/>
                <a:latin typeface="+mj-lt"/>
              </a:rPr>
              <a:t>x</a:t>
            </a:r>
            <a:r>
              <a:rPr lang="en-US" sz="2000" b="0" i="0" dirty="0">
                <a:solidFill>
                  <a:srgbClr val="000000"/>
                </a:solidFill>
                <a:effectLst/>
                <a:latin typeface="+mj-lt"/>
              </a:rPr>
              <a:t> was calculated outside the design region and served as the objective function of the optimization</a:t>
            </a:r>
            <a:endParaRPr lang="en-GB" sz="2000" dirty="0">
              <a:latin typeface="+mj-lt"/>
            </a:endParaRPr>
          </a:p>
          <a:p>
            <a:endParaRPr lang="en-GB" dirty="0"/>
          </a:p>
        </p:txBody>
      </p:sp>
      <p:sp>
        <p:nvSpPr>
          <p:cNvPr id="4" name="Footer Placeholder 3">
            <a:extLst>
              <a:ext uri="{FF2B5EF4-FFF2-40B4-BE49-F238E27FC236}">
                <a16:creationId xmlns:a16="http://schemas.microsoft.com/office/drawing/2014/main" id="{7162804F-3F4C-F747-C3CB-66F26C6757A0}"/>
              </a:ext>
            </a:extLst>
          </p:cNvPr>
          <p:cNvSpPr>
            <a:spLocks noGrp="1"/>
          </p:cNvSpPr>
          <p:nvPr>
            <p:ph type="ftr" sz="quarter" idx="11"/>
          </p:nvPr>
        </p:nvSpPr>
        <p:spPr/>
        <p:txBody>
          <a:bodyPr/>
          <a:lstStyle/>
          <a:p>
            <a:r>
              <a:rPr lang="sv-SE"/>
              <a:t>LIV INNO kickoff meeting 2022</a:t>
            </a:r>
            <a:endParaRPr lang="en-GB"/>
          </a:p>
        </p:txBody>
      </p:sp>
      <p:sp>
        <p:nvSpPr>
          <p:cNvPr id="5" name="Slide Number Placeholder 4">
            <a:extLst>
              <a:ext uri="{FF2B5EF4-FFF2-40B4-BE49-F238E27FC236}">
                <a16:creationId xmlns:a16="http://schemas.microsoft.com/office/drawing/2014/main" id="{27157B6D-557F-1ECA-FD7C-CF0E8BBE38AB}"/>
              </a:ext>
            </a:extLst>
          </p:cNvPr>
          <p:cNvSpPr>
            <a:spLocks noGrp="1"/>
          </p:cNvSpPr>
          <p:nvPr>
            <p:ph type="sldNum" sz="quarter" idx="12"/>
          </p:nvPr>
        </p:nvSpPr>
        <p:spPr/>
        <p:txBody>
          <a:bodyPr/>
          <a:lstStyle/>
          <a:p>
            <a:fld id="{36568D81-11B2-4785-9743-15D5001103EB}" type="slidenum">
              <a:rPr lang="en-GB" smtClean="0"/>
              <a:t>7</a:t>
            </a:fld>
            <a:endParaRPr lang="en-GB"/>
          </a:p>
        </p:txBody>
      </p:sp>
      <p:pic>
        <p:nvPicPr>
          <p:cNvPr id="7" name="Picture 6">
            <a:extLst>
              <a:ext uri="{FF2B5EF4-FFF2-40B4-BE49-F238E27FC236}">
                <a16:creationId xmlns:a16="http://schemas.microsoft.com/office/drawing/2014/main" id="{C6E22ED2-DE10-9F78-1118-44EDFFC6AF2B}"/>
              </a:ext>
            </a:extLst>
          </p:cNvPr>
          <p:cNvPicPr>
            <a:picLocks noChangeAspect="1"/>
          </p:cNvPicPr>
          <p:nvPr/>
        </p:nvPicPr>
        <p:blipFill>
          <a:blip r:embed="rId3"/>
          <a:stretch>
            <a:fillRect/>
          </a:stretch>
        </p:blipFill>
        <p:spPr>
          <a:xfrm>
            <a:off x="6555795" y="1273192"/>
            <a:ext cx="4798005" cy="5083158"/>
          </a:xfrm>
          <a:prstGeom prst="rect">
            <a:avLst/>
          </a:prstGeom>
        </p:spPr>
      </p:pic>
      <p:sp>
        <p:nvSpPr>
          <p:cNvPr id="9" name="TextBox 8">
            <a:extLst>
              <a:ext uri="{FF2B5EF4-FFF2-40B4-BE49-F238E27FC236}">
                <a16:creationId xmlns:a16="http://schemas.microsoft.com/office/drawing/2014/main" id="{5306AAB7-7804-5EA1-D19C-BDCB2C7F7FD4}"/>
              </a:ext>
            </a:extLst>
          </p:cNvPr>
          <p:cNvSpPr txBox="1"/>
          <p:nvPr/>
        </p:nvSpPr>
        <p:spPr>
          <a:xfrm>
            <a:off x="715518" y="4759271"/>
            <a:ext cx="5493258" cy="923330"/>
          </a:xfrm>
          <a:prstGeom prst="rect">
            <a:avLst/>
          </a:prstGeom>
          <a:noFill/>
        </p:spPr>
        <p:txBody>
          <a:bodyPr wrap="square">
            <a:spAutoFit/>
          </a:bodyPr>
          <a:lstStyle/>
          <a:p>
            <a:r>
              <a:rPr lang="en-US" b="0" i="0" dirty="0">
                <a:solidFill>
                  <a:srgbClr val="000000"/>
                </a:solidFill>
                <a:effectLst/>
                <a:latin typeface="+mj-lt"/>
              </a:rPr>
              <a:t>Optimized 2D design: structure material (black), vacuum (white), and associated electromagnetic field spectral density of the transverse-magnetic mode (red-blue).</a:t>
            </a:r>
            <a:endParaRPr lang="en-GB" dirty="0">
              <a:latin typeface="+mj-lt"/>
            </a:endParaRPr>
          </a:p>
        </p:txBody>
      </p:sp>
      <p:sp>
        <p:nvSpPr>
          <p:cNvPr id="10" name="TextBox 9">
            <a:extLst>
              <a:ext uri="{FF2B5EF4-FFF2-40B4-BE49-F238E27FC236}">
                <a16:creationId xmlns:a16="http://schemas.microsoft.com/office/drawing/2014/main" id="{37ADCB68-6124-C1CD-8615-6D995303A9B3}"/>
              </a:ext>
            </a:extLst>
          </p:cNvPr>
          <p:cNvSpPr txBox="1"/>
          <p:nvPr/>
        </p:nvSpPr>
        <p:spPr>
          <a:xfrm>
            <a:off x="643529" y="5787212"/>
            <a:ext cx="5101663" cy="584775"/>
          </a:xfrm>
          <a:prstGeom prst="rect">
            <a:avLst/>
          </a:prstGeom>
          <a:noFill/>
        </p:spPr>
        <p:txBody>
          <a:bodyPr wrap="square">
            <a:spAutoFit/>
          </a:bodyPr>
          <a:lstStyle/>
          <a:p>
            <a:r>
              <a:rPr lang="en-GB" sz="1600" dirty="0">
                <a:latin typeface="+mj-lt"/>
                <a:hlinkClick r:id="rId4"/>
              </a:rPr>
              <a:t>GitHub - </a:t>
            </a:r>
            <a:r>
              <a:rPr lang="en-GB" sz="1600" dirty="0" err="1">
                <a:latin typeface="+mj-lt"/>
                <a:hlinkClick r:id="rId4"/>
              </a:rPr>
              <a:t>fancompute</a:t>
            </a:r>
            <a:r>
              <a:rPr lang="en-GB" sz="1600" dirty="0">
                <a:latin typeface="+mj-lt"/>
                <a:hlinkClick r:id="rId4"/>
              </a:rPr>
              <a:t>/ceviche: Electromagnetic Simulation + Automatic Differentiation</a:t>
            </a:r>
            <a:endParaRPr lang="en-GB" sz="1600" dirty="0">
              <a:latin typeface="+mj-lt"/>
            </a:endParaRPr>
          </a:p>
        </p:txBody>
      </p:sp>
      <p:pic>
        <p:nvPicPr>
          <p:cNvPr id="11" name="Picture 10">
            <a:extLst>
              <a:ext uri="{FF2B5EF4-FFF2-40B4-BE49-F238E27FC236}">
                <a16:creationId xmlns:a16="http://schemas.microsoft.com/office/drawing/2014/main" id="{9A553BE0-2CE8-2FCB-3213-B783158C53AB}"/>
              </a:ext>
            </a:extLst>
          </p:cNvPr>
          <p:cNvPicPr>
            <a:picLocks noChangeAspect="1"/>
          </p:cNvPicPr>
          <p:nvPr/>
        </p:nvPicPr>
        <p:blipFill>
          <a:blip r:embed="rId5"/>
          <a:stretch>
            <a:fillRect/>
          </a:stretch>
        </p:blipFill>
        <p:spPr>
          <a:xfrm>
            <a:off x="755748" y="3851073"/>
            <a:ext cx="4943997" cy="584774"/>
          </a:xfrm>
          <a:prstGeom prst="rect">
            <a:avLst/>
          </a:prstGeom>
        </p:spPr>
      </p:pic>
    </p:spTree>
    <p:extLst>
      <p:ext uri="{BB962C8B-B14F-4D97-AF65-F5344CB8AC3E}">
        <p14:creationId xmlns:p14="http://schemas.microsoft.com/office/powerpoint/2010/main" val="900443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8D892-E905-7322-DA59-C8F947E0BE76}"/>
              </a:ext>
            </a:extLst>
          </p:cNvPr>
          <p:cNvSpPr>
            <a:spLocks noGrp="1"/>
          </p:cNvSpPr>
          <p:nvPr>
            <p:ph type="title"/>
          </p:nvPr>
        </p:nvSpPr>
        <p:spPr/>
        <p:txBody>
          <a:bodyPr/>
          <a:lstStyle/>
          <a:p>
            <a:r>
              <a:rPr lang="en-GB" dirty="0">
                <a:latin typeface="+mn-lt"/>
              </a:rPr>
              <a:t>Fabrication by 3D printer</a:t>
            </a:r>
          </a:p>
        </p:txBody>
      </p:sp>
      <p:pic>
        <p:nvPicPr>
          <p:cNvPr id="7" name="Content Placeholder 6">
            <a:extLst>
              <a:ext uri="{FF2B5EF4-FFF2-40B4-BE49-F238E27FC236}">
                <a16:creationId xmlns:a16="http://schemas.microsoft.com/office/drawing/2014/main" id="{FA871F08-14C0-051C-1BDF-B2B71EFF3082}"/>
              </a:ext>
            </a:extLst>
          </p:cNvPr>
          <p:cNvPicPr>
            <a:picLocks noGrp="1" noChangeAspect="1"/>
          </p:cNvPicPr>
          <p:nvPr>
            <p:ph idx="1"/>
          </p:nvPr>
        </p:nvPicPr>
        <p:blipFill>
          <a:blip r:embed="rId3"/>
          <a:stretch>
            <a:fillRect/>
          </a:stretch>
        </p:blipFill>
        <p:spPr>
          <a:xfrm>
            <a:off x="6685038" y="1487297"/>
            <a:ext cx="4514717" cy="4351338"/>
          </a:xfrm>
        </p:spPr>
      </p:pic>
      <p:sp>
        <p:nvSpPr>
          <p:cNvPr id="4" name="Footer Placeholder 3">
            <a:extLst>
              <a:ext uri="{FF2B5EF4-FFF2-40B4-BE49-F238E27FC236}">
                <a16:creationId xmlns:a16="http://schemas.microsoft.com/office/drawing/2014/main" id="{A12B1885-2269-B516-F40E-37D49EBCFADE}"/>
              </a:ext>
            </a:extLst>
          </p:cNvPr>
          <p:cNvSpPr>
            <a:spLocks noGrp="1"/>
          </p:cNvSpPr>
          <p:nvPr>
            <p:ph type="ftr" sz="quarter" idx="11"/>
          </p:nvPr>
        </p:nvSpPr>
        <p:spPr/>
        <p:txBody>
          <a:bodyPr/>
          <a:lstStyle/>
          <a:p>
            <a:r>
              <a:rPr lang="sv-SE"/>
              <a:t>LIV INNO kickoff meeting 2022</a:t>
            </a:r>
            <a:endParaRPr lang="en-GB"/>
          </a:p>
        </p:txBody>
      </p:sp>
      <p:sp>
        <p:nvSpPr>
          <p:cNvPr id="5" name="Slide Number Placeholder 4">
            <a:extLst>
              <a:ext uri="{FF2B5EF4-FFF2-40B4-BE49-F238E27FC236}">
                <a16:creationId xmlns:a16="http://schemas.microsoft.com/office/drawing/2014/main" id="{0DEBEF98-0146-2FA0-C19D-6377C67F36AF}"/>
              </a:ext>
            </a:extLst>
          </p:cNvPr>
          <p:cNvSpPr>
            <a:spLocks noGrp="1"/>
          </p:cNvSpPr>
          <p:nvPr>
            <p:ph type="sldNum" sz="quarter" idx="12"/>
          </p:nvPr>
        </p:nvSpPr>
        <p:spPr/>
        <p:txBody>
          <a:bodyPr/>
          <a:lstStyle/>
          <a:p>
            <a:fld id="{36568D81-11B2-4785-9743-15D5001103EB}" type="slidenum">
              <a:rPr lang="en-GB" smtClean="0"/>
              <a:t>8</a:t>
            </a:fld>
            <a:endParaRPr lang="en-GB"/>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D05777B-D76A-0E01-F50E-3577345B0423}"/>
                  </a:ext>
                </a:extLst>
              </p:cNvPr>
              <p:cNvSpPr txBox="1"/>
              <p:nvPr/>
            </p:nvSpPr>
            <p:spPr>
              <a:xfrm>
                <a:off x="838200" y="1690688"/>
                <a:ext cx="5290457" cy="3970318"/>
              </a:xfrm>
              <a:prstGeom prst="rect">
                <a:avLst/>
              </a:prstGeom>
              <a:noFill/>
            </p:spPr>
            <p:txBody>
              <a:bodyPr wrap="square" rtlCol="0">
                <a:spAutoFit/>
              </a:bodyPr>
              <a:lstStyle/>
              <a:p>
                <a:pPr marL="457200" indent="-457200">
                  <a:buFont typeface="Arial" panose="020B0604020202020204" pitchFamily="34" charset="0"/>
                  <a:buChar char="•"/>
                </a:pPr>
                <a:r>
                  <a:rPr lang="en-GB" sz="2800" dirty="0">
                    <a:latin typeface="+mj-lt"/>
                  </a:rPr>
                  <a:t>Laser based additive manufacturing technique </a:t>
                </a:r>
              </a:p>
              <a:p>
                <a:pPr marL="457200" indent="-457200">
                  <a:buFont typeface="Arial" panose="020B0604020202020204" pitchFamily="34" charset="0"/>
                  <a:buChar char="•"/>
                </a:pPr>
                <a:r>
                  <a:rPr lang="en-GB" sz="2800" dirty="0">
                    <a:latin typeface="+mj-lt"/>
                  </a:rPr>
                  <a:t>High temperature resin as a dielectric material.</a:t>
                </a:r>
              </a:p>
              <a:p>
                <a:pPr marL="457200" indent="-457200">
                  <a:buFont typeface="Arial" panose="020B0604020202020204" pitchFamily="34" charset="0"/>
                  <a:buChar char="•"/>
                </a:pPr>
                <a:r>
                  <a:rPr lang="en-GB" sz="2800" dirty="0">
                    <a:latin typeface="+mj-lt"/>
                  </a:rPr>
                  <a:t>Vacuum compatible</a:t>
                </a:r>
              </a:p>
              <a:p>
                <a:pPr marL="457200" indent="-457200">
                  <a:buFont typeface="Arial" panose="020B0604020202020204" pitchFamily="34" charset="0"/>
                  <a:buChar char="•"/>
                </a:pPr>
                <a:r>
                  <a:rPr lang="en-GB" sz="2800" dirty="0">
                    <a:latin typeface="+mj-lt"/>
                  </a:rPr>
                  <a:t>Device resolution = 140 </a:t>
                </a:r>
                <a14:m>
                  <m:oMath xmlns:m="http://schemas.openxmlformats.org/officeDocument/2006/math">
                    <m:r>
                      <a:rPr lang="en-GB" sz="2800" b="0" i="1" smtClean="0">
                        <a:latin typeface="Cambria Math" panose="02040503050406030204" pitchFamily="18" charset="0"/>
                      </a:rPr>
                      <m:t>𝜇</m:t>
                    </m:r>
                  </m:oMath>
                </a14:m>
                <a:r>
                  <a:rPr lang="en-GB" sz="2800" dirty="0">
                    <a:latin typeface="+mj-lt"/>
                  </a:rPr>
                  <a:t>m</a:t>
                </a:r>
              </a:p>
              <a:p>
                <a:pPr marL="457200" indent="-457200">
                  <a:buFont typeface="Arial" panose="020B0604020202020204" pitchFamily="34" charset="0"/>
                  <a:buChar char="•"/>
                </a:pPr>
                <a:r>
                  <a:rPr lang="en-GB" sz="2800" dirty="0">
                    <a:latin typeface="+mj-lt"/>
                  </a:rPr>
                  <a:t>Structure was scaled to 45 mm length and 6 mm hight.</a:t>
                </a:r>
              </a:p>
              <a:p>
                <a:pPr marL="457200" indent="-457200">
                  <a:buFont typeface="Arial" panose="020B0604020202020204" pitchFamily="34" charset="0"/>
                  <a:buChar char="•"/>
                </a:pPr>
                <a:r>
                  <a:rPr lang="en-GB" sz="2800" dirty="0">
                    <a:latin typeface="+mj-lt"/>
                  </a:rPr>
                  <a:t>Grating periodicity = 900 </a:t>
                </a:r>
                <a14:m>
                  <m:oMath xmlns:m="http://schemas.openxmlformats.org/officeDocument/2006/math">
                    <m:r>
                      <a:rPr lang="en-GB" sz="2800" b="0" i="1" smtClean="0">
                        <a:latin typeface="Cambria Math" panose="02040503050406030204" pitchFamily="18" charset="0"/>
                      </a:rPr>
                      <m:t>𝜇</m:t>
                    </m:r>
                  </m:oMath>
                </a14:m>
                <a:r>
                  <a:rPr lang="en-GB" sz="2800" dirty="0">
                    <a:latin typeface="+mj-lt"/>
                  </a:rPr>
                  <a:t>m</a:t>
                </a:r>
              </a:p>
            </p:txBody>
          </p:sp>
        </mc:Choice>
        <mc:Fallback xmlns="">
          <p:sp>
            <p:nvSpPr>
              <p:cNvPr id="8" name="TextBox 7">
                <a:extLst>
                  <a:ext uri="{FF2B5EF4-FFF2-40B4-BE49-F238E27FC236}">
                    <a16:creationId xmlns:a16="http://schemas.microsoft.com/office/drawing/2014/main" id="{5D05777B-D76A-0E01-F50E-3577345B0423}"/>
                  </a:ext>
                </a:extLst>
              </p:cNvPr>
              <p:cNvSpPr txBox="1">
                <a:spLocks noRot="1" noChangeAspect="1" noMove="1" noResize="1" noEditPoints="1" noAdjustHandles="1" noChangeArrowheads="1" noChangeShapeType="1" noTextEdit="1"/>
              </p:cNvSpPr>
              <p:nvPr/>
            </p:nvSpPr>
            <p:spPr>
              <a:xfrm>
                <a:off x="838200" y="1690688"/>
                <a:ext cx="5290457" cy="3970318"/>
              </a:xfrm>
              <a:prstGeom prst="rect">
                <a:avLst/>
              </a:prstGeom>
              <a:blipFill>
                <a:blip r:embed="rId4"/>
                <a:stretch>
                  <a:fillRect l="-2076" t="-1380" b="-3374"/>
                </a:stretch>
              </a:blipFill>
            </p:spPr>
            <p:txBody>
              <a:bodyPr/>
              <a:lstStyle/>
              <a:p>
                <a:r>
                  <a:rPr lang="en-GB">
                    <a:noFill/>
                  </a:rPr>
                  <a:t> </a:t>
                </a:r>
              </a:p>
            </p:txBody>
          </p:sp>
        </mc:Fallback>
      </mc:AlternateContent>
    </p:spTree>
    <p:extLst>
      <p:ext uri="{BB962C8B-B14F-4D97-AF65-F5344CB8AC3E}">
        <p14:creationId xmlns:p14="http://schemas.microsoft.com/office/powerpoint/2010/main" val="2220728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9DF7F-46E2-07FC-FD0D-6D4E4358A2BF}"/>
              </a:ext>
            </a:extLst>
          </p:cNvPr>
          <p:cNvSpPr>
            <a:spLocks noGrp="1"/>
          </p:cNvSpPr>
          <p:nvPr>
            <p:ph type="title"/>
          </p:nvPr>
        </p:nvSpPr>
        <p:spPr/>
        <p:txBody>
          <a:bodyPr/>
          <a:lstStyle/>
          <a:p>
            <a:r>
              <a:rPr lang="en-GB" dirty="0">
                <a:latin typeface="+mn-lt"/>
              </a:rPr>
              <a:t>Results</a:t>
            </a:r>
          </a:p>
        </p:txBody>
      </p:sp>
      <p:pic>
        <p:nvPicPr>
          <p:cNvPr id="7" name="Content Placeholder 6" descr="Chart, histogram&#10;&#10;Description automatically generated">
            <a:extLst>
              <a:ext uri="{FF2B5EF4-FFF2-40B4-BE49-F238E27FC236}">
                <a16:creationId xmlns:a16="http://schemas.microsoft.com/office/drawing/2014/main" id="{252361C9-DEDC-5A9A-6BE1-BBA76D70B36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89427" y="1505585"/>
            <a:ext cx="5664373" cy="4351338"/>
          </a:xfrm>
        </p:spPr>
      </p:pic>
      <p:sp>
        <p:nvSpPr>
          <p:cNvPr id="4" name="Footer Placeholder 3">
            <a:extLst>
              <a:ext uri="{FF2B5EF4-FFF2-40B4-BE49-F238E27FC236}">
                <a16:creationId xmlns:a16="http://schemas.microsoft.com/office/drawing/2014/main" id="{3F345139-B4F7-2404-3995-0BF0B3E8F1EF}"/>
              </a:ext>
            </a:extLst>
          </p:cNvPr>
          <p:cNvSpPr>
            <a:spLocks noGrp="1"/>
          </p:cNvSpPr>
          <p:nvPr>
            <p:ph type="ftr" sz="quarter" idx="11"/>
          </p:nvPr>
        </p:nvSpPr>
        <p:spPr/>
        <p:txBody>
          <a:bodyPr/>
          <a:lstStyle/>
          <a:p>
            <a:r>
              <a:rPr lang="sv-SE"/>
              <a:t>LIV INNO kickoff meeting 2022</a:t>
            </a:r>
            <a:endParaRPr lang="en-GB"/>
          </a:p>
        </p:txBody>
      </p:sp>
      <p:sp>
        <p:nvSpPr>
          <p:cNvPr id="5" name="Slide Number Placeholder 4">
            <a:extLst>
              <a:ext uri="{FF2B5EF4-FFF2-40B4-BE49-F238E27FC236}">
                <a16:creationId xmlns:a16="http://schemas.microsoft.com/office/drawing/2014/main" id="{20E57E1B-045B-1DBD-FEAD-3260088E904E}"/>
              </a:ext>
            </a:extLst>
          </p:cNvPr>
          <p:cNvSpPr>
            <a:spLocks noGrp="1"/>
          </p:cNvSpPr>
          <p:nvPr>
            <p:ph type="sldNum" sz="quarter" idx="12"/>
          </p:nvPr>
        </p:nvSpPr>
        <p:spPr/>
        <p:txBody>
          <a:bodyPr/>
          <a:lstStyle/>
          <a:p>
            <a:fld id="{36568D81-11B2-4785-9743-15D5001103EB}" type="slidenum">
              <a:rPr lang="en-GB" smtClean="0"/>
              <a:t>9</a:t>
            </a:fld>
            <a:endParaRPr lang="en-GB"/>
          </a:p>
        </p:txBody>
      </p:sp>
      <p:sp>
        <p:nvSpPr>
          <p:cNvPr id="9" name="TextBox 8">
            <a:extLst>
              <a:ext uri="{FF2B5EF4-FFF2-40B4-BE49-F238E27FC236}">
                <a16:creationId xmlns:a16="http://schemas.microsoft.com/office/drawing/2014/main" id="{23016413-95A3-7D1D-B45A-95C5EF76F14C}"/>
              </a:ext>
            </a:extLst>
          </p:cNvPr>
          <p:cNvSpPr txBox="1"/>
          <p:nvPr/>
        </p:nvSpPr>
        <p:spPr>
          <a:xfrm>
            <a:off x="838200" y="1997839"/>
            <a:ext cx="4200144" cy="3139321"/>
          </a:xfrm>
          <a:prstGeom prst="rect">
            <a:avLst/>
          </a:prstGeom>
          <a:noFill/>
        </p:spPr>
        <p:txBody>
          <a:bodyPr wrap="square">
            <a:spAutoFit/>
          </a:bodyPr>
          <a:lstStyle/>
          <a:p>
            <a:r>
              <a:rPr lang="en-US" b="0" i="0" dirty="0">
                <a:solidFill>
                  <a:srgbClr val="000000"/>
                </a:solidFill>
                <a:effectLst/>
                <a:latin typeface="+mj-lt"/>
              </a:rPr>
              <a:t>Measured signal (black) is compared to </a:t>
            </a:r>
            <a:r>
              <a:rPr lang="en-US" b="0" i="0" dirty="0">
                <a:solidFill>
                  <a:schemeClr val="accent6"/>
                </a:solidFill>
                <a:effectLst/>
                <a:latin typeface="+mj-lt"/>
              </a:rPr>
              <a:t>3D time-domain (green) </a:t>
            </a:r>
            <a:r>
              <a:rPr lang="en-US" b="0" i="0" dirty="0">
                <a:solidFill>
                  <a:srgbClr val="000000"/>
                </a:solidFill>
                <a:effectLst/>
                <a:latin typeface="+mj-lt"/>
              </a:rPr>
              <a:t>and </a:t>
            </a:r>
            <a:r>
              <a:rPr lang="en-US" b="0" i="0" dirty="0">
                <a:solidFill>
                  <a:schemeClr val="accent2"/>
                </a:solidFill>
                <a:effectLst/>
                <a:latin typeface="+mj-lt"/>
              </a:rPr>
              <a:t>frequency-domain (orange)</a:t>
            </a:r>
            <a:r>
              <a:rPr lang="en-US" b="0" i="0" dirty="0">
                <a:solidFill>
                  <a:srgbClr val="000000"/>
                </a:solidFill>
                <a:effectLst/>
                <a:latin typeface="+mj-lt"/>
              </a:rPr>
              <a:t> simulations. The </a:t>
            </a:r>
            <a:r>
              <a:rPr lang="en-US" b="0" i="0" dirty="0">
                <a:solidFill>
                  <a:schemeClr val="tx1">
                    <a:lumMod val="50000"/>
                    <a:lumOff val="50000"/>
                  </a:schemeClr>
                </a:solidFill>
                <a:effectLst/>
                <a:latin typeface="+mj-lt"/>
              </a:rPr>
              <a:t>gray area indicates the acceptance window</a:t>
            </a:r>
            <a:r>
              <a:rPr lang="en-US" b="0" i="0" dirty="0">
                <a:solidFill>
                  <a:srgbClr val="000000"/>
                </a:solidFill>
                <a:effectLst/>
                <a:latin typeface="+mj-lt"/>
              </a:rPr>
              <a:t> of the spectrometer, defined by the angular acceptance of the Michelson interferometer. The narrowness of emission originates from the high mode density inside the micro resonator formed by the two distributed Bragg reflectors on each side of the electron channel.</a:t>
            </a:r>
            <a:endParaRPr lang="en-GB" dirty="0">
              <a:latin typeface="+mj-lt"/>
            </a:endParaRPr>
          </a:p>
        </p:txBody>
      </p:sp>
    </p:spTree>
    <p:extLst>
      <p:ext uri="{BB962C8B-B14F-4D97-AF65-F5344CB8AC3E}">
        <p14:creationId xmlns:p14="http://schemas.microsoft.com/office/powerpoint/2010/main" val="2296835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0</TotalTime>
  <Words>866</Words>
  <Application>Microsoft Office PowerPoint</Application>
  <PresentationFormat>Widescreen</PresentationFormat>
  <Paragraphs>91</Paragraphs>
  <Slides>12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Cambria Math</vt:lpstr>
      <vt:lpstr>proxima-nova</vt:lpstr>
      <vt:lpstr>Roboto</vt:lpstr>
      <vt:lpstr>Times New Roman</vt:lpstr>
      <vt:lpstr>Office Theme</vt:lpstr>
      <vt:lpstr>Application of dielectrics in accelerators and radiation extraction </vt:lpstr>
      <vt:lpstr>Electron acceleration in free space</vt:lpstr>
      <vt:lpstr>Smith Purcell and inverse Smith Purcell effect</vt:lpstr>
      <vt:lpstr>Accelerator’s phase space optimization study</vt:lpstr>
      <vt:lpstr>Accelerator’s phase space optimization study</vt:lpstr>
      <vt:lpstr>Necessity for an inverse design</vt:lpstr>
      <vt:lpstr>Inverse design of THz radiator</vt:lpstr>
      <vt:lpstr>Fabrication by 3D printer</vt:lpstr>
      <vt:lpstr>Results</vt:lpstr>
      <vt:lpstr>Secondment 1: tethir</vt:lpstr>
      <vt:lpstr>Secondment 2: Microsoft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of dielectrics in accelerators and radiation extraction </dc:title>
  <dc:creator>Gyanendra Yadav</dc:creator>
  <cp:lastModifiedBy>Gyanendra Yadav</cp:lastModifiedBy>
  <cp:revision>6</cp:revision>
  <dcterms:created xsi:type="dcterms:W3CDTF">2022-05-22T13:49:22Z</dcterms:created>
  <dcterms:modified xsi:type="dcterms:W3CDTF">2022-05-23T14:57:05Z</dcterms:modified>
</cp:coreProperties>
</file>