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handoutMasterIdLst>
    <p:handoutMasterId r:id="rId38"/>
  </p:handoutMasterIdLst>
  <p:sldIdLst>
    <p:sldId id="256" r:id="rId3"/>
    <p:sldId id="361" r:id="rId4"/>
    <p:sldId id="283" r:id="rId5"/>
    <p:sldId id="279" r:id="rId6"/>
    <p:sldId id="364" r:id="rId7"/>
    <p:sldId id="365" r:id="rId8"/>
    <p:sldId id="293" r:id="rId9"/>
    <p:sldId id="297" r:id="rId10"/>
    <p:sldId id="385" r:id="rId11"/>
    <p:sldId id="366" r:id="rId12"/>
    <p:sldId id="469" r:id="rId13"/>
    <p:sldId id="482" r:id="rId14"/>
    <p:sldId id="483" r:id="rId15"/>
    <p:sldId id="291" r:id="rId16"/>
    <p:sldId id="259" r:id="rId17"/>
    <p:sldId id="484" r:id="rId18"/>
    <p:sldId id="278" r:id="rId19"/>
    <p:sldId id="294" r:id="rId20"/>
    <p:sldId id="369" r:id="rId21"/>
    <p:sldId id="485" r:id="rId22"/>
    <p:sldId id="269" r:id="rId23"/>
    <p:sldId id="271" r:id="rId24"/>
    <p:sldId id="268" r:id="rId25"/>
    <p:sldId id="363" r:id="rId26"/>
    <p:sldId id="345" r:id="rId27"/>
    <p:sldId id="373" r:id="rId28"/>
    <p:sldId id="377" r:id="rId29"/>
    <p:sldId id="342" r:id="rId30"/>
    <p:sldId id="349" r:id="rId31"/>
    <p:sldId id="280" r:id="rId32"/>
    <p:sldId id="357" r:id="rId33"/>
    <p:sldId id="281" r:id="rId34"/>
    <p:sldId id="358" r:id="rId35"/>
    <p:sldId id="359" r:id="rId36"/>
  </p:sldIdLst>
  <p:sldSz cx="9144000" cy="5143500" type="screen16x9"/>
  <p:notesSz cx="6797675" cy="992663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rtas, Gedminas" initials="E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6700"/>
    <a:srgbClr val="FFFFFF"/>
    <a:srgbClr val="F0F0F0"/>
    <a:srgbClr val="D67F00"/>
    <a:srgbClr val="FF9900"/>
    <a:srgbClr val="C96B69"/>
    <a:srgbClr val="0FC4AD"/>
    <a:srgbClr val="0DF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0323" autoAdjust="0"/>
  </p:normalViewPr>
  <p:slideViewPr>
    <p:cSldViewPr>
      <p:cViewPr>
        <p:scale>
          <a:sx n="75" d="100"/>
          <a:sy n="75" d="100"/>
        </p:scale>
        <p:origin x="1613" y="37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90"/>
    </p:cViewPr>
  </p:sorterViewPr>
  <p:notesViewPr>
    <p:cSldViewPr>
      <p:cViewPr varScale="1">
        <p:scale>
          <a:sx n="55" d="100"/>
          <a:sy n="55" d="100"/>
        </p:scale>
        <p:origin x="3307" y="5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7E241-A203-4A9B-8D60-96E562096982}" type="datetimeFigureOut">
              <a:rPr lang="en-GB" smtClean="0"/>
              <a:pPr/>
              <a:t>16/05/2022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34A1F-629E-4823-B89D-1DD2DFFE0B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52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2F72B-3ED3-4727-B7FD-2FC64A9160A1}" type="datetimeFigureOut">
              <a:rPr lang="en-GB" smtClean="0"/>
              <a:pPr/>
              <a:t>16/05/2022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11D20-7EF0-4357-A7DE-08E72EA6D2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0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49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1EA0F-C86F-433F-AFA2-4AFB5A97C65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96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GB" sz="1800" b="1" i="0" u="none" strike="noStrike" baseline="0" dirty="0">
                <a:latin typeface="LMRoman10-Bold"/>
              </a:rPr>
              <a:t>Figure 6. </a:t>
            </a:r>
            <a:r>
              <a:rPr lang="en-GB" sz="1800" b="0" i="0" u="none" strike="noStrike" baseline="0" dirty="0">
                <a:latin typeface="LMRoman10-Regular"/>
              </a:rPr>
              <a:t>The MAGIS-100 detector features four distinct operating modes (A-D), using the three</a:t>
            </a:r>
          </a:p>
          <a:p>
            <a:pPr algn="l"/>
            <a:r>
              <a:rPr lang="en-GB" sz="1800" b="0" i="0" u="none" strike="noStrike" baseline="0" dirty="0">
                <a:latin typeface="LMRoman10-Regular"/>
              </a:rPr>
              <a:t>atom sources that connect to the 100 m vacuum tube at locations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1</a:t>
            </a:r>
            <a:r>
              <a:rPr lang="en-GB" sz="1800" b="0" i="0" u="none" strike="noStrike" baseline="0" dirty="0">
                <a:latin typeface="LMRoman10-Regular"/>
              </a:rPr>
              <a:t>,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2 </a:t>
            </a:r>
            <a:r>
              <a:rPr lang="en-GB" sz="1800" b="0" i="0" u="none" strike="noStrike" baseline="0" dirty="0">
                <a:latin typeface="LMRoman10-Regular"/>
              </a:rPr>
              <a:t>and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3</a:t>
            </a:r>
            <a:r>
              <a:rPr lang="en-GB" sz="1800" b="0" i="0" u="none" strike="noStrike" baseline="0" dirty="0">
                <a:latin typeface="LMRoman10-Regular"/>
              </a:rPr>
              <a:t>. At these locations,</a:t>
            </a:r>
          </a:p>
          <a:p>
            <a:pPr algn="l"/>
            <a:r>
              <a:rPr lang="en-GB" sz="1800" b="0" i="0" u="none" strike="noStrike" baseline="0" dirty="0">
                <a:latin typeface="LMRoman10-Regular"/>
              </a:rPr>
              <a:t>atom clouds can be prepared, dropped, launched, and detected. Light pulses (red beam) travel</a:t>
            </a:r>
          </a:p>
          <a:p>
            <a:pPr algn="l"/>
            <a:r>
              <a:rPr lang="en-GB" sz="1800" b="0" i="0" u="none" strike="noStrike" baseline="0" dirty="0">
                <a:latin typeface="LMRoman10-Regular"/>
              </a:rPr>
              <a:t>along the vacuum tube in both directions and interact with the atoms (blue clouds) while they are</a:t>
            </a:r>
          </a:p>
          <a:p>
            <a:pPr algn="l"/>
            <a:r>
              <a:rPr lang="en-GB" sz="1800" b="0" i="0" u="none" strike="noStrike" baseline="0" dirty="0">
                <a:latin typeface="LMRoman10-Regular"/>
              </a:rPr>
              <a:t>in free fall. </a:t>
            </a:r>
          </a:p>
          <a:p>
            <a:pPr algn="l"/>
            <a:r>
              <a:rPr lang="en-GB" sz="1800" b="1" i="0" u="none" strike="noStrike" baseline="0" dirty="0">
                <a:latin typeface="LMRoman10-Bold"/>
              </a:rPr>
              <a:t>Mode A: </a:t>
            </a:r>
            <a:r>
              <a:rPr lang="en-GB" sz="1800" b="0" i="0" u="none" strike="noStrike" baseline="0" dirty="0">
                <a:latin typeface="LMRoman10-Regular"/>
              </a:rPr>
              <a:t>Maximum gradiometer drop time. Atoms are dropped from locations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3 </a:t>
            </a:r>
            <a:r>
              <a:rPr lang="en-GB" sz="1800" b="0" i="0" u="none" strike="noStrike" baseline="0" dirty="0">
                <a:latin typeface="LMRoman10-Regular"/>
              </a:rPr>
              <a:t>and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2 </a:t>
            </a:r>
            <a:r>
              <a:rPr lang="en-GB" sz="1800" b="0" i="0" u="none" strike="noStrike" baseline="0" dirty="0">
                <a:latin typeface="LMRoman10-Regular"/>
              </a:rPr>
              <a:t>over 50 m and are detected at locations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2 </a:t>
            </a:r>
            <a:r>
              <a:rPr lang="en-GB" sz="1800" b="0" i="0" u="none" strike="noStrike" baseline="0" dirty="0">
                <a:latin typeface="LMRoman10-Regular"/>
              </a:rPr>
              <a:t>and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1</a:t>
            </a:r>
            <a:r>
              <a:rPr lang="en-GB" sz="1800" b="0" i="0" u="none" strike="noStrike" baseline="0" dirty="0">
                <a:latin typeface="LMRoman10-Regular"/>
              </a:rPr>
              <a:t>, respectively. </a:t>
            </a:r>
          </a:p>
          <a:p>
            <a:pPr algn="l"/>
            <a:r>
              <a:rPr lang="en-GB" sz="1800" b="1" i="0" u="none" strike="noStrike" baseline="0" dirty="0">
                <a:latin typeface="LMRoman10-Bold"/>
              </a:rPr>
              <a:t>Mode B: </a:t>
            </a:r>
            <a:r>
              <a:rPr lang="en-GB" sz="1800" b="0" i="0" u="none" strike="noStrike" baseline="0" dirty="0">
                <a:latin typeface="LMRoman10-Regular"/>
              </a:rPr>
              <a:t>Maximum gradiometer baseline. Atom clouds are launched for several meters from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1 </a:t>
            </a:r>
            <a:r>
              <a:rPr lang="en-GB" sz="1800" b="0" i="0" u="none" strike="noStrike" baseline="0" dirty="0">
                <a:latin typeface="LMRoman10-Regular"/>
              </a:rPr>
              <a:t>and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3 </a:t>
            </a:r>
            <a:r>
              <a:rPr lang="en-GB" sz="1800" b="0" i="0" u="none" strike="noStrike" baseline="0" dirty="0">
                <a:latin typeface="LMRoman10-Regular"/>
              </a:rPr>
              <a:t>and then detected at their</a:t>
            </a:r>
          </a:p>
          <a:p>
            <a:pPr algn="l"/>
            <a:r>
              <a:rPr lang="en-GB" sz="1800" b="0" i="0" u="none" strike="noStrike" baseline="0" dirty="0">
                <a:latin typeface="LMRoman10-Regular"/>
              </a:rPr>
              <a:t>initial launch positions. </a:t>
            </a:r>
          </a:p>
          <a:p>
            <a:pPr algn="l"/>
            <a:r>
              <a:rPr lang="en-GB" sz="1800" b="1" i="0" u="none" strike="noStrike" baseline="0" dirty="0">
                <a:latin typeface="LMRoman10-Bold"/>
              </a:rPr>
              <a:t>Mode C: </a:t>
            </a:r>
            <a:r>
              <a:rPr lang="en-GB" sz="1800" b="0" i="0" u="none" strike="noStrike" baseline="0" dirty="0">
                <a:latin typeface="LMRoman10-Regular"/>
              </a:rPr>
              <a:t>GGN characterization. All three sources can be used with short launches in order to explore Newtonian noise variation along the baseline. </a:t>
            </a:r>
          </a:p>
          <a:p>
            <a:pPr algn="l"/>
            <a:r>
              <a:rPr lang="en-GB" sz="1800" b="1" i="0" u="none" strike="noStrike" baseline="0" dirty="0">
                <a:latin typeface="LMRoman10-Bold"/>
              </a:rPr>
              <a:t>Mode D: </a:t>
            </a:r>
            <a:r>
              <a:rPr lang="en-GB" sz="1800" b="0" i="0" u="none" strike="noStrike" baseline="0" dirty="0">
                <a:latin typeface="LMRoman10-Regular"/>
              </a:rPr>
              <a:t>Dual-isotope launch. In this alternative dark matter detection mode two Sr isotopes (blue and orange clouds) are</a:t>
            </a:r>
          </a:p>
          <a:p>
            <a:pPr algn="l"/>
            <a:r>
              <a:rPr lang="en-GB" sz="1800" b="0" i="0" u="none" strike="noStrike" baseline="0" dirty="0">
                <a:latin typeface="LMRoman10-Regular"/>
              </a:rPr>
              <a:t>simultaneously launched from </a:t>
            </a:r>
            <a:r>
              <a:rPr lang="en-GB" sz="1800" b="0" i="1" u="none" strike="noStrike" baseline="0" dirty="0">
                <a:latin typeface="LMMathItalic10-Regular"/>
              </a:rPr>
              <a:t>z</a:t>
            </a:r>
            <a:r>
              <a:rPr lang="en-GB" sz="1800" b="0" i="0" u="none" strike="noStrike" baseline="0" dirty="0">
                <a:latin typeface="LMRoman8-Regular"/>
              </a:rPr>
              <a:t>1</a:t>
            </a:r>
            <a:r>
              <a:rPr lang="en-GB" sz="1800" b="0" i="0" u="none" strike="noStrike" baseline="0" dirty="0">
                <a:latin typeface="LMRoman10-Regular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996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https://www.coboltlasers.com/applications/lasers-for-interferometry/               ref</a:t>
            </a:r>
            <a:r>
              <a:rPr lang="en-GB" baseline="0" dirty="0"/>
              <a:t> to light fringes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https://www.coboltlasers.com/applications/lasers-for-interferometry/               ref</a:t>
            </a:r>
            <a:r>
              <a:rPr lang="en-GB" baseline="0" dirty="0"/>
              <a:t> to light fringes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66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LMRoman12-Regular"/>
              </a:rPr>
              <a:t>Signals is a differential measurement that enables the cancellation of noise common to both interferometers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20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MAGIS = Matter wave Atomic Gradiometer Interferometric Sensor</a:t>
            </a:r>
          </a:p>
          <a:p>
            <a:r>
              <a:rPr lang="en-US" dirty="0"/>
              <a:t>Add</a:t>
            </a:r>
            <a:r>
              <a:rPr lang="en-US" baseline="0" dirty="0"/>
              <a:t> photo of area….</a:t>
            </a:r>
          </a:p>
          <a:p>
            <a:endParaRPr lang="en-US" baseline="0" dirty="0"/>
          </a:p>
          <a:p>
            <a:r>
              <a:rPr lang="en-US" baseline="0" dirty="0"/>
              <a:t>John Hopkins Logo, STFC, DOE, Kavli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1EA0F-C86F-433F-AFA2-4AFB5A97C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9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LMRoman12-Regular"/>
              </a:rPr>
              <a:t>As a technology demonstrator, MAGIS-100 is not expected to be sufficiently sensitive to detect known candidate sources of gravitational waves. Nevertheless, within its frequency range it aims to achieve a record sensitivity, improving on the current bounds.</a:t>
            </a:r>
          </a:p>
          <a:p>
            <a:pPr algn="l"/>
            <a:endParaRPr lang="en-GB" sz="1800" b="0" i="0" u="none" strike="noStrike" baseline="0" dirty="0">
              <a:latin typeface="LMRoman12-Regular"/>
            </a:endParaRPr>
          </a:p>
          <a:p>
            <a:pPr algn="l"/>
            <a:r>
              <a:rPr lang="en-GB" dirty="0"/>
              <a:t>Additionally, the recent discovery by LIGO of a binary black hole merger with a total mass of 150 solar masses motivates further studies of intermediate mass black holes. Earlier observations of such binaries at lower frequencies (including mid-band frequencies) would provide valuable astrophysical insight. Moreover, even heavier black holes than the LIGO observation, hundreds of solar masses and above, would merge in the mid-band. Therefore, this would be the ideal band to discover such black holes, if they exist.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87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33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7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4</a:t>
            </a:r>
            <a:r>
              <a:rPr lang="en-US" baseline="30000" dirty="0"/>
              <a:t>th</a:t>
            </a:r>
            <a:r>
              <a:rPr lang="en-US" dirty="0"/>
              <a:t> pic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7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100m baseline – MINOS access shaft – LARGE NOT LARGEST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proportional to interrogation time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interferometers, 3 Sr atom sources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Differential measurements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Networking with AION in 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B25E-66C5-CE42-AB90-341A3F409E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0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100m baseline – MINOS access shaft – LARGE NOT LARGEST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proportional to interrogation time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interferometers, 3 Sr atom sources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Differential measurements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Networking with AION in 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B25E-66C5-CE42-AB90-341A3F409E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9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E402478-5AAF-4489-9FA7-2220FB40998B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628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44577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4457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50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E402478-5AAF-4489-9FA7-2220FB40998B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18017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9D63FB4-C6A2-4CB6-94BF-346B40215837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76401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28700"/>
            <a:ext cx="3810000" cy="371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3810000" cy="371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37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0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20538"/>
            <a:ext cx="7560840" cy="6858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89A4-FA96-4848-BFD9-F174903338A3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9809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FD6E58-F561-46F8-891C-F37D8A32270B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75222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558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171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74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685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28700"/>
            <a:ext cx="7772400" cy="3714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9D63FB4-C6A2-4CB6-94BF-346B40215837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6571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4457700"/>
          </a:xfrm>
        </p:spPr>
        <p:txBody>
          <a:bodyPr vert="eaVert"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445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1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685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28700"/>
            <a:ext cx="3810000" cy="37147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3810000" cy="37147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20538"/>
            <a:ext cx="7560840" cy="685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89A4-FA96-4848-BFD9-F174903338A3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835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FD6E58-F561-46F8-891C-F37D8A32270B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938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3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1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685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28700"/>
            <a:ext cx="7772400" cy="3714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5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C2F65298-760C-B24D-03A0-B5425D6E1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DBFA4FE-AE13-1245-353C-B53B865D2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28700"/>
            <a:ext cx="77724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C1605EC-0112-C999-0297-3E036B858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9872" y="489019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G.Elertas@liverpool.ac.uk  - 13/06/2017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7E6C47-B29F-84BA-3081-887C76874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240" y="489019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5" descr="LVP_UNI_LOGO_Pantone1">
            <a:extLst>
              <a:ext uri="{FF2B5EF4-FFF2-40B4-BE49-F238E27FC236}">
                <a16:creationId xmlns:a16="http://schemas.microsoft.com/office/drawing/2014/main" id="{E817A827-EFF1-9FA1-98A0-D336ECE5E3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659981"/>
            <a:ext cx="1594176" cy="36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1F354D-E5D4-4F66-26D7-BF6BA25123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53583" y="4515966"/>
            <a:ext cx="986101" cy="511151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8BB1C1C-D29B-B823-21E8-4F866E18E2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8"/>
          <a:stretch/>
        </p:blipFill>
        <p:spPr>
          <a:xfrm>
            <a:off x="6322918" y="4659538"/>
            <a:ext cx="2021430" cy="4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28700"/>
            <a:ext cx="77724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19872" y="489019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G.Elertas@liverpool.ac.uk  - 13/06/2017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2240" y="489019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5" descr="LVP_UNI_LOGO_Pantone1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659981"/>
            <a:ext cx="1594176" cy="36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25DC2-682D-424F-AF7B-238D1616C2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53583" y="4515966"/>
            <a:ext cx="986101" cy="511151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6D889A-BCC1-E876-04ED-38D6E650F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8"/>
          <a:stretch/>
        </p:blipFill>
        <p:spPr>
          <a:xfrm>
            <a:off x="6322918" y="4659538"/>
            <a:ext cx="2021430" cy="4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40.png"/><Relationship Id="rId15" Type="http://schemas.openxmlformats.org/officeDocument/2006/relationships/image" Target="../media/image59.png"/><Relationship Id="rId10" Type="http://schemas.openxmlformats.org/officeDocument/2006/relationships/image" Target="../media/image2.png"/><Relationship Id="rId4" Type="http://schemas.openxmlformats.org/officeDocument/2006/relationships/hyperlink" Target="https://arxiv.org/abs/1911.11755" TargetMode="External"/><Relationship Id="rId9" Type="http://schemas.openxmlformats.org/officeDocument/2006/relationships/image" Target="../media/image55.png"/><Relationship Id="rId1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hyperlink" Target="https://arxiv.org/abs/2104.02835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7674"/>
            <a:ext cx="7560840" cy="1404156"/>
          </a:xfrm>
        </p:spPr>
        <p:txBody>
          <a:bodyPr>
            <a:noAutofit/>
          </a:bodyPr>
          <a:lstStyle/>
          <a:p>
            <a:r>
              <a:rPr lang="en-GB" sz="4200" b="1" dirty="0">
                <a:latin typeface="+mj-lt"/>
                <a:cs typeface="Helvetica" pitchFamily="34" charset="0"/>
              </a:rPr>
              <a:t>Atom Interferometry - </a:t>
            </a:r>
            <a:br>
              <a:rPr lang="en-GB" sz="4200" b="1" dirty="0">
                <a:latin typeface="+mj-lt"/>
                <a:cs typeface="Helvetica" pitchFamily="34" charset="0"/>
              </a:rPr>
            </a:br>
            <a:r>
              <a:rPr lang="en-GB" sz="4200" b="1" dirty="0">
                <a:latin typeface="+mj-lt"/>
                <a:cs typeface="Helvetica" pitchFamily="34" charset="0"/>
              </a:rPr>
              <a:t>Progress of MAGIS-100 &amp; AION-10 </a:t>
            </a:r>
            <a:br>
              <a:rPr lang="en-GB" sz="4200" b="1" dirty="0">
                <a:latin typeface="+mj-lt"/>
                <a:cs typeface="Helvetica" pitchFamily="34" charset="0"/>
              </a:rPr>
            </a:br>
            <a:r>
              <a:rPr lang="en-GB" sz="4200" b="1" dirty="0">
                <a:latin typeface="+mj-lt"/>
                <a:cs typeface="Helvetica" pitchFamily="34" charset="0"/>
              </a:rPr>
              <a:t>		</a:t>
            </a:r>
            <a:endParaRPr lang="en-GB" sz="4200" b="1" i="1" dirty="0">
              <a:latin typeface="+mj-lt"/>
              <a:cs typeface="Helvetic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22D8A-6378-484D-BAF9-6E6D8CD8628E}"/>
              </a:ext>
            </a:extLst>
          </p:cNvPr>
          <p:cNvSpPr txBox="1"/>
          <p:nvPr/>
        </p:nvSpPr>
        <p:spPr>
          <a:xfrm>
            <a:off x="539552" y="2931790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+mj-lt"/>
            </a:endParaRPr>
          </a:p>
          <a:p>
            <a:r>
              <a:rPr lang="en-GB" dirty="0"/>
              <a:t>K. Bridges, J. Coleman, G. </a:t>
            </a:r>
            <a:r>
              <a:rPr lang="en-GB" dirty="0" err="1"/>
              <a:t>Elertas</a:t>
            </a:r>
            <a:r>
              <a:rPr lang="en-GB" dirty="0"/>
              <a:t>, L. Hawkins, S. Hindley, K. Hussain, C. Metelko, </a:t>
            </a:r>
          </a:p>
          <a:p>
            <a:r>
              <a:rPr lang="en-GB" dirty="0"/>
              <a:t>J. Ringwood, H. Throssell, A. Webber-Date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95EA-BFD4-46DC-A669-112590D6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470"/>
            <a:ext cx="7772400" cy="685800"/>
          </a:xfrm>
        </p:spPr>
        <p:txBody>
          <a:bodyPr/>
          <a:lstStyle/>
          <a:p>
            <a:r>
              <a:rPr lang="en-GB" dirty="0">
                <a:latin typeface="+mj-lt"/>
              </a:rPr>
              <a:t>MAGIS - Liverpool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C387-7C12-493F-95C2-2E08B7D1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47" y="987574"/>
            <a:ext cx="4665617" cy="344984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Detector mechanics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Vacuum optics and support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Novel vacuum chambers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Retro-reflection phase-shear platform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Steering chamber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Made in Liverpool Workshop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Coleman - UK PI &amp; Detection Lead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7823B7-0C84-4398-9B80-CFD92F5D8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48" y="763324"/>
            <a:ext cx="2604301" cy="1377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3FD9DC-A424-4356-A8D8-7193C843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151" y="2962178"/>
            <a:ext cx="2807613" cy="13892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E13FD9-BAB9-4535-91B3-8DC65EA2F673}"/>
              </a:ext>
            </a:extLst>
          </p:cNvPr>
          <p:cNvSpPr txBox="1"/>
          <p:nvPr/>
        </p:nvSpPr>
        <p:spPr>
          <a:xfrm>
            <a:off x="6156176" y="437843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Detection area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6EB38A-786B-4EAC-B6EB-83AE8C54551C}"/>
              </a:ext>
            </a:extLst>
          </p:cNvPr>
          <p:cNvSpPr txBox="1"/>
          <p:nvPr/>
        </p:nvSpPr>
        <p:spPr>
          <a:xfrm>
            <a:off x="4357348" y="2206655"/>
            <a:ext cx="3192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Retro-reflection phase-shear platform</a:t>
            </a:r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42B79D50-8816-FB39-3960-491848B28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1510"/>
            <a:ext cx="1518751" cy="2190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51389-D79B-B870-E876-739131D4A43C}"/>
              </a:ext>
            </a:extLst>
          </p:cNvPr>
          <p:cNvSpPr txBox="1"/>
          <p:nvPr/>
        </p:nvSpPr>
        <p:spPr>
          <a:xfrm>
            <a:off x="7308304" y="264375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Steering chamber</a:t>
            </a:r>
          </a:p>
        </p:txBody>
      </p:sp>
    </p:spTree>
    <p:extLst>
      <p:ext uri="{BB962C8B-B14F-4D97-AF65-F5344CB8AC3E}">
        <p14:creationId xmlns:p14="http://schemas.microsoft.com/office/powerpoint/2010/main" val="142763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14DF-CB84-4BC2-87AA-7A14787A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17" y="51470"/>
            <a:ext cx="8134672" cy="685800"/>
          </a:xfrm>
        </p:spPr>
        <p:txBody>
          <a:bodyPr/>
          <a:lstStyle/>
          <a:p>
            <a:r>
              <a:rPr lang="en-GB" sz="2800" dirty="0">
                <a:latin typeface="+mj-lt"/>
              </a:rPr>
              <a:t>Retro-reflection Phase-shear Platform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823B7-0C84-4398-9B80-CFD92F5D84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2546" y="822758"/>
            <a:ext cx="3791422" cy="2005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936551"/>
            <a:ext cx="503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UHV chamber housing retro-reflection mirror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Mirror needs precise control for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Interferometry beam monitoring and alignment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Coriolis corrections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Phase-shear imaging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Phase-shear imaging allows </a:t>
            </a:r>
            <a:r>
              <a:rPr lang="en-US" dirty="0"/>
              <a:t>for </a:t>
            </a:r>
            <a:r>
              <a:rPr lang="en-US" b="1" dirty="0"/>
              <a:t>single shot phase and contrast readout </a:t>
            </a:r>
            <a:endParaRPr lang="en-GB" b="1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F6E48-7289-931E-60CB-4F11E7B50DCD}"/>
              </a:ext>
            </a:extLst>
          </p:cNvPr>
          <p:cNvGrpSpPr>
            <a:grpSpLocks noChangeAspect="1"/>
          </p:cNvGrpSpPr>
          <p:nvPr/>
        </p:nvGrpSpPr>
        <p:grpSpPr>
          <a:xfrm>
            <a:off x="5796136" y="2803932"/>
            <a:ext cx="1510523" cy="1670642"/>
            <a:chOff x="6665679" y="1244716"/>
            <a:chExt cx="4305484" cy="4351338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03CF5B87-1223-F5FB-996D-C4202B8C9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3644"/>
            <a:stretch/>
          </p:blipFill>
          <p:spPr>
            <a:xfrm>
              <a:off x="6665679" y="1244716"/>
              <a:ext cx="4305484" cy="435133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F715C8-FC2D-C4E0-BBCC-1FAA7B500D38}"/>
                </a:ext>
              </a:extLst>
            </p:cNvPr>
            <p:cNvSpPr/>
            <p:nvPr/>
          </p:nvSpPr>
          <p:spPr>
            <a:xfrm>
              <a:off x="6817701" y="1371068"/>
              <a:ext cx="616252" cy="499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BC12A54-15FE-89C7-8605-AC0375F3C3C4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522683" y="2816396"/>
            <a:ext cx="865505" cy="192660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E4EFDD9-1C27-AA24-4C49-4EE20F883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/>
        </p:blipFill>
        <p:spPr bwMode="auto">
          <a:xfrm>
            <a:off x="2428977" y="3795480"/>
            <a:ext cx="2436689" cy="30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168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4290-6D64-4F40-8CD9-BE527F52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High Precision in Vacuum Optics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C761F5-725D-4A32-9AC8-B7066F8CC3F0}"/>
              </a:ext>
            </a:extLst>
          </p:cNvPr>
          <p:cNvSpPr txBox="1"/>
          <p:nvPr/>
        </p:nvSpPr>
        <p:spPr>
          <a:xfrm>
            <a:off x="395535" y="619185"/>
            <a:ext cx="84475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University of Liverpool sourcing high precision in vacuum optics for interferometry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Highly specified 2 lenses and 5 mirrors:</a:t>
            </a:r>
          </a:p>
          <a:p>
            <a:endParaRPr lang="en-GB" b="1" dirty="0"/>
          </a:p>
          <a:p>
            <a:r>
              <a:rPr lang="en-GB" b="1" dirty="0"/>
              <a:t>Specs: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λ</a:t>
            </a:r>
            <a:r>
              <a:rPr lang="en-GB" dirty="0"/>
              <a:t>/1000 flatness (5 mm radius at the centre of optics)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AR coated for 6 different wavelengths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UHV compatible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Custom sizes and shapes</a:t>
            </a:r>
          </a:p>
          <a:p>
            <a:endParaRPr lang="en-GB" dirty="0"/>
          </a:p>
          <a:p>
            <a:r>
              <a:rPr lang="en-GB" dirty="0"/>
              <a:t>Vendor found -  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A3047-BDB3-4773-BDBB-A35B8005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579862"/>
            <a:ext cx="1687686" cy="43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6A155-E93D-4086-80C9-4597E68D8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12" t="6672" r="7255" b="53089"/>
          <a:stretch/>
        </p:blipFill>
        <p:spPr>
          <a:xfrm>
            <a:off x="7233251" y="1304985"/>
            <a:ext cx="1515214" cy="1152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DFFE84-E5B6-751B-3542-2EBFF553E1EF}"/>
              </a:ext>
            </a:extLst>
          </p:cNvPr>
          <p:cNvSpPr txBox="1"/>
          <p:nvPr/>
        </p:nvSpPr>
        <p:spPr>
          <a:xfrm>
            <a:off x="7327856" y="2517111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4 inch mirror</a:t>
            </a:r>
          </a:p>
        </p:txBody>
      </p:sp>
    </p:spTree>
    <p:extLst>
      <p:ext uri="{BB962C8B-B14F-4D97-AF65-F5344CB8AC3E}">
        <p14:creationId xmlns:p14="http://schemas.microsoft.com/office/powerpoint/2010/main" val="128051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14DF-CB84-4BC2-87AA-7A14787A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17" y="301774"/>
            <a:ext cx="8134672" cy="685800"/>
          </a:xfrm>
        </p:spPr>
        <p:txBody>
          <a:bodyPr/>
          <a:lstStyle/>
          <a:p>
            <a:r>
              <a:rPr lang="en-GB" sz="2400" dirty="0">
                <a:latin typeface="+mj-lt"/>
              </a:rPr>
              <a:t>Parts made by Liverpool </a:t>
            </a:r>
            <a:r>
              <a:rPr lang="lt-LT" sz="2400" kern="0" dirty="0">
                <a:latin typeface="+mj-lt"/>
              </a:rPr>
              <a:t>Detector Development Manufacturing Facility</a:t>
            </a:r>
            <a:endParaRPr lang="en-GB" sz="2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95AE3-E636-4410-A2D5-E047B56067EC}"/>
              </a:ext>
            </a:extLst>
          </p:cNvPr>
          <p:cNvSpPr txBox="1"/>
          <p:nvPr/>
        </p:nvSpPr>
        <p:spPr>
          <a:xfrm>
            <a:off x="467544" y="3687140"/>
            <a:ext cx="2939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In-vacuum mirror mounts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CD75F-E198-2E5F-41CD-A1633B867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1" r="16444" b="5574"/>
          <a:stretch/>
        </p:blipFill>
        <p:spPr>
          <a:xfrm>
            <a:off x="467544" y="1435711"/>
            <a:ext cx="3908076" cy="2232248"/>
          </a:xfrm>
          <a:prstGeom prst="rect">
            <a:avLst/>
          </a:prstGeom>
        </p:spPr>
      </p:pic>
      <p:pic>
        <p:nvPicPr>
          <p:cNvPr id="7" name="Picture 6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3339C947-66CA-F549-7041-76EE321EE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6948"/>
          <a:stretch/>
        </p:blipFill>
        <p:spPr>
          <a:xfrm rot="10800000">
            <a:off x="5024985" y="1419623"/>
            <a:ext cx="3843404" cy="1800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71CC15-A105-5DCC-865C-55E63BA6E9FF}"/>
              </a:ext>
            </a:extLst>
          </p:cNvPr>
          <p:cNvSpPr txBox="1"/>
          <p:nvPr/>
        </p:nvSpPr>
        <p:spPr>
          <a:xfrm>
            <a:off x="5028276" y="3259325"/>
            <a:ext cx="2939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Vacuum chamber legs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5EF208-071F-5FFA-FCEF-D1E103D8CB24}"/>
              </a:ext>
            </a:extLst>
          </p:cNvPr>
          <p:cNvSpPr txBox="1">
            <a:spLocks/>
          </p:cNvSpPr>
          <p:nvPr/>
        </p:nvSpPr>
        <p:spPr bwMode="auto">
          <a:xfrm>
            <a:off x="1691680" y="3967926"/>
            <a:ext cx="7992888" cy="70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GB" sz="2200" kern="0" dirty="0"/>
              <a:t>I would like to thank Liverpool Physics Workshop which is making many components for MAGIS &amp; AION and K. </a:t>
            </a:r>
            <a:r>
              <a:rPr lang="en-GB" sz="2200" dirty="0"/>
              <a:t>Bridges for his expertise in design</a:t>
            </a:r>
            <a:r>
              <a:rPr lang="en-GB" sz="2200" kern="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758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81FA-F4AD-3A42-8B3F-167D46B6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38" y="112706"/>
            <a:ext cx="7886700" cy="9941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Atom Interferometer Observatory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&amp; Network</a:t>
            </a:r>
            <a:endParaRPr lang="en-US" sz="36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20F3E-25F6-0D46-9641-677EC52573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77096-FB96-E442-872E-800BAB8BF6DF}" type="slidenum">
              <a:rPr lang="en-US" smtClean="0"/>
              <a:pPr/>
              <a:t>14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D2CA3A-B230-A242-90F2-419DA9926B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Leonie Hawkins, HEP Forum 2021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D30C4-10BE-4F7E-B0ED-984F7D5F4C18}"/>
              </a:ext>
            </a:extLst>
          </p:cNvPr>
          <p:cNvSpPr/>
          <p:nvPr/>
        </p:nvSpPr>
        <p:spPr>
          <a:xfrm>
            <a:off x="673393" y="1174587"/>
            <a:ext cx="35783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5 new Sr labs established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Currently constructing prototype (AION-1)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AION-10 planned construction at Beecroft building, Oxford</a:t>
            </a:r>
            <a:endParaRPr lang="en-GB" sz="7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Location of AION-100 TBD (Daresbury, </a:t>
            </a:r>
            <a:r>
              <a:rPr lang="en-GB" dirty="0" err="1"/>
              <a:t>Boulby</a:t>
            </a:r>
            <a:r>
              <a:rPr lang="en-GB" dirty="0"/>
              <a:t>, CERN…?)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dirty="0"/>
              <a:t>Network with MAGIS for improved sensitivity to DM &amp; GWs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20C0EFF-2AB6-43AF-88B7-B81E71BF55FC}"/>
              </a:ext>
            </a:extLst>
          </p:cNvPr>
          <p:cNvSpPr txBox="1">
            <a:spLocks/>
          </p:cNvSpPr>
          <p:nvPr/>
        </p:nvSpPr>
        <p:spPr bwMode="auto">
          <a:xfrm>
            <a:off x="6988124" y="2942381"/>
            <a:ext cx="1728680" cy="29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1200" b="1" kern="0" dirty="0">
                <a:latin typeface="+mj-lt"/>
              </a:rPr>
              <a:t>AION Paper (2018)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9594E4-B58D-4EA0-BA9D-E9B817B4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115" y="3195120"/>
            <a:ext cx="2052817" cy="3255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534D1D-40AC-4436-9247-F55AF072C823}"/>
              </a:ext>
            </a:extLst>
          </p:cNvPr>
          <p:cNvSpPr txBox="1"/>
          <p:nvPr/>
        </p:nvSpPr>
        <p:spPr>
          <a:xfrm>
            <a:off x="6994322" y="3468251"/>
            <a:ext cx="182405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25" b="1" dirty="0">
                <a:hlinkClick r:id="rId4"/>
              </a:rPr>
              <a:t>https://arxiv.org/abs/1911.11755</a:t>
            </a:r>
            <a:endParaRPr lang="en-GB" sz="825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45A45-C3F9-479E-A4BD-FF6319938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168" y="4189206"/>
            <a:ext cx="473355" cy="4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7A85F9-7B2A-4546-8B28-F87234B48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055" y="4228649"/>
            <a:ext cx="1148588" cy="3024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91A821-E52B-4687-A74F-E974A10A56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5" t="16880" r="9910" b="22306"/>
          <a:stretch/>
        </p:blipFill>
        <p:spPr>
          <a:xfrm>
            <a:off x="2183003" y="4172645"/>
            <a:ext cx="1419697" cy="414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2FFDB9-47FB-454F-ABC5-5B076805D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47" y="4221575"/>
            <a:ext cx="1940947" cy="3881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B6A6FE-5B6E-4427-9FE7-9E0D561CA1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14" r="9223"/>
          <a:stretch/>
        </p:blipFill>
        <p:spPr>
          <a:xfrm>
            <a:off x="6637032" y="4155819"/>
            <a:ext cx="694889" cy="4480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C3DF2-F60B-4B83-96BF-D2414D33D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239" y="95647"/>
            <a:ext cx="1544129" cy="80040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4380C58-780B-40A0-BF47-5E8A21AAC157}"/>
              </a:ext>
            </a:extLst>
          </p:cNvPr>
          <p:cNvGrpSpPr/>
          <p:nvPr/>
        </p:nvGrpSpPr>
        <p:grpSpPr>
          <a:xfrm>
            <a:off x="7024115" y="1481700"/>
            <a:ext cx="1940948" cy="1291953"/>
            <a:chOff x="9023222" y="655284"/>
            <a:chExt cx="2587930" cy="172260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FF569B-D550-424C-A235-7C713E893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927" b="9443"/>
            <a:stretch/>
          </p:blipFill>
          <p:spPr>
            <a:xfrm>
              <a:off x="9023222" y="655284"/>
              <a:ext cx="2587930" cy="172260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2E2DCA-D7DF-4571-B899-90D59751BAB8}"/>
                </a:ext>
              </a:extLst>
            </p:cNvPr>
            <p:cNvSpPr txBox="1"/>
            <p:nvPr/>
          </p:nvSpPr>
          <p:spPr>
            <a:xfrm>
              <a:off x="9254378" y="1563507"/>
              <a:ext cx="72974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b="1" dirty="0">
                  <a:solidFill>
                    <a:schemeClr val="bg1"/>
                  </a:solidFill>
                </a:rPr>
                <a:t>MAGIS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7D94D9-4066-42C0-8431-121EA6327AEC}"/>
                </a:ext>
              </a:extLst>
            </p:cNvPr>
            <p:cNvSpPr txBox="1"/>
            <p:nvPr/>
          </p:nvSpPr>
          <p:spPr>
            <a:xfrm>
              <a:off x="10682279" y="1417253"/>
              <a:ext cx="6422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b="1" dirty="0">
                  <a:solidFill>
                    <a:schemeClr val="bg1"/>
                  </a:solidFill>
                </a:rPr>
                <a:t>AION</a:t>
              </a:r>
              <a:endParaRPr lang="en-GB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BD453DE5-5F68-43EA-8DD2-65B158310B4E}"/>
                </a:ext>
              </a:extLst>
            </p:cNvPr>
            <p:cNvSpPr/>
            <p:nvPr/>
          </p:nvSpPr>
          <p:spPr>
            <a:xfrm rot="21333406">
              <a:off x="9449887" y="1217937"/>
              <a:ext cx="1471105" cy="768103"/>
            </a:xfrm>
            <a:prstGeom prst="arc">
              <a:avLst>
                <a:gd name="adj1" fmla="val 11098337"/>
                <a:gd name="adj2" fmla="val 21006657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8" name="Graphic 37" descr="Marker">
              <a:extLst>
                <a:ext uri="{FF2B5EF4-FFF2-40B4-BE49-F238E27FC236}">
                  <a16:creationId xmlns:a16="http://schemas.microsoft.com/office/drawing/2014/main" id="{8D2DCC4A-D7AC-4DD6-BA50-AAF84CAEB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0345438">
              <a:off x="9318445" y="1413254"/>
              <a:ext cx="230371" cy="230371"/>
            </a:xfrm>
            <a:prstGeom prst="rect">
              <a:avLst/>
            </a:prstGeom>
          </p:spPr>
        </p:pic>
        <p:pic>
          <p:nvPicPr>
            <p:cNvPr id="39" name="Graphic 38" descr="Marker">
              <a:extLst>
                <a:ext uri="{FF2B5EF4-FFF2-40B4-BE49-F238E27FC236}">
                  <a16:creationId xmlns:a16="http://schemas.microsoft.com/office/drawing/2014/main" id="{9F461311-C6AA-4924-A190-793F3D48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384864">
              <a:off x="10758501" y="1230210"/>
              <a:ext cx="242515" cy="242515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5ABE053-714C-405C-90AB-17596A348E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7779" y="4189118"/>
            <a:ext cx="1453197" cy="38146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0079AF4-7BD1-1948-4F8C-E91A7C84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78" y="1059582"/>
            <a:ext cx="194877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54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119A-CB57-BF48-931C-301F1F8D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Progress on AION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E9905-06D7-5441-B447-FBA0AFA1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" y="1275606"/>
            <a:ext cx="4688487" cy="3263504"/>
          </a:xfrm>
        </p:spPr>
        <p:txBody>
          <a:bodyPr>
            <a:normAutofit/>
          </a:bodyPr>
          <a:lstStyle/>
          <a:p>
            <a:pPr marL="447675" indent="9525"/>
            <a:r>
              <a:rPr lang="en-US" sz="2000" dirty="0"/>
              <a:t>AION prototype under construction</a:t>
            </a:r>
          </a:p>
          <a:p>
            <a:pPr marL="733425" lvl="1">
              <a:buFont typeface="Arial" panose="020B0604020202020204" pitchFamily="34" charset="0"/>
              <a:buChar char="•"/>
            </a:pPr>
            <a:r>
              <a:rPr lang="en-US" sz="1800" dirty="0"/>
              <a:t>Demonstrate interferometry with Sr</a:t>
            </a:r>
            <a:endParaRPr lang="en-US" sz="200" dirty="0"/>
          </a:p>
          <a:p>
            <a:pPr marL="447675" indent="9525"/>
            <a:endParaRPr lang="en-US" sz="600" dirty="0"/>
          </a:p>
          <a:p>
            <a:pPr marL="447675" indent="9525"/>
            <a:r>
              <a:rPr lang="en-US" sz="2000" dirty="0"/>
              <a:t>Each institution is responsible for subsystem</a:t>
            </a:r>
          </a:p>
          <a:p>
            <a:pPr marL="733425" lvl="1">
              <a:buFont typeface="Arial" panose="020B0604020202020204" pitchFamily="34" charset="0"/>
              <a:buChar char="•"/>
            </a:pPr>
            <a:r>
              <a:rPr lang="en-US" sz="1800" dirty="0"/>
              <a:t>Develop technology for 10m &amp; future 100m devices</a:t>
            </a:r>
          </a:p>
          <a:p>
            <a:pPr marL="733425" lvl="1">
              <a:buFont typeface="Arial" panose="020B0604020202020204" pitchFamily="34" charset="0"/>
              <a:buChar char="•"/>
            </a:pPr>
            <a:r>
              <a:rPr lang="en-US" sz="1800" dirty="0"/>
              <a:t>Oxford, Liverpool, Cambridge, Imperial College, Birmingham, RAL &amp; Kings College</a:t>
            </a:r>
          </a:p>
          <a:p>
            <a:pPr marL="447675" indent="9525"/>
            <a:endParaRPr lang="en-US" sz="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7C30A-A623-044C-A305-CF6AB2A18E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77096-FB96-E442-872E-800BAB8BF6D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6EC01-69B0-47C8-8D78-5FBBAF1888C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Leonie Hawkins, HEP Forum 2021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E85E60B-87DD-4AA1-8F70-EE1D90AC2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622" y="476866"/>
            <a:ext cx="3998385" cy="2327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E23764-2CF3-4855-946B-92548A25F431}"/>
              </a:ext>
            </a:extLst>
          </p:cNvPr>
          <p:cNvSpPr txBox="1"/>
          <p:nvPr/>
        </p:nvSpPr>
        <p:spPr>
          <a:xfrm>
            <a:off x="7083516" y="3715894"/>
            <a:ext cx="20574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Vacuum system &amp; support frame for prototype under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9A954-6F95-43C2-8505-CF8C0A370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026" y="3083121"/>
            <a:ext cx="1799948" cy="134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084E1C-4228-F725-3ABC-0AE6987A1453}"/>
              </a:ext>
            </a:extLst>
          </p:cNvPr>
          <p:cNvSpPr txBox="1"/>
          <p:nvPr/>
        </p:nvSpPr>
        <p:spPr>
          <a:xfrm>
            <a:off x="6555680" y="2419638"/>
            <a:ext cx="27028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Interferometry demonstrator vacuum system assembled at Daresbury next month delivering at Cambridge</a:t>
            </a:r>
          </a:p>
        </p:txBody>
      </p:sp>
    </p:spTree>
    <p:extLst>
      <p:ext uri="{BB962C8B-B14F-4D97-AF65-F5344CB8AC3E}">
        <p14:creationId xmlns:p14="http://schemas.microsoft.com/office/powerpoint/2010/main" val="340250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7BACA2F-EA8E-2F60-EC18-6EB63A6B5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54" y="908707"/>
            <a:ext cx="4826902" cy="288547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F7B2A-6878-AE47-F61F-5C6EF82F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32" y="123478"/>
            <a:ext cx="7772400" cy="685800"/>
          </a:xfrm>
        </p:spPr>
        <p:txBody>
          <a:bodyPr/>
          <a:lstStyle/>
          <a:p>
            <a:r>
              <a:rPr lang="en-GB" dirty="0">
                <a:latin typeface="+mj-lt"/>
              </a:rPr>
              <a:t>Cold Atoms in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6C003-2FA3-4124-FD17-D400B9238F07}"/>
              </a:ext>
            </a:extLst>
          </p:cNvPr>
          <p:cNvSpPr txBox="1"/>
          <p:nvPr/>
        </p:nvSpPr>
        <p:spPr>
          <a:xfrm>
            <a:off x="4845640" y="771550"/>
            <a:ext cx="4190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Future of atom interferometry is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Small gravity gradient 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Free fall </a:t>
            </a:r>
            <a:r>
              <a:rPr lang="en-GB" sz="2000" dirty="0">
                <a:sym typeface="Wingdings" panose="05000000000000000000" pitchFamily="2" charset="2"/>
              </a:rPr>
              <a:t> long interferometry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Potential of extremely long baselines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Liverpool is well positioned with expertise on both Rb and 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Liverpool has now a studentship with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2050" name="Picture 2" descr="UK Space Facilities RAL Space">
            <a:extLst>
              <a:ext uri="{FF2B5EF4-FFF2-40B4-BE49-F238E27FC236}">
                <a16:creationId xmlns:a16="http://schemas.microsoft.com/office/drawing/2014/main" id="{B848000C-3DD8-DD95-2FD9-E9730ACA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58844"/>
            <a:ext cx="1860290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1E515C-4401-B945-26C3-656B183A1EE2}"/>
              </a:ext>
            </a:extLst>
          </p:cNvPr>
          <p:cNvSpPr txBox="1"/>
          <p:nvPr/>
        </p:nvSpPr>
        <p:spPr>
          <a:xfrm>
            <a:off x="366752" y="376692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Cold Atoms in Space</a:t>
            </a:r>
          </a:p>
          <a:p>
            <a:r>
              <a:rPr lang="en-GB" sz="1600" dirty="0"/>
              <a:t>https://arxiv.org/pdf/2201.07789.pdf</a:t>
            </a:r>
          </a:p>
        </p:txBody>
      </p:sp>
    </p:spTree>
    <p:extLst>
      <p:ext uri="{BB962C8B-B14F-4D97-AF65-F5344CB8AC3E}">
        <p14:creationId xmlns:p14="http://schemas.microsoft.com/office/powerpoint/2010/main" val="3636899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C4E7-5818-45AB-933A-3AD60E5D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51" y="0"/>
            <a:ext cx="7772400" cy="685800"/>
          </a:xfrm>
        </p:spPr>
        <p:txBody>
          <a:bodyPr/>
          <a:lstStyle/>
          <a:p>
            <a:r>
              <a:rPr lang="en-GB" dirty="0">
                <a:latin typeface="+mj-lt"/>
              </a:rPr>
              <a:t>Present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B671E-C211-4C03-8D34-751732F1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18" y="685800"/>
            <a:ext cx="8062665" cy="3564396"/>
          </a:xfrm>
        </p:spPr>
        <p:txBody>
          <a:bodyPr/>
          <a:lstStyle/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Using Atom Interferometry to: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Explore the dark sector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Prototype for a mid-band gravity wave detector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MAGIS-100  is a new experiment in construction at Fermilab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Potential for larger scale detector ~1 km at SURF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AION adds additional arm for unequivocal discovery potential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Five Sr labs established across the UK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Finishing building the vacuum systems for 4 out of 5 labs, other systems ready to go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Liverpool is key contributor for both MAGIS and AION, delivering retroreflection system and in-vacuum optics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Cold atom experiments are going to space! </a:t>
            </a:r>
          </a:p>
        </p:txBody>
      </p:sp>
    </p:spTree>
    <p:extLst>
      <p:ext uri="{BB962C8B-B14F-4D97-AF65-F5344CB8AC3E}">
        <p14:creationId xmlns:p14="http://schemas.microsoft.com/office/powerpoint/2010/main" val="387631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81FA-F4AD-3A42-8B3F-167D46B6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95" y="-71222"/>
            <a:ext cx="7886700" cy="9941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dirty="0">
                <a:latin typeface="+mj-lt"/>
              </a:rPr>
              <a:t>Thank you for attention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20F3E-25F6-0D46-9641-677EC52573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77096-FB96-E442-872E-800BAB8BF6DF}" type="slidenum">
              <a:rPr lang="en-US" smtClean="0"/>
              <a:pPr/>
              <a:t>18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D2CA3A-B230-A242-90F2-419DA9926B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Leonie Hawkins, HEP Forum 2021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E2664-082D-4CEB-96A4-6B48F5E19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31590"/>
            <a:ext cx="2294163" cy="2709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D5C50-84ED-608C-98E3-F88C892C6501}"/>
              </a:ext>
            </a:extLst>
          </p:cNvPr>
          <p:cNvSpPr txBox="1"/>
          <p:nvPr/>
        </p:nvSpPr>
        <p:spPr>
          <a:xfrm>
            <a:off x="726605" y="3939902"/>
            <a:ext cx="2045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AION days Oxford</a:t>
            </a:r>
          </a:p>
          <a:p>
            <a:r>
              <a:rPr lang="en-GB" sz="1600" dirty="0"/>
              <a:t>2021 November</a:t>
            </a:r>
          </a:p>
        </p:txBody>
      </p:sp>
      <p:pic>
        <p:nvPicPr>
          <p:cNvPr id="17" name="Picture 1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F3806D38-5AE7-4D59-6369-2CED312F1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2"/>
          <a:stretch/>
        </p:blipFill>
        <p:spPr>
          <a:xfrm>
            <a:off x="3131840" y="1131590"/>
            <a:ext cx="3194309" cy="17964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E628E0-9D95-2CD1-F5B2-66D751B3FE1E}"/>
              </a:ext>
            </a:extLst>
          </p:cNvPr>
          <p:cNvSpPr txBox="1"/>
          <p:nvPr/>
        </p:nvSpPr>
        <p:spPr>
          <a:xfrm>
            <a:off x="3091163" y="3054874"/>
            <a:ext cx="3234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AION days Cambridge 2022 May</a:t>
            </a:r>
          </a:p>
        </p:txBody>
      </p:sp>
      <p:pic>
        <p:nvPicPr>
          <p:cNvPr id="1028" name="Picture 4" descr="Liverpool Metropolitan Cathedral - Wikipedia">
            <a:extLst>
              <a:ext uri="{FF2B5EF4-FFF2-40B4-BE49-F238E27FC236}">
                <a16:creationId xmlns:a16="http://schemas.microsoft.com/office/drawing/2014/main" id="{D78C0E21-A4CB-8E9D-D775-260B7173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18" y="1131590"/>
            <a:ext cx="2221929" cy="24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53A632-323E-B833-A2CF-830E48522684}"/>
              </a:ext>
            </a:extLst>
          </p:cNvPr>
          <p:cNvSpPr txBox="1"/>
          <p:nvPr/>
        </p:nvSpPr>
        <p:spPr>
          <a:xfrm>
            <a:off x="6487245" y="3704813"/>
            <a:ext cx="2045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AION days Liverpool</a:t>
            </a:r>
          </a:p>
          <a:p>
            <a:r>
              <a:rPr lang="en-GB" sz="1600" dirty="0"/>
              <a:t>2022 Autumn</a:t>
            </a:r>
          </a:p>
        </p:txBody>
      </p:sp>
    </p:spTree>
    <p:extLst>
      <p:ext uri="{BB962C8B-B14F-4D97-AF65-F5344CB8AC3E}">
        <p14:creationId xmlns:p14="http://schemas.microsoft.com/office/powerpoint/2010/main" val="1549903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F53B-0DF5-4048-9D08-FAFBFFC0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95978"/>
            <a:ext cx="7560840" cy="685800"/>
          </a:xfrm>
        </p:spPr>
        <p:txBody>
          <a:bodyPr/>
          <a:lstStyle/>
          <a:p>
            <a:r>
              <a:rPr lang="en-GB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86382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77BDA1-7031-487A-A824-D3CF3415EE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915566"/>
            <a:ext cx="5079502" cy="3258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B35441-DEEA-470B-8087-7AB8338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76" y="13742"/>
            <a:ext cx="7772400" cy="685800"/>
          </a:xfrm>
        </p:spPr>
        <p:txBody>
          <a:bodyPr/>
          <a:lstStyle/>
          <a:p>
            <a:r>
              <a:rPr lang="en-GB" dirty="0">
                <a:latin typeface="+mj-lt"/>
              </a:rPr>
              <a:t>Atom Interferometry &amp; </a:t>
            </a:r>
            <a:r>
              <a:rPr lang="en-GB" dirty="0" err="1">
                <a:latin typeface="+mj-lt"/>
              </a:rPr>
              <a:t>Gradiometry</a:t>
            </a:r>
            <a:endParaRPr lang="en-GB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0C0AE-2943-445C-96D7-6496ECF37435}"/>
              </a:ext>
            </a:extLst>
          </p:cNvPr>
          <p:cNvSpPr txBox="1"/>
          <p:nvPr/>
        </p:nvSpPr>
        <p:spPr>
          <a:xfrm>
            <a:off x="86906" y="789552"/>
            <a:ext cx="396200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Two identical atom interferometers are run simultaneously using the same laser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Signals is a differential measurement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b="1" dirty="0"/>
              <a:t>Enables the cancellation of noise common to both interferometers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7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Measured phase difference is proportional to the </a:t>
            </a:r>
            <a:r>
              <a:rPr lang="en-GB" sz="1700" dirty="0"/>
              <a:t>gradient of the local gravitational force</a:t>
            </a:r>
            <a:endParaRPr lang="en-US" sz="1700" baseline="30000" dirty="0">
              <a:sym typeface="Symbol"/>
            </a:endParaRPr>
          </a:p>
          <a:p>
            <a:endParaRPr lang="en-US" sz="1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23D552-7994-48A8-A721-27147E938C54}"/>
              </a:ext>
            </a:extLst>
          </p:cNvPr>
          <p:cNvSpPr/>
          <p:nvPr/>
        </p:nvSpPr>
        <p:spPr bwMode="auto">
          <a:xfrm>
            <a:off x="3995936" y="915566"/>
            <a:ext cx="485318" cy="3817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420468-FC23-4BC4-9CC3-329B9B436D0A}"/>
              </a:ext>
            </a:extLst>
          </p:cNvPr>
          <p:cNvSpPr/>
          <p:nvPr/>
        </p:nvSpPr>
        <p:spPr bwMode="auto">
          <a:xfrm>
            <a:off x="5345398" y="756546"/>
            <a:ext cx="381624" cy="3817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380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34E7-1DD8-505B-3A00-831016C8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80" y="123478"/>
            <a:ext cx="7560840" cy="685800"/>
          </a:xfrm>
        </p:spPr>
        <p:txBody>
          <a:bodyPr/>
          <a:lstStyle/>
          <a:p>
            <a:r>
              <a:rPr lang="en-GB" dirty="0">
                <a:latin typeface="+mj-lt"/>
              </a:rPr>
              <a:t>MAGIS-100 &amp; AION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289FB-0709-635A-8AC2-D6AE83097012}"/>
              </a:ext>
            </a:extLst>
          </p:cNvPr>
          <p:cNvSpPr txBox="1"/>
          <p:nvPr/>
        </p:nvSpPr>
        <p:spPr>
          <a:xfrm>
            <a:off x="539552" y="987574"/>
            <a:ext cx="8088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Novel strontium atom interferometers for fundamental science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MAGIS-100 under construction at Fermilab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AION just established 5 strontium laboratories across the UK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Liverpool delivering for both MAGIS &amp; AION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Retro-reflection phase-shear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Steering chamber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Detector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 precision in-vacuum optics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ABD9-D1D3-3448-31F2-C0E3C45FCF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880400"/>
            <a:ext cx="3287366" cy="173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5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42C6-C73A-4B9B-A63A-0EF2F85A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23478"/>
            <a:ext cx="7560840" cy="685800"/>
          </a:xfrm>
        </p:spPr>
        <p:txBody>
          <a:bodyPr/>
          <a:lstStyle/>
          <a:p>
            <a:r>
              <a:rPr lang="en-US" dirty="0">
                <a:latin typeface="+mj-lt"/>
              </a:rPr>
              <a:t>Light pulse atom interferometry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69660-7CBA-4CDF-B081-C49A0760D1A4}"/>
              </a:ext>
            </a:extLst>
          </p:cNvPr>
          <p:cNvSpPr txBox="1"/>
          <p:nvPr/>
        </p:nvSpPr>
        <p:spPr>
          <a:xfrm>
            <a:off x="323528" y="905108"/>
            <a:ext cx="31683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Light pulses serve as </a:t>
            </a:r>
            <a:r>
              <a:rPr lang="en-US" sz="1700" dirty="0" err="1"/>
              <a:t>beamsplitters</a:t>
            </a:r>
            <a:r>
              <a:rPr lang="en-US" sz="1700" dirty="0"/>
              <a:t> &amp; mirrors for matter waves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Atoms follow two paths (superposition)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Paths overlap and interfere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Measured phase difference is proportional to the fields that interacted with atoms (e.g. for gravity </a:t>
            </a:r>
            <a:r>
              <a:rPr lang="en-GB" sz="1700" b="1" dirty="0">
                <a:sym typeface="Symbol"/>
              </a:rPr>
              <a:t></a:t>
            </a:r>
            <a:r>
              <a:rPr lang="el-GR" sz="1700" b="1" dirty="0">
                <a:sym typeface="Symbol"/>
              </a:rPr>
              <a:t>φ</a:t>
            </a:r>
            <a:r>
              <a:rPr lang="en-US" sz="1700" b="1" dirty="0">
                <a:sym typeface="Symbol"/>
              </a:rPr>
              <a:t>=kgT</a:t>
            </a:r>
            <a:r>
              <a:rPr lang="en-US" sz="1700" b="1" baseline="30000" dirty="0">
                <a:sym typeface="Symbol"/>
              </a:rPr>
              <a:t>2</a:t>
            </a:r>
            <a:r>
              <a:rPr lang="en-US" sz="1700" dirty="0">
                <a:sym typeface="Symbol"/>
              </a:rPr>
              <a:t>)</a:t>
            </a:r>
            <a:endParaRPr lang="en-US" sz="1700" baseline="30000" dirty="0">
              <a:sym typeface="Symbol"/>
            </a:endParaRPr>
          </a:p>
          <a:p>
            <a:endParaRPr lang="en-US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4E3DF-9B13-48F2-8608-9756A2ED9262}"/>
              </a:ext>
            </a:extLst>
          </p:cNvPr>
          <p:cNvSpPr txBox="1"/>
          <p:nvPr/>
        </p:nvSpPr>
        <p:spPr>
          <a:xfrm>
            <a:off x="5204640" y="1118952"/>
            <a:ext cx="37285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50" i="1" dirty="0">
                <a:solidFill>
                  <a:schemeClr val="bg1"/>
                </a:solidFill>
              </a:rPr>
              <a:t>Example matter wave fringes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F4E3DF-9B13-48F2-8608-9756A2ED9262}"/>
              </a:ext>
            </a:extLst>
          </p:cNvPr>
          <p:cNvSpPr txBox="1"/>
          <p:nvPr/>
        </p:nvSpPr>
        <p:spPr>
          <a:xfrm>
            <a:off x="4857596" y="1111828"/>
            <a:ext cx="37285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50" i="1" dirty="0">
                <a:solidFill>
                  <a:schemeClr val="bg1"/>
                </a:solidFill>
              </a:rPr>
              <a:t>Example matter wave fringes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D9E827-E5FD-4BB5-9C62-4B5FAF52BDEB}"/>
              </a:ext>
            </a:extLst>
          </p:cNvPr>
          <p:cNvGrpSpPr>
            <a:grpSpLocks noChangeAspect="1"/>
          </p:cNvGrpSpPr>
          <p:nvPr/>
        </p:nvGrpSpPr>
        <p:grpSpPr>
          <a:xfrm>
            <a:off x="6948264" y="1059582"/>
            <a:ext cx="1784178" cy="2562071"/>
            <a:chOff x="-3177015" y="272236"/>
            <a:chExt cx="3195653" cy="61776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8E1F21-7C0B-44A0-A2E2-0E4AB6890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6267"/>
            <a:stretch/>
          </p:blipFill>
          <p:spPr>
            <a:xfrm>
              <a:off x="-3176598" y="272236"/>
              <a:ext cx="3102045" cy="617760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395848-D3D7-4552-8143-1A6340FE7741}"/>
                </a:ext>
              </a:extLst>
            </p:cNvPr>
            <p:cNvSpPr/>
            <p:nvPr/>
          </p:nvSpPr>
          <p:spPr bwMode="auto">
            <a:xfrm>
              <a:off x="-1172449" y="636373"/>
              <a:ext cx="1191087" cy="25516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 defTabSz="68580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350">
                <a:latin typeface="Tahoma" pitchFamily="34" charset="0"/>
                <a:cs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EC8E9F-3305-4A88-9A03-61DF5D587C13}"/>
                </a:ext>
              </a:extLst>
            </p:cNvPr>
            <p:cNvSpPr/>
            <p:nvPr/>
          </p:nvSpPr>
          <p:spPr bwMode="auto">
            <a:xfrm>
              <a:off x="-759938" y="2218110"/>
              <a:ext cx="722869" cy="25516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 defTabSz="68580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350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0F5280-D684-421D-AA72-355B2E42A596}"/>
                </a:ext>
              </a:extLst>
            </p:cNvPr>
            <p:cNvSpPr/>
            <p:nvPr/>
          </p:nvSpPr>
          <p:spPr bwMode="auto">
            <a:xfrm>
              <a:off x="-3177015" y="636373"/>
              <a:ext cx="225715" cy="3789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600075" lvl="1" indent="-257175"/>
              <a:endParaRPr lang="en-US" sz="1350" dirty="0">
                <a:latin typeface="Tahoma" pitchFamily="34" charset="0"/>
                <a:cs typeface="Arial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15D8B2E-F24B-47E8-AA29-7DAE3F663927}"/>
              </a:ext>
            </a:extLst>
          </p:cNvPr>
          <p:cNvSpPr txBox="1"/>
          <p:nvPr/>
        </p:nvSpPr>
        <p:spPr>
          <a:xfrm>
            <a:off x="8250226" y="3497860"/>
            <a:ext cx="5958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CCD/PD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CEDE6D-F3D8-4B80-9F50-4BD85DD19B72}"/>
              </a:ext>
            </a:extLst>
          </p:cNvPr>
          <p:cNvSpPr txBox="1"/>
          <p:nvPr/>
        </p:nvSpPr>
        <p:spPr>
          <a:xfrm>
            <a:off x="6948264" y="3219822"/>
            <a:ext cx="68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/>
              <a:t> </a:t>
            </a:r>
            <a:r>
              <a:rPr lang="el-GR" sz="800" b="1" dirty="0"/>
              <a:t>π</a:t>
            </a:r>
            <a:r>
              <a:rPr lang="en-GB" sz="800" b="1" dirty="0"/>
              <a:t>/2</a:t>
            </a:r>
            <a:endParaRPr lang="en-GB" sz="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1E3D92-83BF-43B1-A723-7E4FBD4340EA}"/>
              </a:ext>
            </a:extLst>
          </p:cNvPr>
          <p:cNvSpPr txBox="1"/>
          <p:nvPr/>
        </p:nvSpPr>
        <p:spPr>
          <a:xfrm>
            <a:off x="7524328" y="987574"/>
            <a:ext cx="685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 </a:t>
            </a:r>
            <a:r>
              <a:rPr lang="el-GR" sz="800" b="1" dirty="0"/>
              <a:t>π</a:t>
            </a:r>
            <a:endParaRPr lang="en-GB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659AE6-1420-4832-865E-56ECE494F235}"/>
              </a:ext>
            </a:extLst>
          </p:cNvPr>
          <p:cNvSpPr txBox="1"/>
          <p:nvPr/>
        </p:nvSpPr>
        <p:spPr>
          <a:xfrm>
            <a:off x="7812360" y="2787774"/>
            <a:ext cx="68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/>
              <a:t> </a:t>
            </a:r>
            <a:r>
              <a:rPr lang="el-GR" sz="800" b="1" dirty="0"/>
              <a:t>π</a:t>
            </a:r>
            <a:r>
              <a:rPr lang="en-GB" sz="800" b="1" dirty="0"/>
              <a:t>/2</a:t>
            </a:r>
            <a:endParaRPr lang="en-GB" sz="8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7078526-AE02-4C4F-A66D-BA6A205C16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033486"/>
            <a:ext cx="3240360" cy="22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19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49492"/>
            <a:ext cx="7772400" cy="514350"/>
          </a:xfrm>
        </p:spPr>
        <p:txBody>
          <a:bodyPr/>
          <a:lstStyle/>
          <a:p>
            <a:r>
              <a:rPr lang="en-US" dirty="0">
                <a:latin typeface="+mj-lt"/>
              </a:rPr>
              <a:t>Ultralight scalar dark matter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0040DFC-DD72-4B0B-8245-0E64E2611A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2816" y="3795886"/>
            <a:ext cx="3834574" cy="583175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262687" y="1065394"/>
            <a:ext cx="7274701" cy="657818"/>
            <a:chOff x="1182763" y="736512"/>
            <a:chExt cx="8611815" cy="88063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 cstate="print"/>
            <a:srcRect l="-1" r="2810"/>
            <a:stretch/>
          </p:blipFill>
          <p:spPr>
            <a:xfrm>
              <a:off x="1182763" y="736512"/>
              <a:ext cx="3690574" cy="7854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print"/>
            <a:srcRect l="2642"/>
            <a:stretch/>
          </p:blipFill>
          <p:spPr>
            <a:xfrm>
              <a:off x="4903837" y="749251"/>
              <a:ext cx="4890741" cy="867900"/>
            </a:xfrm>
            <a:prstGeom prst="rect">
              <a:avLst/>
            </a:prstGeom>
          </p:spPr>
        </p:pic>
      </p:grpSp>
      <p:sp>
        <p:nvSpPr>
          <p:cNvPr id="57" name="Rectangle 56"/>
          <p:cNvSpPr/>
          <p:nvPr/>
        </p:nvSpPr>
        <p:spPr>
          <a:xfrm>
            <a:off x="692105" y="766169"/>
            <a:ext cx="8229600" cy="36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350" i="1" dirty="0"/>
              <a:t>Ultralight dilaton DM would </a:t>
            </a:r>
            <a:r>
              <a:rPr lang="en-US" sz="1350" dirty="0"/>
              <a:t>act like a classical field (e.g., mass ~10</a:t>
            </a:r>
            <a:r>
              <a:rPr lang="en-US" sz="1350" baseline="30000" dirty="0"/>
              <a:t>-15</a:t>
            </a:r>
            <a:r>
              <a:rPr lang="en-US" sz="1350" dirty="0"/>
              <a:t> eV)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518" y="2420720"/>
            <a:ext cx="4977038" cy="397027"/>
          </a:xfrm>
          <a:prstGeom prst="rect">
            <a:avLst/>
          </a:prstGeom>
        </p:spPr>
      </p:pic>
      <p:cxnSp>
        <p:nvCxnSpPr>
          <p:cNvPr id="61" name="Straight Connector 60"/>
          <p:cNvCxnSpPr>
            <a:cxnSpLocks/>
          </p:cNvCxnSpPr>
          <p:nvPr/>
        </p:nvCxnSpPr>
        <p:spPr>
          <a:xfrm>
            <a:off x="892735" y="1651204"/>
            <a:ext cx="2423092" cy="0"/>
          </a:xfrm>
          <a:prstGeom prst="line">
            <a:avLst/>
          </a:prstGeom>
          <a:ln w="57150">
            <a:solidFill>
              <a:srgbClr val="5076E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122085" y="1812859"/>
            <a:ext cx="0" cy="625561"/>
          </a:xfrm>
          <a:prstGeom prst="line">
            <a:avLst/>
          </a:prstGeom>
          <a:ln w="57150">
            <a:solidFill>
              <a:srgbClr val="5076E2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087961" y="1685815"/>
            <a:ext cx="1136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>
                <a:solidFill>
                  <a:srgbClr val="92D050"/>
                </a:solidFill>
              </a:rPr>
              <a:t>Electron</a:t>
            </a:r>
          </a:p>
          <a:p>
            <a:pPr>
              <a:buNone/>
            </a:pPr>
            <a:r>
              <a:rPr lang="en-US" sz="1350" dirty="0">
                <a:solidFill>
                  <a:srgbClr val="92D050"/>
                </a:solidFill>
              </a:rPr>
              <a:t>coupling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68552" y="1719437"/>
            <a:ext cx="1136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>
                <a:solidFill>
                  <a:srgbClr val="FFC000"/>
                </a:solidFill>
              </a:rPr>
              <a:t>Photon</a:t>
            </a:r>
          </a:p>
          <a:p>
            <a:pPr>
              <a:buNone/>
            </a:pPr>
            <a:r>
              <a:rPr lang="en-US" sz="1350" dirty="0">
                <a:solidFill>
                  <a:srgbClr val="FFC000"/>
                </a:solidFill>
              </a:rPr>
              <a:t>coupling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5072408" y="1675100"/>
            <a:ext cx="989658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296544" y="1664870"/>
            <a:ext cx="109790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197935" y="1732329"/>
            <a:ext cx="15704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>
                <a:solidFill>
                  <a:srgbClr val="5076E2"/>
                </a:solidFill>
              </a:rPr>
              <a:t>DM scalar field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878877" y="116443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 …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127105" y="1635540"/>
            <a:ext cx="7155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/>
              <a:t>e.g., QCD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8195565" y="1615500"/>
            <a:ext cx="5000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31885" y="2527736"/>
            <a:ext cx="1547668" cy="27803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71814" y="3207069"/>
            <a:ext cx="48862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500" dirty="0"/>
              <a:t>DM coupling causes time-varying atomic energy levels:</a:t>
            </a:r>
          </a:p>
        </p:txBody>
      </p:sp>
      <p:grpSp>
        <p:nvGrpSpPr>
          <p:cNvPr id="73" name="Group 35">
            <a:extLst>
              <a:ext uri="{FF2B5EF4-FFF2-40B4-BE49-F238E27FC236}">
                <a16:creationId xmlns:a16="http://schemas.microsoft.com/office/drawing/2014/main" id="{A6BA122D-0F90-4940-9091-5964E7B3540E}"/>
              </a:ext>
            </a:extLst>
          </p:cNvPr>
          <p:cNvGrpSpPr/>
          <p:nvPr/>
        </p:nvGrpSpPr>
        <p:grpSpPr>
          <a:xfrm>
            <a:off x="568112" y="3727576"/>
            <a:ext cx="1185789" cy="733013"/>
            <a:chOff x="4193537" y="913288"/>
            <a:chExt cx="1185789" cy="97735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A421C4-9CE3-4BE9-9118-F40D21EFF1A3}"/>
                </a:ext>
              </a:extLst>
            </p:cNvPr>
            <p:cNvCxnSpPr/>
            <p:nvPr/>
          </p:nvCxnSpPr>
          <p:spPr>
            <a:xfrm>
              <a:off x="4203668" y="1642095"/>
              <a:ext cx="731520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4F354D1-6DF1-453F-A963-777709B8C036}"/>
                </a:ext>
              </a:extLst>
            </p:cNvPr>
            <p:cNvCxnSpPr/>
            <p:nvPr/>
          </p:nvCxnSpPr>
          <p:spPr>
            <a:xfrm>
              <a:off x="4193537" y="1155923"/>
              <a:ext cx="73152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6" name="Picture 7">
              <a:extLst>
                <a:ext uri="{FF2B5EF4-FFF2-40B4-BE49-F238E27FC236}">
                  <a16:creationId xmlns:a16="http://schemas.microsoft.com/office/drawing/2014/main" id="{36B3D13D-049B-4F38-9784-22B802EDF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21291" r="57246"/>
            <a:stretch>
              <a:fillRect/>
            </a:stretch>
          </p:blipFill>
          <p:spPr bwMode="auto">
            <a:xfrm>
              <a:off x="4960226" y="1393152"/>
              <a:ext cx="41910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7">
              <a:extLst>
                <a:ext uri="{FF2B5EF4-FFF2-40B4-BE49-F238E27FC236}">
                  <a16:creationId xmlns:a16="http://schemas.microsoft.com/office/drawing/2014/main" id="{33336FA8-1B39-434A-BA70-354948E89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79176" r="2288"/>
            <a:stretch>
              <a:fillRect/>
            </a:stretch>
          </p:blipFill>
          <p:spPr bwMode="auto">
            <a:xfrm>
              <a:off x="4990662" y="913288"/>
              <a:ext cx="36195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EE962B0-B817-4F2B-B86B-FA35D516128D}"/>
              </a:ext>
            </a:extLst>
          </p:cNvPr>
          <p:cNvCxnSpPr/>
          <p:nvPr/>
        </p:nvCxnSpPr>
        <p:spPr>
          <a:xfrm flipV="1">
            <a:off x="851544" y="3929119"/>
            <a:ext cx="0" cy="32385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9" name="Picture 5">
            <a:extLst>
              <a:ext uri="{FF2B5EF4-FFF2-40B4-BE49-F238E27FC236}">
                <a16:creationId xmlns:a16="http://schemas.microsoft.com/office/drawing/2014/main" id="{DF989C7C-50C9-4A5C-953E-ADDFFD1F8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48" t="24107" r="9453" b="45618"/>
          <a:stretch>
            <a:fillRect/>
          </a:stretch>
        </p:blipFill>
        <p:spPr bwMode="auto">
          <a:xfrm>
            <a:off x="934095" y="4011658"/>
            <a:ext cx="245269" cy="13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764ADDB-FAF2-47DB-9F31-BE07814AD955}"/>
              </a:ext>
            </a:extLst>
          </p:cNvPr>
          <p:cNvCxnSpPr/>
          <p:nvPr/>
        </p:nvCxnSpPr>
        <p:spPr>
          <a:xfrm flipV="1">
            <a:off x="3806472" y="3921641"/>
            <a:ext cx="0" cy="32385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A41A9B3-6DCD-4FA9-8F4B-870A5872A801}"/>
              </a:ext>
            </a:extLst>
          </p:cNvPr>
          <p:cNvCxnSpPr>
            <a:cxnSpLocks/>
          </p:cNvCxnSpPr>
          <p:nvPr/>
        </p:nvCxnSpPr>
        <p:spPr>
          <a:xfrm flipV="1">
            <a:off x="7622281" y="3759140"/>
            <a:ext cx="0" cy="25251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7128A713-9C82-4C47-A8B8-D8862B4FF8FC}"/>
              </a:ext>
            </a:extLst>
          </p:cNvPr>
          <p:cNvSpPr txBox="1"/>
          <p:nvPr/>
        </p:nvSpPr>
        <p:spPr>
          <a:xfrm>
            <a:off x="7673930" y="3646271"/>
            <a:ext cx="12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/>
              <a:t>DM induced oscillation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BACC991-C094-48D3-BC12-1B742FEA9C10}"/>
              </a:ext>
            </a:extLst>
          </p:cNvPr>
          <p:cNvCxnSpPr>
            <a:cxnSpLocks/>
          </p:cNvCxnSpPr>
          <p:nvPr/>
        </p:nvCxnSpPr>
        <p:spPr>
          <a:xfrm>
            <a:off x="4783765" y="4594515"/>
            <a:ext cx="63742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CEBBC16-B699-4136-A71D-FBB273858E14}"/>
              </a:ext>
            </a:extLst>
          </p:cNvPr>
          <p:cNvSpPr txBox="1"/>
          <p:nvPr/>
        </p:nvSpPr>
        <p:spPr>
          <a:xfrm>
            <a:off x="4159878" y="4467558"/>
            <a:ext cx="63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/>
              <a:t>Time</a:t>
            </a:r>
          </a:p>
        </p:txBody>
      </p:sp>
      <p:grpSp>
        <p:nvGrpSpPr>
          <p:cNvPr id="85" name="Group 35">
            <a:extLst>
              <a:ext uri="{FF2B5EF4-FFF2-40B4-BE49-F238E27FC236}">
                <a16:creationId xmlns:a16="http://schemas.microsoft.com/office/drawing/2014/main" id="{10FFA424-9AB4-48F5-9547-548ECAD71A3C}"/>
              </a:ext>
            </a:extLst>
          </p:cNvPr>
          <p:cNvGrpSpPr/>
          <p:nvPr/>
        </p:nvGrpSpPr>
        <p:grpSpPr>
          <a:xfrm>
            <a:off x="3285391" y="3759141"/>
            <a:ext cx="419100" cy="733013"/>
            <a:chOff x="4960226" y="913288"/>
            <a:chExt cx="419100" cy="977351"/>
          </a:xfrm>
        </p:grpSpPr>
        <p:pic>
          <p:nvPicPr>
            <p:cNvPr id="86" name="Picture 7">
              <a:extLst>
                <a:ext uri="{FF2B5EF4-FFF2-40B4-BE49-F238E27FC236}">
                  <a16:creationId xmlns:a16="http://schemas.microsoft.com/office/drawing/2014/main" id="{BC4F42F6-7738-4E96-A3F4-34811A3F6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21291" r="57246"/>
            <a:stretch>
              <a:fillRect/>
            </a:stretch>
          </p:blipFill>
          <p:spPr bwMode="auto">
            <a:xfrm>
              <a:off x="4960226" y="1393152"/>
              <a:ext cx="41910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7">
              <a:extLst>
                <a:ext uri="{FF2B5EF4-FFF2-40B4-BE49-F238E27FC236}">
                  <a16:creationId xmlns:a16="http://schemas.microsoft.com/office/drawing/2014/main" id="{F8B21D4E-8E91-40E8-AC46-2A88F1313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79176" r="2288"/>
            <a:stretch>
              <a:fillRect/>
            </a:stretch>
          </p:blipFill>
          <p:spPr bwMode="auto">
            <a:xfrm>
              <a:off x="4990662" y="913288"/>
              <a:ext cx="36195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8" name="Arrow: Right 57">
            <a:extLst>
              <a:ext uri="{FF2B5EF4-FFF2-40B4-BE49-F238E27FC236}">
                <a16:creationId xmlns:a16="http://schemas.microsoft.com/office/drawing/2014/main" id="{942E446C-8553-401C-BFBA-00FE827000DE}"/>
              </a:ext>
            </a:extLst>
          </p:cNvPr>
          <p:cNvSpPr/>
          <p:nvPr/>
        </p:nvSpPr>
        <p:spPr bwMode="auto">
          <a:xfrm>
            <a:off x="2292246" y="3898378"/>
            <a:ext cx="386962" cy="25710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350" dirty="0">
              <a:latin typeface="Tahoma" pitchFamily="34" charset="0"/>
              <a:cs typeface="Arial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3C7F12E-2675-4230-9CF3-FCC5956D1EF3}"/>
              </a:ext>
            </a:extLst>
          </p:cNvPr>
          <p:cNvSpPr txBox="1"/>
          <p:nvPr/>
        </p:nvSpPr>
        <p:spPr>
          <a:xfrm>
            <a:off x="1797528" y="4149982"/>
            <a:ext cx="136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/>
              <a:t>Dark matter coupling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9896A6D-2A49-445B-986F-8AFE351B12E4}"/>
              </a:ext>
            </a:extLst>
          </p:cNvPr>
          <p:cNvSpPr txBox="1"/>
          <p:nvPr/>
        </p:nvSpPr>
        <p:spPr>
          <a:xfrm>
            <a:off x="7860733" y="2438420"/>
            <a:ext cx="1247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/>
              <a:t>DM mass density</a:t>
            </a:r>
          </a:p>
        </p:txBody>
      </p:sp>
      <p:pic>
        <p:nvPicPr>
          <p:cNvPr id="91" name="Picture 5">
            <a:extLst>
              <a:ext uri="{FF2B5EF4-FFF2-40B4-BE49-F238E27FC236}">
                <a16:creationId xmlns:a16="http://schemas.microsoft.com/office/drawing/2014/main" id="{279B092D-60DE-49B6-88A1-B0EE0EF2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48" t="24107" r="9453" b="45618"/>
          <a:stretch>
            <a:fillRect/>
          </a:stretch>
        </p:blipFill>
        <p:spPr bwMode="auto">
          <a:xfrm>
            <a:off x="3916521" y="4011658"/>
            <a:ext cx="245269" cy="13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5406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BABE-9B1C-49B2-8578-A21C7416E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45" y="920688"/>
            <a:ext cx="8282143" cy="337925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 new ‘telescope’ for Unexplored Phase Space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Tests of quantum mechanics at long time / length scales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Equivalence principle tests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Lorentz invariance tests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Ultralight dark matter (e.g., axions, </a:t>
            </a:r>
            <a:r>
              <a:rPr lang="en-GB" sz="2000" dirty="0" err="1"/>
              <a:t>dilatons</a:t>
            </a:r>
            <a:r>
              <a:rPr lang="en-GB" sz="2000" dirty="0"/>
              <a:t>, etc.)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Mass ~10</a:t>
            </a:r>
            <a:r>
              <a:rPr lang="en-GB" sz="2000" baseline="30000" dirty="0"/>
              <a:t>-15</a:t>
            </a:r>
            <a:r>
              <a:rPr lang="en-GB" sz="2000" dirty="0"/>
              <a:t> eV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Would act like a </a:t>
            </a:r>
            <a:r>
              <a:rPr lang="en-US" sz="2000" b="1" dirty="0"/>
              <a:t>classical field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Testbed for future gravity wave detection in the mid-band frequency range</a:t>
            </a:r>
            <a:endParaRPr lang="en-GB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307260-EB7B-46C9-9DFC-DCFEFCFE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7474"/>
            <a:ext cx="7772400" cy="685800"/>
          </a:xfrm>
        </p:spPr>
        <p:txBody>
          <a:bodyPr/>
          <a:lstStyle/>
          <a:p>
            <a:r>
              <a:rPr lang="en-GB" dirty="0">
                <a:latin typeface="+mj-lt"/>
                <a:cs typeface="Helvetica" pitchFamily="34" charset="0"/>
              </a:rPr>
              <a:t>Science Case</a:t>
            </a:r>
          </a:p>
        </p:txBody>
      </p:sp>
    </p:spTree>
    <p:extLst>
      <p:ext uri="{BB962C8B-B14F-4D97-AF65-F5344CB8AC3E}">
        <p14:creationId xmlns:p14="http://schemas.microsoft.com/office/powerpoint/2010/main" val="98299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81B78-B833-4F27-B883-1E11B5AC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23478"/>
            <a:ext cx="7560840" cy="685800"/>
          </a:xfrm>
        </p:spPr>
        <p:txBody>
          <a:bodyPr/>
          <a:lstStyle/>
          <a:p>
            <a:r>
              <a:rPr lang="en-GB" dirty="0">
                <a:latin typeface="+mj-lt"/>
              </a:rPr>
              <a:t>MAGIS-100 Operating Modes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1858F-A7DE-4089-A55C-3C5F7643B779}"/>
              </a:ext>
            </a:extLst>
          </p:cNvPr>
          <p:cNvSpPr txBox="1"/>
          <p:nvPr/>
        </p:nvSpPr>
        <p:spPr>
          <a:xfrm>
            <a:off x="323528" y="1383618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GB" sz="1800" b="0" i="0" u="none" strike="noStrike" baseline="0" dirty="0"/>
              <a:t>Maximum gradiometer drop time</a:t>
            </a:r>
          </a:p>
          <a:p>
            <a:pPr marL="342900" indent="-342900">
              <a:buAutoNum type="alphaUcParenR"/>
            </a:pPr>
            <a:endParaRPr lang="en-GB" dirty="0"/>
          </a:p>
          <a:p>
            <a:pPr marL="342900" indent="-342900">
              <a:buAutoNum type="alphaUcParenR"/>
            </a:pPr>
            <a:r>
              <a:rPr lang="en-GB" sz="1800" b="0" i="0" u="none" strike="noStrike" baseline="0" dirty="0"/>
              <a:t>Maximum gradiometer baseline</a:t>
            </a:r>
          </a:p>
          <a:p>
            <a:pPr marL="342900" indent="-342900">
              <a:buAutoNum type="alphaUcParenR"/>
            </a:pPr>
            <a:endParaRPr lang="en-GB" dirty="0"/>
          </a:p>
          <a:p>
            <a:pPr marL="342900" indent="-342900">
              <a:buAutoNum type="alphaUcParenR"/>
            </a:pPr>
            <a:r>
              <a:rPr lang="en-GB" sz="1800" b="0" i="0" u="none" strike="noStrike" baseline="0" dirty="0"/>
              <a:t>Gravitation </a:t>
            </a:r>
            <a:r>
              <a:rPr lang="en-GB" dirty="0"/>
              <a:t>g</a:t>
            </a:r>
            <a:r>
              <a:rPr lang="en-GB" sz="1800" b="0" i="0" u="none" strike="noStrike" baseline="0" dirty="0"/>
              <a:t>radient noise (GGN) characterization</a:t>
            </a:r>
          </a:p>
          <a:p>
            <a:pPr marL="342900" indent="-342900">
              <a:buAutoNum type="alphaUcParenR"/>
            </a:pPr>
            <a:endParaRPr lang="en-GB" dirty="0"/>
          </a:p>
          <a:p>
            <a:pPr marL="342900" indent="-342900">
              <a:buAutoNum type="alphaUcParenR"/>
            </a:pPr>
            <a:r>
              <a:rPr lang="en-GB" sz="1800" b="0" i="0" u="none" strike="noStrike" baseline="0" dirty="0"/>
              <a:t>Dual-isotope launch, maximum possible free fall time</a:t>
            </a:r>
          </a:p>
          <a:p>
            <a:pPr marL="342900" indent="-342900">
              <a:buAutoNum type="alphaUcParenR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6C5D7-C203-4E41-9FBF-AB40244516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915566"/>
            <a:ext cx="4233123" cy="341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670" y="33468"/>
            <a:ext cx="5768881" cy="685800"/>
          </a:xfrm>
        </p:spPr>
        <p:txBody>
          <a:bodyPr>
            <a:noAutofit/>
          </a:bodyPr>
          <a:lstStyle/>
          <a:p>
            <a:r>
              <a:rPr lang="en-GB" sz="2400" dirty="0"/>
              <a:t>GW Measurement Concept with 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1670" y="939805"/>
            <a:ext cx="59406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272" indent="-270272">
              <a:buFont typeface="Arial" pitchFamily="34" charset="0"/>
              <a:buChar char="•"/>
            </a:pPr>
            <a:r>
              <a:rPr lang="en-US" dirty="0"/>
              <a:t>Light propagates across the baseline at a constant speed</a:t>
            </a:r>
          </a:p>
          <a:p>
            <a:pPr marL="270272" indent="-270272">
              <a:buFont typeface="Arial" pitchFamily="34" charset="0"/>
              <a:buChar char="•"/>
            </a:pPr>
            <a:r>
              <a:rPr lang="en-US" dirty="0"/>
              <a:t>Atoms are good clocks and good inertial proof masses (freely falling in vacuum, not mechanically connected to earth)</a:t>
            </a:r>
          </a:p>
          <a:p>
            <a:pPr marL="270272" indent="-270272">
              <a:buFont typeface="Arial" pitchFamily="34" charset="0"/>
              <a:buChar char="•"/>
            </a:pPr>
            <a:r>
              <a:rPr lang="en-US" dirty="0"/>
              <a:t>Clocks read transit time signal over baseline</a:t>
            </a:r>
          </a:p>
          <a:p>
            <a:pPr marL="270272" indent="-270272">
              <a:buFont typeface="Arial" pitchFamily="34" charset="0"/>
              <a:buChar char="•"/>
            </a:pPr>
            <a:r>
              <a:rPr lang="en-US" dirty="0"/>
              <a:t>GW changes number of clock ticks associated with transit by modifying light travel time across baseline</a:t>
            </a:r>
          </a:p>
          <a:p>
            <a:pPr marL="270272" indent="-270272">
              <a:buFont typeface="Arial" pitchFamily="34" charset="0"/>
              <a:buChar char="•"/>
            </a:pPr>
            <a:endParaRPr lang="en-US" dirty="0"/>
          </a:p>
          <a:p>
            <a:pPr marL="270272" indent="-270272">
              <a:buFont typeface="Arial" pitchFamily="34" charset="0"/>
              <a:buChar char="•"/>
            </a:pPr>
            <a:endParaRPr lang="en-US" dirty="0"/>
          </a:p>
          <a:p>
            <a:pPr marL="270272" indent="-270272">
              <a:buFont typeface="Arial" pitchFamily="34" charset="0"/>
              <a:buChar char="•"/>
            </a:pPr>
            <a:endParaRPr lang="en-US" dirty="0"/>
          </a:p>
          <a:p>
            <a:pPr marL="270272" indent="-270272">
              <a:buFont typeface="Arial" pitchFamily="34" charset="0"/>
              <a:buChar char="•"/>
            </a:pPr>
            <a:endParaRPr lang="en-US" dirty="0"/>
          </a:p>
          <a:p>
            <a:pPr marL="270272" indent="-270272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7834"/>
            <a:ext cx="5036344" cy="9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1720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D90B-AA8D-45D2-9E8A-04718AF5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0" y="61106"/>
            <a:ext cx="5829300" cy="685800"/>
          </a:xfrm>
        </p:spPr>
        <p:txBody>
          <a:bodyPr/>
          <a:lstStyle/>
          <a:p>
            <a:r>
              <a:rPr lang="en-GB" dirty="0"/>
              <a:t>AION – team roles 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8DA6F40F-99B6-43D9-AF23-B4C8FE454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61" y="843558"/>
            <a:ext cx="5020884" cy="305638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A1959F-47E7-4A2B-9812-16BDF31FE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719" y="3973708"/>
            <a:ext cx="1316180" cy="533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AD14A5-9F45-48CF-822D-9EF999390EB4}"/>
              </a:ext>
            </a:extLst>
          </p:cNvPr>
          <p:cNvSpPr txBox="1"/>
          <p:nvPr/>
        </p:nvSpPr>
        <p:spPr>
          <a:xfrm>
            <a:off x="4463989" y="4368903"/>
            <a:ext cx="69762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i="1" dirty="0"/>
              <a:t>Taken from: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D3885-5863-4340-956A-E919AA6AC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97254" y="3213149"/>
            <a:ext cx="154992" cy="25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3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22A0-2BCE-4BEE-BCE5-94FA3278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685800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MAGIS-100 specs and other experiments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E58E172-C44A-4239-9493-56AED3AA0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254092"/>
            <a:ext cx="5686400" cy="133630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C57C18-D9FC-4B09-B585-2875E5FC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75606"/>
            <a:ext cx="36888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8959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ight_interferometer1">
            <a:extLst>
              <a:ext uri="{FF2B5EF4-FFF2-40B4-BE49-F238E27FC236}">
                <a16:creationId xmlns:a16="http://schemas.microsoft.com/office/drawing/2014/main" id="{03365614-8636-430C-8DA5-84899B9F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31690"/>
            <a:ext cx="3656857" cy="156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1601670" y="195486"/>
            <a:ext cx="576888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2400" kern="0" dirty="0">
                <a:latin typeface="Arial Rounded MT Bold" pitchFamily="34" charset="0"/>
              </a:rPr>
              <a:t>Atom Interferometry 101</a:t>
            </a:r>
            <a:endParaRPr lang="en-GB" sz="2400" kern="0" dirty="0"/>
          </a:p>
        </p:txBody>
      </p:sp>
      <p:sp>
        <p:nvSpPr>
          <p:cNvPr id="18" name="TextBox 17"/>
          <p:cNvSpPr txBox="1"/>
          <p:nvPr/>
        </p:nvSpPr>
        <p:spPr>
          <a:xfrm>
            <a:off x="1439653" y="1653648"/>
            <a:ext cx="1829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Light Interferometer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977684"/>
            <a:ext cx="1802082" cy="175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976156" y="1599642"/>
            <a:ext cx="1233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Light fringes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2060" y="4358953"/>
            <a:ext cx="264629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675" dirty="0">
                <a:solidFill>
                  <a:schemeClr val="bg1">
                    <a:lumMod val="65000"/>
                  </a:schemeClr>
                </a:solidFill>
              </a:rPr>
              <a:t>https://www.coboltlasers.com/applications/lasers-for-interferometry</a:t>
            </a:r>
          </a:p>
          <a:p>
            <a:endParaRPr lang="en-GB" sz="675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6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3ED364-3423-449D-A510-2F968C890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761660"/>
            <a:ext cx="3589259" cy="221404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1601671" y="103754"/>
            <a:ext cx="576888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2400" kern="0" dirty="0">
                <a:latin typeface="Arial Rounded MT Bold" pitchFamily="34" charset="0"/>
              </a:rPr>
              <a:t>Atom Interferometry 101</a:t>
            </a:r>
            <a:endParaRPr lang="en-GB" sz="2400" kern="0" dirty="0"/>
          </a:p>
        </p:txBody>
      </p:sp>
      <p:sp>
        <p:nvSpPr>
          <p:cNvPr id="19" name="TextBox 18"/>
          <p:cNvSpPr txBox="1"/>
          <p:nvPr/>
        </p:nvSpPr>
        <p:spPr>
          <a:xfrm>
            <a:off x="1385647" y="1599846"/>
            <a:ext cx="18485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Atom Interferometer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114" y="2031690"/>
            <a:ext cx="195321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598114" y="1653648"/>
            <a:ext cx="12522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Atom fringes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2060" y="4358953"/>
            <a:ext cx="26462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>
                <a:solidFill>
                  <a:schemeClr val="bg1">
                    <a:lumMod val="65000"/>
                  </a:schemeClr>
                </a:solidFill>
              </a:rPr>
              <a:t>Atom </a:t>
            </a:r>
            <a:r>
              <a:rPr lang="en-GB" sz="675" dirty="0" err="1">
                <a:solidFill>
                  <a:schemeClr val="bg1">
                    <a:lumMod val="65000"/>
                  </a:schemeClr>
                </a:solidFill>
              </a:rPr>
              <a:t>Interferometry</a:t>
            </a:r>
            <a:r>
              <a:rPr lang="en-GB" sz="675" dirty="0">
                <a:solidFill>
                  <a:schemeClr val="bg1">
                    <a:lumMod val="65000"/>
                  </a:schemeClr>
                </a:solidFill>
              </a:rPr>
              <a:t> in a 10m Fountain, PhD thesis, A. </a:t>
            </a:r>
            <a:r>
              <a:rPr lang="en-GB" sz="675" dirty="0" err="1">
                <a:solidFill>
                  <a:schemeClr val="bg1">
                    <a:lumMod val="65000"/>
                  </a:schemeClr>
                </a:solidFill>
              </a:rPr>
              <a:t>Sugarbaker</a:t>
            </a:r>
            <a:r>
              <a:rPr lang="en-GB" sz="675" dirty="0">
                <a:solidFill>
                  <a:schemeClr val="bg1">
                    <a:lumMod val="65000"/>
                  </a:schemeClr>
                </a:solidFill>
              </a:rPr>
              <a:t>, Stanford University, 2014</a:t>
            </a:r>
          </a:p>
        </p:txBody>
      </p:sp>
    </p:spTree>
    <p:extLst>
      <p:ext uri="{BB962C8B-B14F-4D97-AF65-F5344CB8AC3E}">
        <p14:creationId xmlns:p14="http://schemas.microsoft.com/office/powerpoint/2010/main" val="283502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4800702" y="906382"/>
            <a:ext cx="4219292" cy="2956452"/>
          </a:xfrm>
          <a:solidFill>
            <a:srgbClr val="FFFFFF"/>
          </a:solidFill>
          <a:ln>
            <a:solidFill>
              <a:srgbClr val="FFFFFF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 eaLnBrk="1" hangingPunct="1"/>
            <a:r>
              <a:rPr lang="en-US" sz="2000" dirty="0">
                <a:latin typeface="Arial (Body)"/>
                <a:ea typeface="ＭＳ Ｐゴシック" charset="0"/>
                <a:cs typeface="Calibri"/>
              </a:rPr>
              <a:t>Dark matter could be coherent waves of light bosons</a:t>
            </a:r>
          </a:p>
          <a:p>
            <a:pPr marL="0" indent="0" eaLnBrk="1" hangingPunct="1"/>
            <a:endParaRPr lang="en-US" sz="2000" dirty="0">
              <a:latin typeface="Arial (Body)"/>
              <a:ea typeface="ＭＳ Ｐゴシック" charset="0"/>
              <a:cs typeface="Calibri"/>
            </a:endParaRPr>
          </a:p>
          <a:p>
            <a:pPr marL="0" indent="0" eaLnBrk="1" hangingPunct="1"/>
            <a:r>
              <a:rPr lang="en-US" sz="2000" dirty="0">
                <a:latin typeface="Arial (Body)"/>
                <a:ea typeface="ＭＳ Ｐゴシック" charset="0"/>
                <a:cs typeface="Calibri"/>
              </a:rPr>
              <a:t>Many detection techniques, </a:t>
            </a:r>
            <a:r>
              <a:rPr lang="en-US" sz="2000" b="1" dirty="0">
                <a:solidFill>
                  <a:srgbClr val="FF0000"/>
                </a:solidFill>
                <a:latin typeface="Arial (Body)"/>
                <a:ea typeface="ＭＳ Ｐゴシック" charset="0"/>
                <a:cs typeface="Calibri"/>
              </a:rPr>
              <a:t>e.g. atom interferometers</a:t>
            </a:r>
            <a:endParaRPr lang="en-US" sz="2000" dirty="0">
              <a:latin typeface="Arial (Body)"/>
              <a:ea typeface="ＭＳ Ｐゴシック" charset="0"/>
              <a:cs typeface="Calibri"/>
            </a:endParaRPr>
          </a:p>
          <a:p>
            <a:pPr eaLnBrk="1" hangingPunct="1"/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eaLnBrk="1" hangingPunct="1"/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eaLnBrk="1" hangingPunct="1"/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eaLnBrk="1" hangingPunct="1"/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marL="0" indent="0"/>
            <a:r>
              <a:rPr lang="en-US" sz="2000" dirty="0">
                <a:latin typeface="Calibri"/>
                <a:ea typeface="ＭＳ Ｐゴシック" charset="0"/>
                <a:cs typeface="Calibri"/>
              </a:rPr>
              <a:t> 		               </a:t>
            </a:r>
          </a:p>
          <a:p>
            <a:pPr marL="0" indent="0"/>
            <a:r>
              <a:rPr lang="en-US" sz="2000" dirty="0">
                <a:latin typeface="Calibri"/>
                <a:ea typeface="ＭＳ Ｐゴシック" charset="0"/>
                <a:cs typeface="Calibri"/>
              </a:rPr>
              <a:t>                                        </a:t>
            </a:r>
          </a:p>
        </p:txBody>
      </p:sp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827585" y="303373"/>
            <a:ext cx="7209085" cy="486179"/>
          </a:xfrm>
          <a:solidFill>
            <a:srgbClr val="FFFFFF"/>
          </a:solidFill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2"/>
                </a:solidFill>
                <a:latin typeface="+mj-lt"/>
                <a:ea typeface="ＭＳ Ｐゴシック" charset="0"/>
                <a:cs typeface="Helvetica" pitchFamily="34" charset="0"/>
              </a:rPr>
              <a:t>Searches for Light Dark Matter</a:t>
            </a:r>
          </a:p>
        </p:txBody>
      </p:sp>
      <p:pic>
        <p:nvPicPr>
          <p:cNvPr id="6" name="Picture 5" descr="LightD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76271"/>
            <a:ext cx="4219293" cy="209864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 rot="16200000">
            <a:off x="1261439" y="1420072"/>
            <a:ext cx="645814" cy="194557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7724C5-F221-4D8F-770E-5E26F88D5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2026"/>
          <a:stretch/>
        </p:blipFill>
        <p:spPr>
          <a:xfrm>
            <a:off x="5653386" y="3605770"/>
            <a:ext cx="1839603" cy="583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80953-EAD6-2E24-FFAC-5FFB2F1EE5BE}"/>
              </a:ext>
            </a:extLst>
          </p:cNvPr>
          <p:cNvSpPr txBox="1"/>
          <p:nvPr/>
        </p:nvSpPr>
        <p:spPr>
          <a:xfrm>
            <a:off x="2522384" y="3016953"/>
            <a:ext cx="48862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500" dirty="0"/>
              <a:t>DM coupling causes time-varying atomic energy levels:</a:t>
            </a:r>
          </a:p>
        </p:txBody>
      </p:sp>
      <p:grpSp>
        <p:nvGrpSpPr>
          <p:cNvPr id="10" name="Group 35">
            <a:extLst>
              <a:ext uri="{FF2B5EF4-FFF2-40B4-BE49-F238E27FC236}">
                <a16:creationId xmlns:a16="http://schemas.microsoft.com/office/drawing/2014/main" id="{99D152AB-6F72-C512-AC6C-39757A1E3F69}"/>
              </a:ext>
            </a:extLst>
          </p:cNvPr>
          <p:cNvGrpSpPr/>
          <p:nvPr/>
        </p:nvGrpSpPr>
        <p:grpSpPr>
          <a:xfrm>
            <a:off x="2518682" y="3537460"/>
            <a:ext cx="1185789" cy="733013"/>
            <a:chOff x="4193537" y="913288"/>
            <a:chExt cx="1185789" cy="97735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DF6B72-4DD5-9D30-41F4-5BCF62E09F48}"/>
                </a:ext>
              </a:extLst>
            </p:cNvPr>
            <p:cNvCxnSpPr/>
            <p:nvPr/>
          </p:nvCxnSpPr>
          <p:spPr>
            <a:xfrm>
              <a:off x="4203668" y="1642095"/>
              <a:ext cx="731520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C02E267-0635-89CC-7105-1006D8A64E2E}"/>
                </a:ext>
              </a:extLst>
            </p:cNvPr>
            <p:cNvCxnSpPr/>
            <p:nvPr/>
          </p:nvCxnSpPr>
          <p:spPr>
            <a:xfrm>
              <a:off x="4193537" y="1155923"/>
              <a:ext cx="73152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0B141617-AF2E-C939-E8E7-6CE6CB632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1291" r="57246"/>
            <a:stretch>
              <a:fillRect/>
            </a:stretch>
          </p:blipFill>
          <p:spPr bwMode="auto">
            <a:xfrm>
              <a:off x="4960226" y="1393152"/>
              <a:ext cx="41910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53BE66F1-0158-291E-5698-80EE9EF1F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79176" r="2288"/>
            <a:stretch>
              <a:fillRect/>
            </a:stretch>
          </p:blipFill>
          <p:spPr bwMode="auto">
            <a:xfrm>
              <a:off x="4990662" y="913288"/>
              <a:ext cx="36195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03C063-3537-33DF-2E3C-361B79A9ABD9}"/>
              </a:ext>
            </a:extLst>
          </p:cNvPr>
          <p:cNvCxnSpPr>
            <a:cxnSpLocks/>
          </p:cNvCxnSpPr>
          <p:nvPr/>
        </p:nvCxnSpPr>
        <p:spPr>
          <a:xfrm flipV="1">
            <a:off x="2802114" y="3739003"/>
            <a:ext cx="0" cy="32385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5">
            <a:extLst>
              <a:ext uri="{FF2B5EF4-FFF2-40B4-BE49-F238E27FC236}">
                <a16:creationId xmlns:a16="http://schemas.microsoft.com/office/drawing/2014/main" id="{40E24FC5-A99A-E07F-4B79-084775CB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48" t="24107" r="9453" b="45618"/>
          <a:stretch>
            <a:fillRect/>
          </a:stretch>
        </p:blipFill>
        <p:spPr bwMode="auto">
          <a:xfrm>
            <a:off x="2884665" y="3821542"/>
            <a:ext cx="245269" cy="13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E0DE7D-1815-2523-F823-A372AF2E386A}"/>
              </a:ext>
            </a:extLst>
          </p:cNvPr>
          <p:cNvCxnSpPr>
            <a:cxnSpLocks/>
          </p:cNvCxnSpPr>
          <p:nvPr/>
        </p:nvCxnSpPr>
        <p:spPr>
          <a:xfrm flipV="1">
            <a:off x="5757042" y="3731525"/>
            <a:ext cx="0" cy="32385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A2E532-E790-A532-EB27-0D013C14C8CD}"/>
              </a:ext>
            </a:extLst>
          </p:cNvPr>
          <p:cNvCxnSpPr>
            <a:cxnSpLocks/>
          </p:cNvCxnSpPr>
          <p:nvPr/>
        </p:nvCxnSpPr>
        <p:spPr>
          <a:xfrm flipV="1">
            <a:off x="7723615" y="3569024"/>
            <a:ext cx="0" cy="25251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A702A9-D556-2F65-8CA8-EAC340025A99}"/>
              </a:ext>
            </a:extLst>
          </p:cNvPr>
          <p:cNvSpPr txBox="1"/>
          <p:nvPr/>
        </p:nvSpPr>
        <p:spPr>
          <a:xfrm>
            <a:off x="7829190" y="3448506"/>
            <a:ext cx="12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/>
              <a:t>DM induced oscillation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55196A-55A5-74EC-EB4C-BB4CD2F74736}"/>
              </a:ext>
            </a:extLst>
          </p:cNvPr>
          <p:cNvCxnSpPr>
            <a:cxnSpLocks/>
          </p:cNvCxnSpPr>
          <p:nvPr/>
        </p:nvCxnSpPr>
        <p:spPr>
          <a:xfrm>
            <a:off x="6129726" y="4338417"/>
            <a:ext cx="63742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7C6661-CB08-4A59-F954-DF4EC31A440B}"/>
              </a:ext>
            </a:extLst>
          </p:cNvPr>
          <p:cNvSpPr txBox="1"/>
          <p:nvPr/>
        </p:nvSpPr>
        <p:spPr>
          <a:xfrm>
            <a:off x="6033068" y="4493646"/>
            <a:ext cx="63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/>
              <a:t>Time</a:t>
            </a:r>
          </a:p>
        </p:txBody>
      </p:sp>
      <p:grpSp>
        <p:nvGrpSpPr>
          <p:cNvPr id="22" name="Group 35">
            <a:extLst>
              <a:ext uri="{FF2B5EF4-FFF2-40B4-BE49-F238E27FC236}">
                <a16:creationId xmlns:a16="http://schemas.microsoft.com/office/drawing/2014/main" id="{D3F52228-A81E-1874-1E3C-8CEA4D318053}"/>
              </a:ext>
            </a:extLst>
          </p:cNvPr>
          <p:cNvGrpSpPr/>
          <p:nvPr/>
        </p:nvGrpSpPr>
        <p:grpSpPr>
          <a:xfrm>
            <a:off x="5235961" y="3569025"/>
            <a:ext cx="419100" cy="733013"/>
            <a:chOff x="4960226" y="913288"/>
            <a:chExt cx="419100" cy="977351"/>
          </a:xfrm>
        </p:grpSpPr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F03E8759-9873-0769-1D53-780B9921C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1291" r="57246"/>
            <a:stretch>
              <a:fillRect/>
            </a:stretch>
          </p:blipFill>
          <p:spPr bwMode="auto">
            <a:xfrm>
              <a:off x="4960226" y="1393152"/>
              <a:ext cx="41910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1B34F760-1509-CAB4-B08C-6DCD783C5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79176" r="2288"/>
            <a:stretch>
              <a:fillRect/>
            </a:stretch>
          </p:blipFill>
          <p:spPr bwMode="auto">
            <a:xfrm>
              <a:off x="4990662" y="913288"/>
              <a:ext cx="36195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Arrow: Right 57">
            <a:extLst>
              <a:ext uri="{FF2B5EF4-FFF2-40B4-BE49-F238E27FC236}">
                <a16:creationId xmlns:a16="http://schemas.microsoft.com/office/drawing/2014/main" id="{408B9B1B-456E-98AF-DA49-958101682399}"/>
              </a:ext>
            </a:extLst>
          </p:cNvPr>
          <p:cNvSpPr/>
          <p:nvPr/>
        </p:nvSpPr>
        <p:spPr bwMode="auto">
          <a:xfrm>
            <a:off x="4242816" y="3708262"/>
            <a:ext cx="386962" cy="25710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350" dirty="0">
              <a:latin typeface="Tahoma" pitchFamily="34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AAE06F-5B6E-CCFB-2592-73FA27D8CC9A}"/>
              </a:ext>
            </a:extLst>
          </p:cNvPr>
          <p:cNvSpPr txBox="1"/>
          <p:nvPr/>
        </p:nvSpPr>
        <p:spPr>
          <a:xfrm>
            <a:off x="3748098" y="3959866"/>
            <a:ext cx="136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/>
              <a:t>Dark matter coupling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2FA64CDC-364C-502A-9A43-0B55C336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48" t="24107" r="9453" b="45618"/>
          <a:stretch>
            <a:fillRect/>
          </a:stretch>
        </p:blipFill>
        <p:spPr bwMode="auto">
          <a:xfrm>
            <a:off x="5867091" y="3821542"/>
            <a:ext cx="245269" cy="13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525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19A03-4617-4426-AEEF-53B5F3DE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sensitivity to dark matter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D52F6-9AA3-4A83-A239-861F4525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327" y="1857842"/>
            <a:ext cx="2462609" cy="183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DA0A4-0696-4411-8899-AE13D7B6E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007" y="2004256"/>
            <a:ext cx="2557532" cy="1763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E0211F-CBDA-4324-AA7E-A3B1F4364DA2}"/>
              </a:ext>
            </a:extLst>
          </p:cNvPr>
          <p:cNvSpPr/>
          <p:nvPr/>
        </p:nvSpPr>
        <p:spPr>
          <a:xfrm>
            <a:off x="4806930" y="1650093"/>
            <a:ext cx="2529860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13" i="1" dirty="0"/>
              <a:t>Sensitivity to ultralight scalar dark matter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DB12F-776B-40D8-9DEC-AE5659688244}"/>
              </a:ext>
            </a:extLst>
          </p:cNvPr>
          <p:cNvSpPr/>
          <p:nvPr/>
        </p:nvSpPr>
        <p:spPr>
          <a:xfrm>
            <a:off x="2092101" y="1650093"/>
            <a:ext cx="2252540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13" i="1" dirty="0"/>
              <a:t>Sensitivity to B-L coupled new force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E22CBF-9188-4D57-AA8D-BC08668AC2FC}"/>
              </a:ext>
            </a:extLst>
          </p:cNvPr>
          <p:cNvSpPr/>
          <p:nvPr/>
        </p:nvSpPr>
        <p:spPr>
          <a:xfrm>
            <a:off x="3417576" y="1005576"/>
            <a:ext cx="2882616" cy="404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13" dirty="0"/>
              <a:t>~ 1 year data taking</a:t>
            </a:r>
          </a:p>
          <a:p>
            <a:pPr>
              <a:buNone/>
            </a:pPr>
            <a:r>
              <a:rPr lang="en-US" sz="1013" dirty="0"/>
              <a:t>Assuming shot-noise limited phase resolution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709B4-386F-409C-980A-EBFB2B05BBEE}"/>
              </a:ext>
            </a:extLst>
          </p:cNvPr>
          <p:cNvSpPr/>
          <p:nvPr/>
        </p:nvSpPr>
        <p:spPr>
          <a:xfrm>
            <a:off x="4907959" y="3899526"/>
            <a:ext cx="2040305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788" dirty="0" err="1"/>
              <a:t>Arvanitaki</a:t>
            </a:r>
            <a:r>
              <a:rPr lang="en-US" sz="788" dirty="0"/>
              <a:t> et al., PRD </a:t>
            </a:r>
            <a:r>
              <a:rPr lang="en-US" sz="788" b="1" dirty="0"/>
              <a:t>97</a:t>
            </a:r>
            <a:r>
              <a:rPr lang="en-US" sz="788" dirty="0"/>
              <a:t>, 075020 (2018).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D08561-3F29-4BBD-8FE0-0FEDDADC6052}"/>
              </a:ext>
            </a:extLst>
          </p:cNvPr>
          <p:cNvSpPr/>
          <p:nvPr/>
        </p:nvSpPr>
        <p:spPr>
          <a:xfrm>
            <a:off x="2201820" y="3899974"/>
            <a:ext cx="1843088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788" dirty="0"/>
              <a:t>Graham et al. PRD </a:t>
            </a:r>
            <a:r>
              <a:rPr lang="en-US" sz="788" b="1" dirty="0"/>
              <a:t>93</a:t>
            </a:r>
            <a:r>
              <a:rPr lang="en-US" sz="788" dirty="0"/>
              <a:t>, 075029 (2016).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9B7A9-F886-4902-A41B-402D639F0225}"/>
              </a:ext>
            </a:extLst>
          </p:cNvPr>
          <p:cNvSpPr txBox="1"/>
          <p:nvPr/>
        </p:nvSpPr>
        <p:spPr>
          <a:xfrm>
            <a:off x="2519772" y="2409732"/>
            <a:ext cx="8640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>
                    <a:lumMod val="65000"/>
                  </a:schemeClr>
                </a:solidFill>
              </a:rPr>
              <a:t>Static EP tests</a:t>
            </a:r>
          </a:p>
        </p:txBody>
      </p:sp>
    </p:spTree>
    <p:extLst>
      <p:ext uri="{BB962C8B-B14F-4D97-AF65-F5344CB8AC3E}">
        <p14:creationId xmlns:p14="http://schemas.microsoft.com/office/powerpoint/2010/main" val="93861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16C6-695D-4BC3-8905-B3535D5F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AION Dark Matter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47224-D311-4466-B526-71112E581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701899"/>
            <a:ext cx="2021004" cy="39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30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8791-5489-4FD2-BF5A-7CA5587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Sensitivity development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B5C73-F003-47EE-96B7-96883598B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58" y="1005576"/>
            <a:ext cx="3539396" cy="2214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B6D09-DA9F-47B6-B69D-FB14AD25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565" y="3505320"/>
            <a:ext cx="2826236" cy="79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9C481-A9A5-43C5-91E2-A35DC48EB9C3}"/>
              </a:ext>
            </a:extLst>
          </p:cNvPr>
          <p:cNvSpPr txBox="1"/>
          <p:nvPr/>
        </p:nvSpPr>
        <p:spPr>
          <a:xfrm>
            <a:off x="5490102" y="1631015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/>
              <a:t>Phase noise improvements in 5 years:</a:t>
            </a:r>
          </a:p>
          <a:p>
            <a:pPr marL="160735" indent="-160735"/>
            <a:r>
              <a:rPr lang="en-US" sz="1200" dirty="0"/>
              <a:t>10x from higher flux</a:t>
            </a:r>
          </a:p>
          <a:p>
            <a:pPr marL="160735" indent="-160735"/>
            <a:r>
              <a:rPr lang="en-US" sz="1200" dirty="0"/>
              <a:t>10x from spin squeezing</a:t>
            </a:r>
          </a:p>
          <a:p>
            <a:pPr>
              <a:buNone/>
            </a:pP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2EFE5-722D-4366-999E-C9C45FC8D1BE}"/>
              </a:ext>
            </a:extLst>
          </p:cNvPr>
          <p:cNvSpPr txBox="1"/>
          <p:nvPr/>
        </p:nvSpPr>
        <p:spPr>
          <a:xfrm>
            <a:off x="5204446" y="3404681"/>
            <a:ext cx="2229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/>
              <a:t>MAGIS-km additional factor of 3x improvement in phase noise from flux + quantum entanglement (spin squeezing)</a:t>
            </a:r>
          </a:p>
        </p:txBody>
      </p:sp>
    </p:spTree>
    <p:extLst>
      <p:ext uri="{BB962C8B-B14F-4D97-AF65-F5344CB8AC3E}">
        <p14:creationId xmlns:p14="http://schemas.microsoft.com/office/powerpoint/2010/main" val="1208482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1E32-396D-4971-827C-08A0D8A0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MAGIS and AION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8C306-5489-4586-80A1-DD0C2BEC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38" y="843558"/>
            <a:ext cx="5980580" cy="31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87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4C92-7106-429E-9E30-7D1B7494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AION Helping LIGO/VIRGO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97E41-7E48-496F-A304-6BFBEB289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569" y="1059583"/>
            <a:ext cx="5940863" cy="3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0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27D823-09A9-451D-A81D-9947DFFF1662}"/>
              </a:ext>
            </a:extLst>
          </p:cNvPr>
          <p:cNvSpPr/>
          <p:nvPr/>
        </p:nvSpPr>
        <p:spPr>
          <a:xfrm>
            <a:off x="399116" y="2586205"/>
            <a:ext cx="5285913" cy="152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100-meter baseline atom interferometry in existing shaft at </a:t>
            </a:r>
            <a:r>
              <a:rPr lang="en-US" sz="13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Fermilab</a:t>
            </a:r>
            <a:endParaRPr lang="en-US" sz="13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Started construction year and a half ago</a:t>
            </a: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Clock atom sources (Sr) at three positions to realize a gradiometer</a:t>
            </a: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Intermediate step to full-scale (km) detector for gravitational waves</a:t>
            </a: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Probes for ultralight scalar dark matter beyond current limits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CBDC699-761A-4D47-9053-994193A1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11510"/>
            <a:ext cx="7776864" cy="25357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MAGIS-100: DM &amp; GW detector prototype at Fermilab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EBEDB5-9D22-4C69-B31A-0B5D320650DE}"/>
              </a:ext>
            </a:extLst>
          </p:cNvPr>
          <p:cNvSpPr txBox="1"/>
          <p:nvPr/>
        </p:nvSpPr>
        <p:spPr>
          <a:xfrm>
            <a:off x="755576" y="627534"/>
            <a:ext cx="50625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M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atter wave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A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tomic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G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radiometer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nterferometric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S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ensor</a:t>
            </a:r>
          </a:p>
        </p:txBody>
      </p:sp>
      <p:pic>
        <p:nvPicPr>
          <p:cNvPr id="71" name="Picture 2" descr="Image result for stanford logo">
            <a:extLst>
              <a:ext uri="{FF2B5EF4-FFF2-40B4-BE49-F238E27FC236}">
                <a16:creationId xmlns:a16="http://schemas.microsoft.com/office/drawing/2014/main" id="{922B8F21-CA8D-4C9F-8F49-CA476C4C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147" y="4299942"/>
            <a:ext cx="460759" cy="3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https://upload.wikimedia.org/wikipedia/en/thumb/6/6d/Northern_Illinois_University_logo.svg/1280px-Northern_Illinois_University_logo.svg.png">
            <a:extLst>
              <a:ext uri="{FF2B5EF4-FFF2-40B4-BE49-F238E27FC236}">
                <a16:creationId xmlns:a16="http://schemas.microsoft.com/office/drawing/2014/main" id="{15FC3163-B404-4699-8447-E3C09066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307" y="4334226"/>
            <a:ext cx="680917" cy="25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 descr="LVP_UNI_LOGO_Pantone1">
            <a:extLst>
              <a:ext uri="{FF2B5EF4-FFF2-40B4-BE49-F238E27FC236}">
                <a16:creationId xmlns:a16="http://schemas.microsoft.com/office/drawing/2014/main" id="{94A65C32-523C-4B76-9B25-70FA093B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563" y="4371950"/>
            <a:ext cx="791744" cy="18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 descr="Image result for northwestern university logo">
            <a:extLst>
              <a:ext uri="{FF2B5EF4-FFF2-40B4-BE49-F238E27FC236}">
                <a16:creationId xmlns:a16="http://schemas.microsoft.com/office/drawing/2014/main" id="{F63CB0CC-B410-4760-A995-D88AD4722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4203" y="4339824"/>
            <a:ext cx="839830" cy="2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B5F3EDD-CFFB-4B59-A642-EAFF3D6010B5}"/>
              </a:ext>
            </a:extLst>
          </p:cNvPr>
          <p:cNvGrpSpPr>
            <a:grpSpLocks noChangeAspect="1"/>
          </p:cNvGrpSpPr>
          <p:nvPr/>
        </p:nvGrpSpPr>
        <p:grpSpPr>
          <a:xfrm>
            <a:off x="903051" y="915566"/>
            <a:ext cx="4605053" cy="1507564"/>
            <a:chOff x="160508" y="1161641"/>
            <a:chExt cx="6901595" cy="2452297"/>
          </a:xfrm>
        </p:grpSpPr>
        <p:grpSp>
          <p:nvGrpSpPr>
            <p:cNvPr id="77" name="Group 17">
              <a:extLst>
                <a:ext uri="{FF2B5EF4-FFF2-40B4-BE49-F238E27FC236}">
                  <a16:creationId xmlns:a16="http://schemas.microsoft.com/office/drawing/2014/main" id="{67131E0A-6096-4F6B-BEE8-C53A48E4A26E}"/>
                </a:ext>
              </a:extLst>
            </p:cNvPr>
            <p:cNvGrpSpPr/>
            <p:nvPr/>
          </p:nvGrpSpPr>
          <p:grpSpPr>
            <a:xfrm>
              <a:off x="160508" y="1161641"/>
              <a:ext cx="6901595" cy="2452297"/>
              <a:chOff x="636846" y="1105593"/>
              <a:chExt cx="7868459" cy="2795846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2756C91A-32A5-453B-8265-F3820C5A6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8820"/>
              <a:stretch/>
            </p:blipFill>
            <p:spPr>
              <a:xfrm>
                <a:off x="636846" y="3413760"/>
                <a:ext cx="7866611" cy="487679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CD1A6701-0375-4B48-A343-E37D6FBDF1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694" y="1105593"/>
                <a:ext cx="7866611" cy="2323407"/>
              </a:xfrm>
              <a:prstGeom prst="rect">
                <a:avLst/>
              </a:prstGeom>
            </p:spPr>
          </p:pic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C012549-FAC9-4473-884F-13B23E480B39}"/>
                </a:ext>
              </a:extLst>
            </p:cNvPr>
            <p:cNvSpPr/>
            <p:nvPr/>
          </p:nvSpPr>
          <p:spPr bwMode="auto">
            <a:xfrm>
              <a:off x="5536917" y="1567235"/>
              <a:ext cx="777306" cy="1213355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US" sz="135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AA2DD2A-6750-4BB8-837D-B443DA5A654B}"/>
              </a:ext>
            </a:extLst>
          </p:cNvPr>
          <p:cNvCxnSpPr>
            <a:cxnSpLocks/>
          </p:cNvCxnSpPr>
          <p:nvPr/>
        </p:nvCxnSpPr>
        <p:spPr>
          <a:xfrm flipH="1" flipV="1">
            <a:off x="5220072" y="1445177"/>
            <a:ext cx="955331" cy="9940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Picture 2" descr="Image result for oxford university logo">
            <a:extLst>
              <a:ext uri="{FF2B5EF4-FFF2-40B4-BE49-F238E27FC236}">
                <a16:creationId xmlns:a16="http://schemas.microsoft.com/office/drawing/2014/main" id="{81CABE13-8D9A-4DBF-AE72-DBA4E1C0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95" y="4304068"/>
            <a:ext cx="680917" cy="3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Related image">
            <a:extLst>
              <a:ext uri="{FF2B5EF4-FFF2-40B4-BE49-F238E27FC236}">
                <a16:creationId xmlns:a16="http://schemas.microsoft.com/office/drawing/2014/main" id="{3BF30ED5-64DB-4183-AEA5-D6B00334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475" y="4347567"/>
            <a:ext cx="734420" cy="2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Gedminas\Downloads\Moore_Foundation_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8659" y="4299942"/>
            <a:ext cx="793821" cy="308284"/>
          </a:xfrm>
          <a:prstGeom prst="rect">
            <a:avLst/>
          </a:prstGeom>
          <a:noFill/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AA5FCB5D-D2C1-8C7B-6AAB-379727C76C39}"/>
              </a:ext>
            </a:extLst>
          </p:cNvPr>
          <p:cNvSpPr txBox="1">
            <a:spLocks/>
          </p:cNvSpPr>
          <p:nvPr/>
        </p:nvSpPr>
        <p:spPr bwMode="auto">
          <a:xfrm>
            <a:off x="611560" y="408485"/>
            <a:ext cx="7776864" cy="25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US" sz="2400" kern="0">
                <a:latin typeface="+mj-lt"/>
              </a:rPr>
              <a:t>MAGIS-100: DM &amp; GW detector prototype at Fermilab</a:t>
            </a:r>
            <a:endParaRPr lang="en-US" sz="2400" kern="0" dirty="0">
              <a:latin typeface="+mj-lt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6E06167F-6658-3EC8-C36C-3B83225C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30849" y="1707654"/>
            <a:ext cx="2615551" cy="2203843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18E34C0-F39A-7CE8-EB9D-21AC645DF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8867" b="27307"/>
          <a:stretch/>
        </p:blipFill>
        <p:spPr bwMode="auto">
          <a:xfrm>
            <a:off x="6984432" y="598241"/>
            <a:ext cx="1882161" cy="100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mage result for fermilab logo">
            <a:extLst>
              <a:ext uri="{FF2B5EF4-FFF2-40B4-BE49-F238E27FC236}">
                <a16:creationId xmlns:a16="http://schemas.microsoft.com/office/drawing/2014/main" id="{A6D0B499-B4BA-4275-9BC9-87F5A40A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410" y="4059583"/>
            <a:ext cx="1030028" cy="2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C0284A-2D82-480D-B6A0-B0AEBCAFAC1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b="90508"/>
          <a:stretch/>
        </p:blipFill>
        <p:spPr>
          <a:xfrm>
            <a:off x="6859902" y="3641113"/>
            <a:ext cx="1882161" cy="2165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1339C7A-9567-4691-8231-CDDB30D022CE}"/>
              </a:ext>
            </a:extLst>
          </p:cNvPr>
          <p:cNvSpPr txBox="1"/>
          <p:nvPr/>
        </p:nvSpPr>
        <p:spPr>
          <a:xfrm>
            <a:off x="6757091" y="3798369"/>
            <a:ext cx="22120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hlinkClick r:id="rId17"/>
              </a:rPr>
              <a:t>https://arxiv.org/abs/2104.02835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9293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016" y="2603370"/>
            <a:ext cx="2732424" cy="204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D19A03-4617-4426-AEEF-53B5F3DE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91732"/>
            <a:ext cx="7560840" cy="685800"/>
          </a:xfrm>
        </p:spPr>
        <p:txBody>
          <a:bodyPr/>
          <a:lstStyle/>
          <a:p>
            <a:r>
              <a:rPr lang="en-US" dirty="0">
                <a:latin typeface="+mj-lt"/>
              </a:rPr>
              <a:t>Projected Sensitivity to Dark Matter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0211F-CBDA-4324-AA7E-A3B1F4364DA2}"/>
              </a:ext>
            </a:extLst>
          </p:cNvPr>
          <p:cNvSpPr/>
          <p:nvPr/>
        </p:nvSpPr>
        <p:spPr>
          <a:xfrm>
            <a:off x="1907704" y="3930189"/>
            <a:ext cx="40324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300" i="1" dirty="0"/>
              <a:t>Sensitivity to </a:t>
            </a:r>
            <a:r>
              <a:rPr lang="en-US" sz="1300" i="1" dirty="0" err="1"/>
              <a:t>ultralight</a:t>
            </a:r>
            <a:r>
              <a:rPr lang="en-US" sz="1300" i="1" dirty="0"/>
              <a:t> scalar dark matter coupled via electron mass a) and fine structure constant b)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E22CBF-9188-4D57-AA8D-BC08668AC2FC}"/>
              </a:ext>
            </a:extLst>
          </p:cNvPr>
          <p:cNvSpPr/>
          <p:nvPr/>
        </p:nvSpPr>
        <p:spPr>
          <a:xfrm>
            <a:off x="467544" y="915566"/>
            <a:ext cx="453650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Run plan from 2023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1600" dirty="0"/>
              <a:t>1 year of data taking in scalar DM configuration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/>
              <a:t> Assuming shot-noise limited phase resolution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/>
              <a:t> Acts a proof of concept for GW detector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Next step looking for vector DM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016" y="515456"/>
            <a:ext cx="2732400" cy="208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267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8791-5489-4FD2-BF5A-7CA5587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Testbed for GW sensor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969FAE-7A4F-488F-83E7-0946CBA4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65262"/>
            <a:ext cx="6512955" cy="26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03C738-C5F7-42EB-88E1-40DC47374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385230"/>
            <a:ext cx="4039588" cy="986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E1EC9-2A37-4378-8F75-FA6191B04F9C}"/>
              </a:ext>
            </a:extLst>
          </p:cNvPr>
          <p:cNvSpPr txBox="1"/>
          <p:nvPr/>
        </p:nvSpPr>
        <p:spPr>
          <a:xfrm>
            <a:off x="336496" y="3413388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Recent discovery of 150 solar mass black hole merger by LIGO is encouraging as heavier mergers would occur in the mid-band frequency range.</a:t>
            </a:r>
          </a:p>
        </p:txBody>
      </p:sp>
    </p:spTree>
    <p:extLst>
      <p:ext uri="{BB962C8B-B14F-4D97-AF65-F5344CB8AC3E}">
        <p14:creationId xmlns:p14="http://schemas.microsoft.com/office/powerpoint/2010/main" val="1471498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119A-CB57-BF48-931C-301F1F8D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3478"/>
            <a:ext cx="7772400" cy="685800"/>
          </a:xfrm>
        </p:spPr>
        <p:txBody>
          <a:bodyPr/>
          <a:lstStyle/>
          <a:p>
            <a:r>
              <a:rPr lang="en-US" dirty="0">
                <a:latin typeface="+mj-lt"/>
              </a:rPr>
              <a:t>Progress on MAGIS-100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7C30A-A623-044C-A305-CF6AB2A18E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77096-FB96-E442-872E-800BAB8BF6D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8F473-A990-4691-9BCF-4562BD43632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Leonie Hawkins, HEP Forum 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22A52B-780E-4A60-A45A-8D82B1F5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97" y="1401895"/>
            <a:ext cx="1328984" cy="3114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792AD-5C9E-4833-A010-43A9611CB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8"/>
          <a:stretch/>
        </p:blipFill>
        <p:spPr>
          <a:xfrm>
            <a:off x="612129" y="1258871"/>
            <a:ext cx="1589601" cy="29081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ABCF7F-DC79-406D-B238-63356B7190D5}"/>
              </a:ext>
            </a:extLst>
          </p:cNvPr>
          <p:cNvSpPr txBox="1"/>
          <p:nvPr/>
        </p:nvSpPr>
        <p:spPr>
          <a:xfrm>
            <a:off x="628651" y="4230678"/>
            <a:ext cx="1725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Beam pipe section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FAF633-2311-4A35-9CB5-1B9AC9151534}"/>
              </a:ext>
            </a:extLst>
          </p:cNvPr>
          <p:cNvSpPr txBox="1"/>
          <p:nvPr/>
        </p:nvSpPr>
        <p:spPr>
          <a:xfrm>
            <a:off x="4096951" y="942442"/>
            <a:ext cx="2766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Atom source design &amp; construction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3D5EA-95B2-4CF7-828F-EBCD08C05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210" y="1264164"/>
            <a:ext cx="2766992" cy="19585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C76E2C-BC0A-4630-9671-5EF91A24F6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85"/>
          <a:stretch/>
        </p:blipFill>
        <p:spPr>
          <a:xfrm>
            <a:off x="4256741" y="3319641"/>
            <a:ext cx="2244407" cy="11309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9EEE87-B439-4BC7-BE6D-34F5C4359CB7}"/>
              </a:ext>
            </a:extLst>
          </p:cNvPr>
          <p:cNvSpPr txBox="1"/>
          <p:nvPr/>
        </p:nvSpPr>
        <p:spPr>
          <a:xfrm>
            <a:off x="2396347" y="1048482"/>
            <a:ext cx="1725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Mechanical support structure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0CB2EC-7A6F-12B6-8465-2ACFE4A3D6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7202" y="1278494"/>
            <a:ext cx="2178532" cy="1152310"/>
          </a:xfrm>
          <a:prstGeom prst="rect">
            <a:avLst/>
          </a:prstGeom>
        </p:spPr>
      </p:pic>
      <p:pic>
        <p:nvPicPr>
          <p:cNvPr id="18" name="Picture 17" descr="A picture containing indoor, dirty, gear&#10;&#10;Description automatically generated">
            <a:extLst>
              <a:ext uri="{FF2B5EF4-FFF2-40B4-BE49-F238E27FC236}">
                <a16:creationId xmlns:a16="http://schemas.microsoft.com/office/drawing/2014/main" id="{469B4200-09B6-186E-8071-54ACB8577A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9201" r="21650" b="13601"/>
          <a:stretch/>
        </p:blipFill>
        <p:spPr>
          <a:xfrm>
            <a:off x="7249630" y="2489857"/>
            <a:ext cx="1328984" cy="966533"/>
          </a:xfrm>
          <a:prstGeom prst="rect">
            <a:avLst/>
          </a:prstGeom>
        </p:spPr>
      </p:pic>
      <p:pic>
        <p:nvPicPr>
          <p:cNvPr id="19" name="Picture 18" descr="A computer monitor with a drawing on it&#10;&#10;Description automatically generated with low confidence">
            <a:extLst>
              <a:ext uri="{FF2B5EF4-FFF2-40B4-BE49-F238E27FC236}">
                <a16:creationId xmlns:a16="http://schemas.microsoft.com/office/drawing/2014/main" id="{7636DFF9-2E90-AD22-738B-84F5502B9E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31800" r="23750" b="24800"/>
          <a:stretch/>
        </p:blipFill>
        <p:spPr>
          <a:xfrm>
            <a:off x="7096070" y="3515443"/>
            <a:ext cx="1636104" cy="10342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5654DA-F6C0-9CB9-37A6-E7598FA7DB4F}"/>
              </a:ext>
            </a:extLst>
          </p:cNvPr>
          <p:cNvSpPr txBox="1"/>
          <p:nvPr/>
        </p:nvSpPr>
        <p:spPr>
          <a:xfrm>
            <a:off x="6707202" y="854001"/>
            <a:ext cx="2766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Retro chamber being machined at Liverpool</a:t>
            </a:r>
          </a:p>
        </p:txBody>
      </p:sp>
    </p:spTree>
    <p:extLst>
      <p:ext uri="{BB962C8B-B14F-4D97-AF65-F5344CB8AC3E}">
        <p14:creationId xmlns:p14="http://schemas.microsoft.com/office/powerpoint/2010/main" val="173304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FB285EE-CB98-495E-A073-E6F7E98D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14" y="4199153"/>
            <a:ext cx="1453197" cy="381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68EDB5-CA6B-4D30-ACA2-48ECDC19D5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62" y="522674"/>
            <a:ext cx="3015760" cy="1595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10119A-CB57-BF48-931C-301F1F8D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486"/>
            <a:ext cx="7886700" cy="994172"/>
          </a:xfrm>
        </p:spPr>
        <p:txBody>
          <a:bodyPr/>
          <a:lstStyle/>
          <a:p>
            <a:r>
              <a:rPr lang="en-US" dirty="0">
                <a:latin typeface="+mj-lt"/>
              </a:rPr>
              <a:t>MAGIS-UK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1800" dirty="0">
                <a:latin typeface="+mj-lt"/>
              </a:rPr>
              <a:t>UK to deliver the detection sub-system</a:t>
            </a:r>
            <a:endParaRPr lang="en-US" dirty="0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7C30A-A623-044C-A305-CF6AB2A18E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77096-FB96-E442-872E-800BAB8BF6D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8F473-A990-4691-9BCF-4562BD43632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Leonie Hawkins, HEP Forum 2021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E522D35-98B2-4A4C-A239-3DE25739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r>
              <a:rPr lang="en-GB" dirty="0"/>
              <a:t>Liverpool: </a:t>
            </a:r>
          </a:p>
          <a:p>
            <a:pPr lvl="1"/>
            <a:r>
              <a:rPr lang="en-GB" dirty="0"/>
              <a:t>Develop phase shear imaging platform</a:t>
            </a:r>
          </a:p>
          <a:p>
            <a:pPr lvl="1"/>
            <a:r>
              <a:rPr lang="en-GB" dirty="0"/>
              <a:t>In-vacuum opto-mechanics </a:t>
            </a:r>
          </a:p>
          <a:p>
            <a:r>
              <a:rPr lang="en-GB" dirty="0"/>
              <a:t>Oxford:</a:t>
            </a:r>
          </a:p>
          <a:p>
            <a:pPr lvl="1"/>
            <a:r>
              <a:rPr lang="en-GB" dirty="0"/>
              <a:t>Deliver detection cameras</a:t>
            </a:r>
          </a:p>
          <a:p>
            <a:r>
              <a:rPr lang="en-GB" dirty="0"/>
              <a:t>Cambridge:</a:t>
            </a:r>
          </a:p>
          <a:p>
            <a:pPr lvl="1"/>
            <a:r>
              <a:rPr lang="en-GB" dirty="0"/>
              <a:t>DAQ and computing </a:t>
            </a:r>
          </a:p>
          <a:p>
            <a:r>
              <a:rPr lang="en-GB" dirty="0"/>
              <a:t>UK contributing to physics simulations</a:t>
            </a:r>
          </a:p>
          <a:p>
            <a:pPr lvl="1"/>
            <a:r>
              <a:rPr lang="en-GB" dirty="0"/>
              <a:t>Modelling signal, noise &amp; systematics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2DC0C72-A681-45E6-A726-63074238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31" y="2267623"/>
            <a:ext cx="906176" cy="67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A796E577-068F-420E-BD27-959DCD91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955" y="3183500"/>
            <a:ext cx="907757" cy="68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7234119C-4628-471C-B4E5-B89E3CB86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"/>
          <a:stretch/>
        </p:blipFill>
        <p:spPr bwMode="auto">
          <a:xfrm>
            <a:off x="7922626" y="2278526"/>
            <a:ext cx="844313" cy="6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AAC4C9-8B64-4BC9-A850-C9230B029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7738" y="3184446"/>
            <a:ext cx="849950" cy="6841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12FBACB-2D4B-4774-8109-1617CF70735F}"/>
              </a:ext>
            </a:extLst>
          </p:cNvPr>
          <p:cNvSpPr txBox="1"/>
          <p:nvPr/>
        </p:nvSpPr>
        <p:spPr>
          <a:xfrm>
            <a:off x="6892534" y="2960920"/>
            <a:ext cx="103321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/>
              <a:t>Lens flange mount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C80C06-39F7-42FD-8AB8-FE5322ABF531}"/>
              </a:ext>
            </a:extLst>
          </p:cNvPr>
          <p:cNvSpPr txBox="1"/>
          <p:nvPr/>
        </p:nvSpPr>
        <p:spPr>
          <a:xfrm>
            <a:off x="7857426" y="2968069"/>
            <a:ext cx="12865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/>
              <a:t>In-vacuum mirror mount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F9D5AE-9438-4D44-9945-E8A161D9D114}"/>
              </a:ext>
            </a:extLst>
          </p:cNvPr>
          <p:cNvSpPr txBox="1"/>
          <p:nvPr/>
        </p:nvSpPr>
        <p:spPr>
          <a:xfrm>
            <a:off x="6856805" y="3868451"/>
            <a:ext cx="1115442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/>
              <a:t>In-vacuum beam sampling mirror mount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01DA2A-4A63-4BC9-A5FE-40FEB5A4AE3E}"/>
              </a:ext>
            </a:extLst>
          </p:cNvPr>
          <p:cNvSpPr txBox="1"/>
          <p:nvPr/>
        </p:nvSpPr>
        <p:spPr>
          <a:xfrm>
            <a:off x="7865993" y="3864318"/>
            <a:ext cx="1055096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/>
              <a:t>Heavy duty groove grabber plate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8A031C-0654-4D05-93E8-55C04ADAD7C3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5548993" y="2195126"/>
            <a:ext cx="1053952" cy="2346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7CA61-BF43-43E3-B5D1-44169C5C0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0992" y="2320250"/>
            <a:ext cx="1349707" cy="11785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B6A0B4-B402-4984-B85F-23ABB679D6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896" y="4044893"/>
            <a:ext cx="473355" cy="4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0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0A1E-088B-4F23-9015-42E7E17A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845840"/>
          </a:xfrm>
        </p:spPr>
        <p:txBody>
          <a:bodyPr/>
          <a:lstStyle/>
          <a:p>
            <a:r>
              <a:rPr lang="en-GB" sz="2400" dirty="0">
                <a:latin typeface="+mj-lt"/>
                <a:cs typeface="Times New Roman" panose="02020603050405020304" pitchFamily="18" charset="0"/>
              </a:rPr>
              <a:t>Horizontal Drift Study</a:t>
            </a:r>
            <a:br>
              <a:rPr lang="en-GB" sz="2400" dirty="0">
                <a:latin typeface="+mj-lt"/>
                <a:cs typeface="Times New Roman" panose="02020603050405020304" pitchFamily="18" charset="0"/>
              </a:rPr>
            </a:br>
            <a:endParaRPr lang="en-GB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423F9-CD66-4B98-BE35-54CEBD03E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96" y="987466"/>
            <a:ext cx="5398368" cy="3714750"/>
          </a:xfrm>
        </p:spPr>
        <p:txBody>
          <a:bodyPr/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Times New Roman" panose="02020603050405020304" pitchFamily="18" charset="0"/>
              </a:rPr>
              <a:t>Rabi efficiency varies along the interferometer beam because beam intensity has Gaussian profile</a:t>
            </a:r>
            <a:endParaRPr lang="en-GB" sz="1800" b="0" i="0" u="none" strike="noStrike" baseline="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Atoms have a distribution of positions and velocities, these evolve over time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With each LMT pulse atoms are </a:t>
            </a:r>
            <a:r>
              <a:rPr 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being lost if they are outside high efficiency region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Beam to cloud size ratio is a key parameter to mitigate this effect </a:t>
            </a:r>
            <a:endParaRPr lang="en-GB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0AD0F-F080-45CD-82E2-8DE0FE04AFF2}"/>
              </a:ext>
            </a:extLst>
          </p:cNvPr>
          <p:cNvSpPr txBox="1"/>
          <p:nvPr/>
        </p:nvSpPr>
        <p:spPr>
          <a:xfrm>
            <a:off x="3667352" y="3804295"/>
            <a:ext cx="24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Work of Sam Hindley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7B0EC-51C7-E59E-B97D-1A0AB29B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93763"/>
            <a:ext cx="2488823" cy="2559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255FFB-470D-1214-E6EB-D4B60D39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5" y="2844841"/>
            <a:ext cx="2488824" cy="1710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87D2C-9B31-3048-029F-47657A9F2EC1}"/>
              </a:ext>
            </a:extLst>
          </p:cNvPr>
          <p:cNvSpPr txBox="1"/>
          <p:nvPr/>
        </p:nvSpPr>
        <p:spPr>
          <a:xfrm>
            <a:off x="553772" y="4109052"/>
            <a:ext cx="5602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More on simulations see Leonie Hawkins talk</a:t>
            </a:r>
          </a:p>
        </p:txBody>
      </p:sp>
    </p:spTree>
    <p:extLst>
      <p:ext uri="{BB962C8B-B14F-4D97-AF65-F5344CB8AC3E}">
        <p14:creationId xmlns:p14="http://schemas.microsoft.com/office/powerpoint/2010/main" val="959598235"/>
      </p:ext>
    </p:extLst>
  </p:cSld>
  <p:clrMapOvr>
    <a:masterClrMapping/>
  </p:clrMapOvr>
</p:sld>
</file>

<file path=ppt/theme/theme1.xml><?xml version="1.0" encoding="utf-8"?>
<a:theme xmlns:a="http://schemas.openxmlformats.org/drawingml/2006/main" name="Liv_branded">
  <a:themeElements>
    <a:clrScheme name="Blank Presentation 13">
      <a:dk1>
        <a:srgbClr val="000000"/>
      </a:dk1>
      <a:lt1>
        <a:srgbClr val="FFFFFF"/>
      </a:lt1>
      <a:dk2>
        <a:srgbClr val="9567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9567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iv_branded">
  <a:themeElements>
    <a:clrScheme name="Blank Presentation 13">
      <a:dk1>
        <a:srgbClr val="000000"/>
      </a:dk1>
      <a:lt1>
        <a:srgbClr val="FFFFFF"/>
      </a:lt1>
      <a:dk2>
        <a:srgbClr val="9567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9567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37313</TotalTime>
  <Words>1896</Words>
  <Application>Microsoft Office PowerPoint</Application>
  <PresentationFormat>On-screen Show (16:9)</PresentationFormat>
  <Paragraphs>301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Arial (Body)</vt:lpstr>
      <vt:lpstr>Arial Rounded MT Bold</vt:lpstr>
      <vt:lpstr>Calibri</vt:lpstr>
      <vt:lpstr>LMMathItalic10-Regular</vt:lpstr>
      <vt:lpstr>LMRoman10-Bold</vt:lpstr>
      <vt:lpstr>LMRoman10-Regular</vt:lpstr>
      <vt:lpstr>LMRoman12-Regular</vt:lpstr>
      <vt:lpstr>LMRoman8-Regular</vt:lpstr>
      <vt:lpstr>Tahoma</vt:lpstr>
      <vt:lpstr>Liv_branded</vt:lpstr>
      <vt:lpstr>1_Liv_branded</vt:lpstr>
      <vt:lpstr>Atom Interferometry -  Progress of MAGIS-100 &amp; AION-10    </vt:lpstr>
      <vt:lpstr>Atom Interferometry &amp; Gradiometry</vt:lpstr>
      <vt:lpstr>Searches for Light Dark Matter</vt:lpstr>
      <vt:lpstr>MAGIS-100: DM &amp; GW detector prototype at Fermilab</vt:lpstr>
      <vt:lpstr>Projected Sensitivity to Dark Matter</vt:lpstr>
      <vt:lpstr>Testbed for GW sensor</vt:lpstr>
      <vt:lpstr>Progress on MAGIS-100 </vt:lpstr>
      <vt:lpstr>MAGIS-UK UK to deliver the detection sub-system</vt:lpstr>
      <vt:lpstr>Horizontal Drift Study </vt:lpstr>
      <vt:lpstr>MAGIS - Liverpool</vt:lpstr>
      <vt:lpstr>Retro-reflection Phase-shear Platform</vt:lpstr>
      <vt:lpstr>High Precision in Vacuum Optics </vt:lpstr>
      <vt:lpstr>Parts made by Liverpool Detector Development Manufacturing Facility</vt:lpstr>
      <vt:lpstr>Atom Interferometer Observatory  &amp; Network</vt:lpstr>
      <vt:lpstr>Progress on AION</vt:lpstr>
      <vt:lpstr>Cold Atoms in Space</vt:lpstr>
      <vt:lpstr>Present Status</vt:lpstr>
      <vt:lpstr>Thank you for attention</vt:lpstr>
      <vt:lpstr>Backup slides</vt:lpstr>
      <vt:lpstr>MAGIS-100 &amp; AION</vt:lpstr>
      <vt:lpstr>Light pulse atom interferometry</vt:lpstr>
      <vt:lpstr>Ultralight scalar dark matter</vt:lpstr>
      <vt:lpstr>Science Case</vt:lpstr>
      <vt:lpstr>MAGIS-100 Operating Modes</vt:lpstr>
      <vt:lpstr>GW Measurement Concept with AI</vt:lpstr>
      <vt:lpstr>AION – team roles </vt:lpstr>
      <vt:lpstr>MAGIS-100 specs and other experiments</vt:lpstr>
      <vt:lpstr>PowerPoint Presentation</vt:lpstr>
      <vt:lpstr>PowerPoint Presentation</vt:lpstr>
      <vt:lpstr>Projected sensitivity to dark matter</vt:lpstr>
      <vt:lpstr>AION Dark Matter Search</vt:lpstr>
      <vt:lpstr>GW Sensitivity development plan</vt:lpstr>
      <vt:lpstr>MAGIS and AION Network</vt:lpstr>
      <vt:lpstr>AION Helping LIGO/VIRGO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optical set up of Modulated Laser Diode in an External Cavity for Raman Spectroscopy and Laser Cooling</dc:title>
  <dc:creator>Gedminas</dc:creator>
  <cp:lastModifiedBy>Elertas, Gedminas [elertas]</cp:lastModifiedBy>
  <cp:revision>939</cp:revision>
  <cp:lastPrinted>2017-12-06T15:28:33Z</cp:lastPrinted>
  <dcterms:created xsi:type="dcterms:W3CDTF">2016-10-15T12:19:56Z</dcterms:created>
  <dcterms:modified xsi:type="dcterms:W3CDTF">2022-05-19T14:32:48Z</dcterms:modified>
</cp:coreProperties>
</file>