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70" r:id="rId3"/>
    <p:sldId id="257" r:id="rId4"/>
    <p:sldId id="272" r:id="rId5"/>
    <p:sldId id="266" r:id="rId6"/>
    <p:sldId id="268" r:id="rId7"/>
    <p:sldId id="261" r:id="rId8"/>
    <p:sldId id="280" r:id="rId9"/>
    <p:sldId id="276" r:id="rId10"/>
    <p:sldId id="258" r:id="rId11"/>
    <p:sldId id="278" r:id="rId12"/>
    <p:sldId id="277" r:id="rId13"/>
    <p:sldId id="279" r:id="rId14"/>
    <p:sldId id="260"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y" initials="a" lastIdx="1" clrIdx="0">
    <p:extLst>
      <p:ext uri="{19B8F6BF-5375-455C-9EA6-DF929625EA0E}">
        <p15:presenceInfo xmlns:p15="http://schemas.microsoft.com/office/powerpoint/2012/main" userId="a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1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75906" autoAdjust="0"/>
  </p:normalViewPr>
  <p:slideViewPr>
    <p:cSldViewPr snapToGrid="0">
      <p:cViewPr varScale="1">
        <p:scale>
          <a:sx n="103" d="100"/>
          <a:sy n="103" d="100"/>
        </p:scale>
        <p:origin x="342"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726684-EFB8-4D63-90C2-BBB1A2F02A17}" type="datetimeFigureOut">
              <a:rPr lang="en-GB" smtClean="0"/>
              <a:t>20/05/2022</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646D2-DE91-479F-984A-04BD95EA682E}" type="slidenum">
              <a:rPr lang="en-GB" smtClean="0"/>
              <a:t>‹#›</a:t>
            </a:fld>
            <a:endParaRPr lang="en-GB" dirty="0"/>
          </a:p>
        </p:txBody>
      </p:sp>
    </p:spTree>
    <p:extLst>
      <p:ext uri="{BB962C8B-B14F-4D97-AF65-F5344CB8AC3E}">
        <p14:creationId xmlns:p14="http://schemas.microsoft.com/office/powerpoint/2010/main" val="3141389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06330-79B2-4378-AC64-4DE764E3AE93}" type="datetimeFigureOut">
              <a:rPr lang="en-GB" smtClean="0"/>
              <a:t>20/05/2022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CDAB-792A-4C4F-8B59-E66DDAEDACB5}" type="slidenum">
              <a:rPr lang="en-GB" smtClean="0"/>
              <a:t>‹#›</a:t>
            </a:fld>
            <a:endParaRPr lang="en-GB" dirty="0"/>
          </a:p>
        </p:txBody>
      </p:sp>
    </p:spTree>
    <p:extLst>
      <p:ext uri="{BB962C8B-B14F-4D97-AF65-F5344CB8AC3E}">
        <p14:creationId xmlns:p14="http://schemas.microsoft.com/office/powerpoint/2010/main" val="2013687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a:t>
            </a:fld>
            <a:endParaRPr lang="en-GB" dirty="0"/>
          </a:p>
        </p:txBody>
      </p:sp>
    </p:spTree>
    <p:extLst>
      <p:ext uri="{BB962C8B-B14F-4D97-AF65-F5344CB8AC3E}">
        <p14:creationId xmlns:p14="http://schemas.microsoft.com/office/powerpoint/2010/main" val="3226072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a:t>
            </a:r>
          </a:p>
          <a:p>
            <a:r>
              <a:rPr lang="en-GB" dirty="0"/>
              <a:t>We have been incredibly fortunate in receiving funding for a new large area milling machine. We are only able to position a machine of this size in one place within our machine shop, this means that walls need moving in the coming year and many if not all of our machines will need to be repositioned. This will cause considerable disruption, we will endeavour to keep at least one lathe and milling machine operational during this period and we ask for your patients.</a:t>
            </a:r>
          </a:p>
        </p:txBody>
      </p:sp>
      <p:sp>
        <p:nvSpPr>
          <p:cNvPr id="4" name="Slide Number Placeholder 3"/>
          <p:cNvSpPr>
            <a:spLocks noGrp="1"/>
          </p:cNvSpPr>
          <p:nvPr>
            <p:ph type="sldNum" sz="quarter" idx="5"/>
          </p:nvPr>
        </p:nvSpPr>
        <p:spPr/>
        <p:txBody>
          <a:bodyPr/>
          <a:lstStyle/>
          <a:p>
            <a:fld id="{9555CDAB-792A-4C4F-8B59-E66DDAEDACB5}" type="slidenum">
              <a:rPr lang="en-GB" smtClean="0"/>
              <a:t>10</a:t>
            </a:fld>
            <a:endParaRPr lang="en-GB" dirty="0"/>
          </a:p>
        </p:txBody>
      </p:sp>
    </p:spTree>
    <p:extLst>
      <p:ext uri="{BB962C8B-B14F-4D97-AF65-F5344CB8AC3E}">
        <p14:creationId xmlns:p14="http://schemas.microsoft.com/office/powerpoint/2010/main" val="3623461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11.</a:t>
            </a:r>
          </a:p>
          <a:p>
            <a:r>
              <a:rPr lang="en-GB" dirty="0"/>
              <a:t>Here we see co-curing this is where the foam core is bonded to the carbon fibre which then goes on to be bonded into the main layup. We also see 3D printed parts which is also impregnated with carbon fibre. Finally we have Mu3e structure which has a tensioning assembly made from carbon fibre.</a:t>
            </a:r>
          </a:p>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11</a:t>
            </a:fld>
            <a:endParaRPr lang="en-GB" dirty="0"/>
          </a:p>
        </p:txBody>
      </p:sp>
    </p:spTree>
    <p:extLst>
      <p:ext uri="{BB962C8B-B14F-4D97-AF65-F5344CB8AC3E}">
        <p14:creationId xmlns:p14="http://schemas.microsoft.com/office/powerpoint/2010/main" val="3631870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12.</a:t>
            </a:r>
          </a:p>
          <a:p>
            <a:r>
              <a:rPr lang="en-GB" dirty="0"/>
              <a:t>AML have continued to produce Prototype Half Cylinders for Atlas. Here you can see the various stages of production using tooling provided by the DDMF. </a:t>
            </a:r>
          </a:p>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12</a:t>
            </a:fld>
            <a:endParaRPr lang="en-GB" dirty="0"/>
          </a:p>
        </p:txBody>
      </p:sp>
    </p:spTree>
    <p:extLst>
      <p:ext uri="{BB962C8B-B14F-4D97-AF65-F5344CB8AC3E}">
        <p14:creationId xmlns:p14="http://schemas.microsoft.com/office/powerpoint/2010/main" val="3919071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13</a:t>
            </a:r>
          </a:p>
          <a:p>
            <a:r>
              <a:rPr lang="en-GB" dirty="0"/>
              <a:t>Congratulations to Matt Brown. Matt is leaving the machine shop and is taking a seat upstairs in the design office. We wish him the best of luck!</a:t>
            </a:r>
          </a:p>
        </p:txBody>
      </p:sp>
      <p:sp>
        <p:nvSpPr>
          <p:cNvPr id="4" name="Slide Number Placeholder 3"/>
          <p:cNvSpPr>
            <a:spLocks noGrp="1"/>
          </p:cNvSpPr>
          <p:nvPr>
            <p:ph type="sldNum" sz="quarter" idx="5"/>
          </p:nvPr>
        </p:nvSpPr>
        <p:spPr/>
        <p:txBody>
          <a:bodyPr/>
          <a:lstStyle/>
          <a:p>
            <a:fld id="{9555CDAB-792A-4C4F-8B59-E66DDAEDACB5}" type="slidenum">
              <a:rPr lang="en-GB" smtClean="0"/>
              <a:t>13</a:t>
            </a:fld>
            <a:endParaRPr lang="en-GB" dirty="0"/>
          </a:p>
        </p:txBody>
      </p:sp>
    </p:spTree>
    <p:extLst>
      <p:ext uri="{BB962C8B-B14F-4D97-AF65-F5344CB8AC3E}">
        <p14:creationId xmlns:p14="http://schemas.microsoft.com/office/powerpoint/2010/main" val="568190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a:t>
            </a:r>
          </a:p>
          <a:p>
            <a:r>
              <a:rPr lang="en-GB" dirty="0"/>
              <a:t>Obviously, none of this is possible without all these people. I would like to give a really big thank you to all of them. So, Thank you.</a:t>
            </a:r>
          </a:p>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14</a:t>
            </a:fld>
            <a:endParaRPr lang="en-GB" dirty="0"/>
          </a:p>
        </p:txBody>
      </p:sp>
    </p:spTree>
    <p:extLst>
      <p:ext uri="{BB962C8B-B14F-4D97-AF65-F5344CB8AC3E}">
        <p14:creationId xmlns:p14="http://schemas.microsoft.com/office/powerpoint/2010/main" val="298804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a:t>
            </a:r>
          </a:p>
        </p:txBody>
      </p:sp>
      <p:sp>
        <p:nvSpPr>
          <p:cNvPr id="4" name="Slide Number Placeholder 3"/>
          <p:cNvSpPr>
            <a:spLocks noGrp="1"/>
          </p:cNvSpPr>
          <p:nvPr>
            <p:ph type="sldNum" sz="quarter" idx="5"/>
          </p:nvPr>
        </p:nvSpPr>
        <p:spPr/>
        <p:txBody>
          <a:bodyPr/>
          <a:lstStyle/>
          <a:p>
            <a:fld id="{9555CDAB-792A-4C4F-8B59-E66DDAEDACB5}" type="slidenum">
              <a:rPr lang="en-GB" smtClean="0"/>
              <a:t>15</a:t>
            </a:fld>
            <a:endParaRPr lang="en-GB" dirty="0"/>
          </a:p>
        </p:txBody>
      </p:sp>
    </p:spTree>
    <p:extLst>
      <p:ext uri="{BB962C8B-B14F-4D97-AF65-F5344CB8AC3E}">
        <p14:creationId xmlns:p14="http://schemas.microsoft.com/office/powerpoint/2010/main" val="261339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a:t>
            </a:r>
          </a:p>
          <a:p>
            <a:r>
              <a:rPr lang="en-GB" dirty="0"/>
              <a:t>Here you can see examples of the work that has been carried out during 2021/2022. </a:t>
            </a:r>
          </a:p>
        </p:txBody>
      </p:sp>
      <p:sp>
        <p:nvSpPr>
          <p:cNvPr id="4" name="Slide Number Placeholder 3"/>
          <p:cNvSpPr>
            <a:spLocks noGrp="1"/>
          </p:cNvSpPr>
          <p:nvPr>
            <p:ph type="sldNum" sz="quarter" idx="5"/>
          </p:nvPr>
        </p:nvSpPr>
        <p:spPr/>
        <p:txBody>
          <a:bodyPr/>
          <a:lstStyle/>
          <a:p>
            <a:fld id="{9555CDAB-792A-4C4F-8B59-E66DDAEDACB5}" type="slidenum">
              <a:rPr lang="en-GB" smtClean="0"/>
              <a:t>2</a:t>
            </a:fld>
            <a:endParaRPr lang="en-GB" dirty="0"/>
          </a:p>
        </p:txBody>
      </p:sp>
    </p:spTree>
    <p:extLst>
      <p:ext uri="{BB962C8B-B14F-4D97-AF65-F5344CB8AC3E}">
        <p14:creationId xmlns:p14="http://schemas.microsoft.com/office/powerpoint/2010/main" val="202792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a:t>
            </a:r>
          </a:p>
          <a:p>
            <a:r>
              <a:rPr lang="en-GB" dirty="0"/>
              <a:t>This shows more components required from various projects.</a:t>
            </a:r>
          </a:p>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3</a:t>
            </a:fld>
            <a:endParaRPr lang="en-GB" dirty="0"/>
          </a:p>
        </p:txBody>
      </p:sp>
    </p:spTree>
    <p:extLst>
      <p:ext uri="{BB962C8B-B14F-4D97-AF65-F5344CB8AC3E}">
        <p14:creationId xmlns:p14="http://schemas.microsoft.com/office/powerpoint/2010/main" val="3886788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a:t>
            </a:r>
          </a:p>
          <a:p>
            <a:r>
              <a:rPr lang="en-GB" dirty="0"/>
              <a:t>These photos show the evolution of the </a:t>
            </a:r>
            <a:r>
              <a:rPr lang="en-GB" dirty="0" err="1"/>
              <a:t>Magis</a:t>
            </a:r>
            <a:r>
              <a:rPr lang="en-GB" dirty="0"/>
              <a:t> lattice </a:t>
            </a:r>
            <a:r>
              <a:rPr lang="en-GB" dirty="0" err="1"/>
              <a:t>scafolds</a:t>
            </a:r>
            <a:r>
              <a:rPr lang="en-GB" dirty="0"/>
              <a:t>. </a:t>
            </a:r>
          </a:p>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4</a:t>
            </a:fld>
            <a:endParaRPr lang="en-GB" dirty="0"/>
          </a:p>
        </p:txBody>
      </p:sp>
    </p:spTree>
    <p:extLst>
      <p:ext uri="{BB962C8B-B14F-4D97-AF65-F5344CB8AC3E}">
        <p14:creationId xmlns:p14="http://schemas.microsoft.com/office/powerpoint/2010/main" val="3919071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a:t>
            </a:r>
          </a:p>
          <a:p>
            <a:r>
              <a:rPr lang="en-GB" dirty="0"/>
              <a:t>Here we see the very early stages for the manufacture of a vacuum chamber for </a:t>
            </a:r>
            <a:r>
              <a:rPr lang="en-GB" dirty="0" err="1"/>
              <a:t>Magis</a:t>
            </a:r>
            <a:r>
              <a:rPr lang="en-GB" dirty="0"/>
              <a:t>. In this case we needed to make a fixture to raise the workpiece from the machine bed to allow 5-axis movement.</a:t>
            </a:r>
          </a:p>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5</a:t>
            </a:fld>
            <a:endParaRPr lang="en-GB" dirty="0"/>
          </a:p>
        </p:txBody>
      </p:sp>
    </p:spTree>
    <p:extLst>
      <p:ext uri="{BB962C8B-B14F-4D97-AF65-F5344CB8AC3E}">
        <p14:creationId xmlns:p14="http://schemas.microsoft.com/office/powerpoint/2010/main" val="3631870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a:t>
            </a:r>
          </a:p>
          <a:p>
            <a:r>
              <a:rPr lang="en-GB" dirty="0"/>
              <a:t>Here we have the first half of the LHCb </a:t>
            </a:r>
            <a:r>
              <a:rPr lang="en-GB" dirty="0" err="1"/>
              <a:t>VeLo</a:t>
            </a:r>
            <a:r>
              <a:rPr lang="en-GB" dirty="0"/>
              <a:t> being loaded on to the lorry next stop CERN</a:t>
            </a:r>
          </a:p>
        </p:txBody>
      </p:sp>
      <p:sp>
        <p:nvSpPr>
          <p:cNvPr id="4" name="Slide Number Placeholder 3"/>
          <p:cNvSpPr>
            <a:spLocks noGrp="1"/>
          </p:cNvSpPr>
          <p:nvPr>
            <p:ph type="sldNum" sz="quarter" idx="5"/>
          </p:nvPr>
        </p:nvSpPr>
        <p:spPr/>
        <p:txBody>
          <a:bodyPr/>
          <a:lstStyle/>
          <a:p>
            <a:fld id="{9555CDAB-792A-4C4F-8B59-E66DDAEDACB5}" type="slidenum">
              <a:rPr lang="en-GB" smtClean="0"/>
              <a:t>6</a:t>
            </a:fld>
            <a:endParaRPr lang="en-GB" dirty="0"/>
          </a:p>
        </p:txBody>
      </p:sp>
    </p:spTree>
    <p:extLst>
      <p:ext uri="{BB962C8B-B14F-4D97-AF65-F5344CB8AC3E}">
        <p14:creationId xmlns:p14="http://schemas.microsoft.com/office/powerpoint/2010/main" val="5112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a:t>
            </a:r>
          </a:p>
          <a:p>
            <a:r>
              <a:rPr lang="en-GB" dirty="0"/>
              <a:t> This year we have been supporting the build stages for the APA detector’s, this has meant that both Matt and Tony and Emlyn have spent time working in Daresbury. Matt has travelled across and spent some time helping with the test installation. </a:t>
            </a:r>
          </a:p>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7</a:t>
            </a:fld>
            <a:endParaRPr lang="en-GB" dirty="0"/>
          </a:p>
        </p:txBody>
      </p:sp>
    </p:spTree>
    <p:extLst>
      <p:ext uri="{BB962C8B-B14F-4D97-AF65-F5344CB8AC3E}">
        <p14:creationId xmlns:p14="http://schemas.microsoft.com/office/powerpoint/2010/main" val="1090726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a:t>
            </a:r>
          </a:p>
          <a:p>
            <a:endParaRPr lang="en-GB" dirty="0"/>
          </a:p>
          <a:p>
            <a:r>
              <a:rPr lang="en-GB" dirty="0"/>
              <a:t>These are parts for the Atlas half cylinders. Although they look quite simple they are in fact had very tightly tolerances. 25µm on thickness with 50µm on parallelism. Thankfully Dan has been very careful in his procedures and has achieved this well. </a:t>
            </a:r>
          </a:p>
        </p:txBody>
      </p:sp>
      <p:sp>
        <p:nvSpPr>
          <p:cNvPr id="4" name="Slide Number Placeholder 3"/>
          <p:cNvSpPr>
            <a:spLocks noGrp="1"/>
          </p:cNvSpPr>
          <p:nvPr>
            <p:ph type="sldNum" sz="quarter" idx="5"/>
          </p:nvPr>
        </p:nvSpPr>
        <p:spPr/>
        <p:txBody>
          <a:bodyPr/>
          <a:lstStyle/>
          <a:p>
            <a:fld id="{9555CDAB-792A-4C4F-8B59-E66DDAEDACB5}" type="slidenum">
              <a:rPr lang="en-GB" smtClean="0"/>
              <a:t>8</a:t>
            </a:fld>
            <a:endParaRPr lang="en-GB" dirty="0"/>
          </a:p>
        </p:txBody>
      </p:sp>
    </p:spTree>
    <p:extLst>
      <p:ext uri="{BB962C8B-B14F-4D97-AF65-F5344CB8AC3E}">
        <p14:creationId xmlns:p14="http://schemas.microsoft.com/office/powerpoint/2010/main" val="209978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9</a:t>
            </a:r>
          </a:p>
          <a:p>
            <a:r>
              <a:rPr lang="en-GB" dirty="0"/>
              <a:t>Several members of our team were heavily involved with the manufacture of the G-2 detectors so it was fitting that we also produced the mementos to celebrate the first runs success.</a:t>
            </a:r>
          </a:p>
        </p:txBody>
      </p:sp>
      <p:sp>
        <p:nvSpPr>
          <p:cNvPr id="4" name="Slide Number Placeholder 3"/>
          <p:cNvSpPr>
            <a:spLocks noGrp="1"/>
          </p:cNvSpPr>
          <p:nvPr>
            <p:ph type="sldNum" sz="quarter" idx="5"/>
          </p:nvPr>
        </p:nvSpPr>
        <p:spPr/>
        <p:txBody>
          <a:bodyPr/>
          <a:lstStyle/>
          <a:p>
            <a:fld id="{9555CDAB-792A-4C4F-8B59-E66DDAEDACB5}" type="slidenum">
              <a:rPr lang="en-GB" smtClean="0"/>
              <a:t>9</a:t>
            </a:fld>
            <a:endParaRPr lang="en-GB" dirty="0"/>
          </a:p>
        </p:txBody>
      </p:sp>
    </p:spTree>
    <p:extLst>
      <p:ext uri="{BB962C8B-B14F-4D97-AF65-F5344CB8AC3E}">
        <p14:creationId xmlns:p14="http://schemas.microsoft.com/office/powerpoint/2010/main" val="183328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20/05/2022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512727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20/05/2022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3337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20/05/2022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339985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20/05/2022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035" y="115326"/>
            <a:ext cx="1186814" cy="720494"/>
          </a:xfrm>
          <a:prstGeom prst="rect">
            <a:avLst/>
          </a:prstGeom>
        </p:spPr>
      </p:pic>
    </p:spTree>
    <p:extLst>
      <p:ext uri="{BB962C8B-B14F-4D97-AF65-F5344CB8AC3E}">
        <p14:creationId xmlns:p14="http://schemas.microsoft.com/office/powerpoint/2010/main" val="3721981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5546EB-7585-4E08-B28D-91299A8D3E0D}" type="datetimeFigureOut">
              <a:rPr lang="en-GB" smtClean="0"/>
              <a:t>20/05/2022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70755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5546EB-7585-4E08-B28D-91299A8D3E0D}" type="datetimeFigureOut">
              <a:rPr lang="en-GB" smtClean="0"/>
              <a:t>20/05/2022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563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5546EB-7585-4E08-B28D-91299A8D3E0D}" type="datetimeFigureOut">
              <a:rPr lang="en-GB" smtClean="0"/>
              <a:t>20/05/2022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12396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5546EB-7585-4E08-B28D-91299A8D3E0D}" type="datetimeFigureOut">
              <a:rPr lang="en-GB" smtClean="0"/>
              <a:t>20/05/2022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61395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546EB-7585-4E08-B28D-91299A8D3E0D}" type="datetimeFigureOut">
              <a:rPr lang="en-GB" smtClean="0"/>
              <a:t>20/05/2022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34888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20/05/2022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5841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20/05/2022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523866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46EB-7585-4E08-B28D-91299A8D3E0D}" type="datetimeFigureOut">
              <a:rPr lang="en-GB" smtClean="0"/>
              <a:t>20/05/2022</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124F0-0473-42DA-82C3-5BEFA5649F66}" type="slidenum">
              <a:rPr lang="en-GB" smtClean="0"/>
              <a:t>‹#›</a:t>
            </a:fld>
            <a:endParaRPr lang="en-GB" dirty="0"/>
          </a:p>
        </p:txBody>
      </p:sp>
    </p:spTree>
    <p:extLst>
      <p:ext uri="{BB962C8B-B14F-4D97-AF65-F5344CB8AC3E}">
        <p14:creationId xmlns:p14="http://schemas.microsoft.com/office/powerpoint/2010/main" val="1758264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_rels/slide12.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hyperlink" Target="https://www.pngall.com/celebration-p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hyperlink" Target="https://www.pngall.com/celebration-png/download/24432"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10" Type="http://schemas.openxmlformats.org/officeDocument/2006/relationships/image" Target="../media/image120.jpeg"/><Relationship Id="rId4" Type="http://schemas.openxmlformats.org/officeDocument/2006/relationships/image" Target="../media/image114.png"/><Relationship Id="rId9" Type="http://schemas.openxmlformats.org/officeDocument/2006/relationships/image" Target="../media/image1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3.xml"/><Relationship Id="rId16"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notesSlide" Target="../notesSlides/notesSlide4.xml"/><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5" Type="http://schemas.openxmlformats.org/officeDocument/2006/relationships/image" Target="../media/image7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jpeg"/></Relationships>
</file>

<file path=ppt/slides/_rels/slide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g"/><Relationship Id="rId7"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9.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73539" y="3248969"/>
            <a:ext cx="3038541" cy="890769"/>
          </a:xfrm>
        </p:spPr>
        <p:txBody>
          <a:bodyPr>
            <a:normAutofit fontScale="92500" lnSpcReduction="20000"/>
          </a:bodyPr>
          <a:lstStyle/>
          <a:p>
            <a:r>
              <a:rPr lang="en-GB" sz="3000" dirty="0"/>
              <a:t>2021-22 Review </a:t>
            </a:r>
          </a:p>
          <a:p>
            <a:r>
              <a:rPr lang="en-GB" sz="3000" dirty="0"/>
              <a:t>Mark Whitley</a:t>
            </a:r>
          </a:p>
          <a:p>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504" y="149344"/>
            <a:ext cx="3830939" cy="98471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9317" y="2596978"/>
            <a:ext cx="3615241" cy="2194750"/>
          </a:xfrm>
          <a:prstGeom prst="rect">
            <a:avLst/>
          </a:prstGeom>
        </p:spPr>
      </p:pic>
    </p:spTree>
    <p:extLst>
      <p:ext uri="{BB962C8B-B14F-4D97-AF65-F5344CB8AC3E}">
        <p14:creationId xmlns:p14="http://schemas.microsoft.com/office/powerpoint/2010/main" val="140383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856646" y="426164"/>
            <a:ext cx="3990109" cy="80093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dirty="0"/>
          </a:p>
        </p:txBody>
      </p:sp>
      <p:sp>
        <p:nvSpPr>
          <p:cNvPr id="11" name="Title 1">
            <a:extLst>
              <a:ext uri="{FF2B5EF4-FFF2-40B4-BE49-F238E27FC236}">
                <a16:creationId xmlns:a16="http://schemas.microsoft.com/office/drawing/2014/main" id="{5EE01B0D-26A7-4C8E-9751-A11E5ED270C4}"/>
              </a:ext>
            </a:extLst>
          </p:cNvPr>
          <p:cNvSpPr>
            <a:spLocks noGrp="1"/>
          </p:cNvSpPr>
          <p:nvPr>
            <p:ph type="title"/>
          </p:nvPr>
        </p:nvSpPr>
        <p:spPr>
          <a:xfrm>
            <a:off x="1349527" y="239590"/>
            <a:ext cx="2936034" cy="587041"/>
          </a:xfrm>
        </p:spPr>
        <p:txBody>
          <a:bodyPr>
            <a:noAutofit/>
          </a:bodyPr>
          <a:lstStyle/>
          <a:p>
            <a:pPr algn="ctr"/>
            <a:r>
              <a:rPr lang="en-GB" sz="2400" b="1" dirty="0"/>
              <a:t>Future enhancements</a:t>
            </a:r>
          </a:p>
        </p:txBody>
      </p:sp>
      <p:pic>
        <p:nvPicPr>
          <p:cNvPr id="2" name="Picture 1">
            <a:extLst>
              <a:ext uri="{FF2B5EF4-FFF2-40B4-BE49-F238E27FC236}">
                <a16:creationId xmlns:a16="http://schemas.microsoft.com/office/drawing/2014/main" id="{157C57E5-CFDE-4290-A549-C470181AF780}"/>
              </a:ext>
            </a:extLst>
          </p:cNvPr>
          <p:cNvPicPr>
            <a:picLocks noChangeAspect="1"/>
          </p:cNvPicPr>
          <p:nvPr/>
        </p:nvPicPr>
        <p:blipFill>
          <a:blip r:embed="rId4"/>
          <a:stretch>
            <a:fillRect/>
          </a:stretch>
        </p:blipFill>
        <p:spPr>
          <a:xfrm>
            <a:off x="437455" y="3756985"/>
            <a:ext cx="4760177" cy="2861425"/>
          </a:xfrm>
          <a:prstGeom prst="rect">
            <a:avLst/>
          </a:prstGeom>
        </p:spPr>
      </p:pic>
      <p:pic>
        <p:nvPicPr>
          <p:cNvPr id="4" name="Picture 3">
            <a:extLst>
              <a:ext uri="{FF2B5EF4-FFF2-40B4-BE49-F238E27FC236}">
                <a16:creationId xmlns:a16="http://schemas.microsoft.com/office/drawing/2014/main" id="{871DBD6E-B4CC-4B4D-B5B5-E914AF93C10F}"/>
              </a:ext>
            </a:extLst>
          </p:cNvPr>
          <p:cNvPicPr>
            <a:picLocks noChangeAspect="1"/>
          </p:cNvPicPr>
          <p:nvPr/>
        </p:nvPicPr>
        <p:blipFill>
          <a:blip r:embed="rId5"/>
          <a:stretch>
            <a:fillRect/>
          </a:stretch>
        </p:blipFill>
        <p:spPr>
          <a:xfrm>
            <a:off x="102950" y="691996"/>
            <a:ext cx="3526075" cy="2183406"/>
          </a:xfrm>
          <a:prstGeom prst="rect">
            <a:avLst/>
          </a:prstGeom>
        </p:spPr>
      </p:pic>
      <p:pic>
        <p:nvPicPr>
          <p:cNvPr id="5" name="Picture 4">
            <a:extLst>
              <a:ext uri="{FF2B5EF4-FFF2-40B4-BE49-F238E27FC236}">
                <a16:creationId xmlns:a16="http://schemas.microsoft.com/office/drawing/2014/main" id="{3B96D57F-9FC9-48DE-A94F-463B9F7A6ED6}"/>
              </a:ext>
            </a:extLst>
          </p:cNvPr>
          <p:cNvPicPr>
            <a:picLocks noChangeAspect="1"/>
          </p:cNvPicPr>
          <p:nvPr/>
        </p:nvPicPr>
        <p:blipFill>
          <a:blip r:embed="rId6"/>
          <a:stretch>
            <a:fillRect/>
          </a:stretch>
        </p:blipFill>
        <p:spPr>
          <a:xfrm>
            <a:off x="6393737" y="239590"/>
            <a:ext cx="5606596" cy="5384308"/>
          </a:xfrm>
          <a:prstGeom prst="rect">
            <a:avLst/>
          </a:prstGeom>
        </p:spPr>
      </p:pic>
      <p:sp>
        <p:nvSpPr>
          <p:cNvPr id="6" name="Rectangle 5">
            <a:extLst>
              <a:ext uri="{FF2B5EF4-FFF2-40B4-BE49-F238E27FC236}">
                <a16:creationId xmlns:a16="http://schemas.microsoft.com/office/drawing/2014/main" id="{1EA972F4-CADD-4ABB-805D-ECC49DD00FC9}"/>
              </a:ext>
            </a:extLst>
          </p:cNvPr>
          <p:cNvSpPr/>
          <p:nvPr/>
        </p:nvSpPr>
        <p:spPr>
          <a:xfrm>
            <a:off x="0" y="2733921"/>
            <a:ext cx="6202215" cy="923330"/>
          </a:xfrm>
          <a:prstGeom prst="rect">
            <a:avLst/>
          </a:prstGeom>
        </p:spPr>
        <p:txBody>
          <a:bodyPr wrap="square">
            <a:spAutoFit/>
          </a:bodyPr>
          <a:lstStyle/>
          <a:p>
            <a:pPr algn="ctr"/>
            <a:r>
              <a:rPr lang="en-GB" dirty="0">
                <a:latin typeface="+mj-lt"/>
              </a:rPr>
              <a:t>We have been fortunate in the last round of capital investment we are looking at different options for a large 5-axis milling machine which will replace some older equipment that we have</a:t>
            </a:r>
          </a:p>
        </p:txBody>
      </p:sp>
      <p:sp>
        <p:nvSpPr>
          <p:cNvPr id="21" name="Rectangle 20">
            <a:extLst>
              <a:ext uri="{FF2B5EF4-FFF2-40B4-BE49-F238E27FC236}">
                <a16:creationId xmlns:a16="http://schemas.microsoft.com/office/drawing/2014/main" id="{30356353-CEBE-4BC3-8AF0-D6EF0B4E5F80}"/>
              </a:ext>
            </a:extLst>
          </p:cNvPr>
          <p:cNvSpPr/>
          <p:nvPr/>
        </p:nvSpPr>
        <p:spPr>
          <a:xfrm>
            <a:off x="6851700" y="5663541"/>
            <a:ext cx="4881264" cy="923330"/>
          </a:xfrm>
          <a:prstGeom prst="rect">
            <a:avLst/>
          </a:prstGeom>
        </p:spPr>
        <p:txBody>
          <a:bodyPr wrap="square">
            <a:spAutoFit/>
          </a:bodyPr>
          <a:lstStyle/>
          <a:p>
            <a:pPr algn="ctr"/>
            <a:r>
              <a:rPr lang="en-GB" dirty="0">
                <a:latin typeface="+mj-lt"/>
              </a:rPr>
              <a:t>Space is a real issue for us, so we are looking at how best to relocate equipment to enable a more efficient working environment</a:t>
            </a:r>
          </a:p>
        </p:txBody>
      </p:sp>
    </p:spTree>
    <p:extLst>
      <p:ext uri="{BB962C8B-B14F-4D97-AF65-F5344CB8AC3E}">
        <p14:creationId xmlns:p14="http://schemas.microsoft.com/office/powerpoint/2010/main" val="986285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66151F-D84B-4831-AFDF-8BAB3368A1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41" r="27164" b="12128"/>
          <a:stretch/>
        </p:blipFill>
        <p:spPr>
          <a:xfrm>
            <a:off x="211069" y="5061285"/>
            <a:ext cx="1322277" cy="1584198"/>
          </a:xfrm>
          <a:prstGeom prst="rect">
            <a:avLst/>
          </a:prstGeom>
        </p:spPr>
      </p:pic>
      <p:sp>
        <p:nvSpPr>
          <p:cNvPr id="13" name="Title 1">
            <a:extLst>
              <a:ext uri="{FF2B5EF4-FFF2-40B4-BE49-F238E27FC236}">
                <a16:creationId xmlns:a16="http://schemas.microsoft.com/office/drawing/2014/main" id="{FB42920C-6D27-4369-ABD9-CA2B48D91F09}"/>
              </a:ext>
            </a:extLst>
          </p:cNvPr>
          <p:cNvSpPr txBox="1">
            <a:spLocks/>
          </p:cNvSpPr>
          <p:nvPr/>
        </p:nvSpPr>
        <p:spPr>
          <a:xfrm>
            <a:off x="1396152" y="212517"/>
            <a:ext cx="950442" cy="57729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t>AML</a:t>
            </a:r>
            <a:endParaRPr lang="en-GB" sz="2800" b="1" dirty="0"/>
          </a:p>
        </p:txBody>
      </p:sp>
      <p:pic>
        <p:nvPicPr>
          <p:cNvPr id="3" name="Picture 2">
            <a:extLst>
              <a:ext uri="{FF2B5EF4-FFF2-40B4-BE49-F238E27FC236}">
                <a16:creationId xmlns:a16="http://schemas.microsoft.com/office/drawing/2014/main" id="{85C83691-4DEF-4972-9A09-CBAC30D267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20" r="21285"/>
          <a:stretch/>
        </p:blipFill>
        <p:spPr>
          <a:xfrm>
            <a:off x="10049176" y="5450443"/>
            <a:ext cx="1994052" cy="1308158"/>
          </a:xfrm>
          <a:prstGeom prst="rect">
            <a:avLst/>
          </a:prstGeom>
        </p:spPr>
      </p:pic>
      <p:pic>
        <p:nvPicPr>
          <p:cNvPr id="5" name="Picture 4">
            <a:extLst>
              <a:ext uri="{FF2B5EF4-FFF2-40B4-BE49-F238E27FC236}">
                <a16:creationId xmlns:a16="http://schemas.microsoft.com/office/drawing/2014/main" id="{2087D717-76F4-46BA-969B-C53EA08387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23" t="10895" r="17259" b="5773"/>
          <a:stretch/>
        </p:blipFill>
        <p:spPr>
          <a:xfrm rot="10800000">
            <a:off x="10055748" y="4272069"/>
            <a:ext cx="1980907" cy="1031463"/>
          </a:xfrm>
          <a:prstGeom prst="rect">
            <a:avLst/>
          </a:prstGeom>
        </p:spPr>
      </p:pic>
      <p:pic>
        <p:nvPicPr>
          <p:cNvPr id="11" name="Picture 10">
            <a:extLst>
              <a:ext uri="{FF2B5EF4-FFF2-40B4-BE49-F238E27FC236}">
                <a16:creationId xmlns:a16="http://schemas.microsoft.com/office/drawing/2014/main" id="{7A5AE346-E2CB-4F02-B814-8DE1BAD4FD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851"/>
          <a:stretch/>
        </p:blipFill>
        <p:spPr>
          <a:xfrm>
            <a:off x="6860093" y="4726115"/>
            <a:ext cx="2798284" cy="1828999"/>
          </a:xfrm>
          <a:prstGeom prst="rect">
            <a:avLst/>
          </a:prstGeom>
        </p:spPr>
      </p:pic>
      <p:sp>
        <p:nvSpPr>
          <p:cNvPr id="14" name="Title 1">
            <a:extLst>
              <a:ext uri="{FF2B5EF4-FFF2-40B4-BE49-F238E27FC236}">
                <a16:creationId xmlns:a16="http://schemas.microsoft.com/office/drawing/2014/main" id="{BE8B450C-B884-4139-8220-FBE1F6C309A2}"/>
              </a:ext>
            </a:extLst>
          </p:cNvPr>
          <p:cNvSpPr>
            <a:spLocks noGrp="1"/>
          </p:cNvSpPr>
          <p:nvPr>
            <p:ph type="title"/>
          </p:nvPr>
        </p:nvSpPr>
        <p:spPr>
          <a:xfrm>
            <a:off x="7704006" y="3092709"/>
            <a:ext cx="2473955" cy="1179360"/>
          </a:xfrm>
        </p:spPr>
        <p:txBody>
          <a:bodyPr>
            <a:noAutofit/>
          </a:bodyPr>
          <a:lstStyle/>
          <a:p>
            <a:r>
              <a:rPr lang="en-GB" sz="2000" dirty="0"/>
              <a:t>Onyx (Nylon + chopped Carbon fibre) 3D printed parts </a:t>
            </a:r>
          </a:p>
        </p:txBody>
      </p:sp>
      <p:pic>
        <p:nvPicPr>
          <p:cNvPr id="7" name="Picture 6">
            <a:extLst>
              <a:ext uri="{FF2B5EF4-FFF2-40B4-BE49-F238E27FC236}">
                <a16:creationId xmlns:a16="http://schemas.microsoft.com/office/drawing/2014/main" id="{67C6B432-0A89-449B-B537-DF4E70EC83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28" t="13333" r="1094" b="15020"/>
          <a:stretch/>
        </p:blipFill>
        <p:spPr>
          <a:xfrm>
            <a:off x="211069" y="3374163"/>
            <a:ext cx="2940719" cy="1608745"/>
          </a:xfrm>
          <a:prstGeom prst="rect">
            <a:avLst/>
          </a:prstGeom>
        </p:spPr>
      </p:pic>
      <p:sp>
        <p:nvSpPr>
          <p:cNvPr id="15" name="Title 1">
            <a:extLst>
              <a:ext uri="{FF2B5EF4-FFF2-40B4-BE49-F238E27FC236}">
                <a16:creationId xmlns:a16="http://schemas.microsoft.com/office/drawing/2014/main" id="{900DBFC4-1912-41DE-A121-5B89C96BC58D}"/>
              </a:ext>
            </a:extLst>
          </p:cNvPr>
          <p:cNvSpPr txBox="1">
            <a:spLocks/>
          </p:cNvSpPr>
          <p:nvPr/>
        </p:nvSpPr>
        <p:spPr>
          <a:xfrm>
            <a:off x="1442158" y="4809369"/>
            <a:ext cx="1914602" cy="158419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Co-curing using carbon foam core structures</a:t>
            </a:r>
            <a:endParaRPr lang="en-GB" sz="1800" dirty="0"/>
          </a:p>
        </p:txBody>
      </p:sp>
      <p:sp>
        <p:nvSpPr>
          <p:cNvPr id="16" name="Title 1">
            <a:extLst>
              <a:ext uri="{FF2B5EF4-FFF2-40B4-BE49-F238E27FC236}">
                <a16:creationId xmlns:a16="http://schemas.microsoft.com/office/drawing/2014/main" id="{38C0C128-7E29-4980-805D-4FCC8D35DA35}"/>
              </a:ext>
            </a:extLst>
          </p:cNvPr>
          <p:cNvSpPr txBox="1">
            <a:spLocks/>
          </p:cNvSpPr>
          <p:nvPr/>
        </p:nvSpPr>
        <p:spPr>
          <a:xfrm>
            <a:off x="6860093" y="5988246"/>
            <a:ext cx="1216637" cy="59812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dirty="0">
                <a:solidFill>
                  <a:schemeClr val="bg1"/>
                </a:solidFill>
              </a:rPr>
              <a:t>Mu3e</a:t>
            </a:r>
            <a:endParaRPr lang="en-GB" sz="2800" dirty="0">
              <a:solidFill>
                <a:schemeClr val="bg1"/>
              </a:solidFill>
            </a:endParaRPr>
          </a:p>
        </p:txBody>
      </p:sp>
      <p:pic>
        <p:nvPicPr>
          <p:cNvPr id="4" name="Picture 3">
            <a:extLst>
              <a:ext uri="{FF2B5EF4-FFF2-40B4-BE49-F238E27FC236}">
                <a16:creationId xmlns:a16="http://schemas.microsoft.com/office/drawing/2014/main" id="{1680D01D-83D9-421B-ADA3-5F75BAB6D6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736" r="18274"/>
          <a:stretch/>
        </p:blipFill>
        <p:spPr>
          <a:xfrm>
            <a:off x="10225444" y="2915500"/>
            <a:ext cx="1817784" cy="1258677"/>
          </a:xfrm>
          <a:prstGeom prst="rect">
            <a:avLst/>
          </a:prstGeom>
        </p:spPr>
      </p:pic>
      <p:pic>
        <p:nvPicPr>
          <p:cNvPr id="8" name="Picture 7">
            <a:extLst>
              <a:ext uri="{FF2B5EF4-FFF2-40B4-BE49-F238E27FC236}">
                <a16:creationId xmlns:a16="http://schemas.microsoft.com/office/drawing/2014/main" id="{1EDD26D6-5BFD-4EAF-8BFB-8473F28C68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3331297" y="5328041"/>
            <a:ext cx="2633031" cy="1184864"/>
          </a:xfrm>
          <a:prstGeom prst="rect">
            <a:avLst/>
          </a:prstGeom>
        </p:spPr>
      </p:pic>
      <p:pic>
        <p:nvPicPr>
          <p:cNvPr id="17" name="Picture 16">
            <a:extLst>
              <a:ext uri="{FF2B5EF4-FFF2-40B4-BE49-F238E27FC236}">
                <a16:creationId xmlns:a16="http://schemas.microsoft.com/office/drawing/2014/main" id="{C0C8F138-52FB-4B02-A14D-0F098B11DD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0565"/>
          <a:stretch/>
        </p:blipFill>
        <p:spPr>
          <a:xfrm rot="10800000">
            <a:off x="3252361" y="3749036"/>
            <a:ext cx="2964450" cy="1491595"/>
          </a:xfrm>
          <a:prstGeom prst="rect">
            <a:avLst/>
          </a:prstGeom>
        </p:spPr>
      </p:pic>
      <p:pic>
        <p:nvPicPr>
          <p:cNvPr id="19" name="Picture 18">
            <a:extLst>
              <a:ext uri="{FF2B5EF4-FFF2-40B4-BE49-F238E27FC236}">
                <a16:creationId xmlns:a16="http://schemas.microsoft.com/office/drawing/2014/main" id="{78570766-2AED-47BB-83CD-41B1C4190E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12781" y="881948"/>
            <a:ext cx="4339222" cy="1952650"/>
          </a:xfrm>
          <a:prstGeom prst="rect">
            <a:avLst/>
          </a:prstGeom>
        </p:spPr>
      </p:pic>
      <p:pic>
        <p:nvPicPr>
          <p:cNvPr id="21" name="Picture 20">
            <a:extLst>
              <a:ext uri="{FF2B5EF4-FFF2-40B4-BE49-F238E27FC236}">
                <a16:creationId xmlns:a16="http://schemas.microsoft.com/office/drawing/2014/main" id="{3748915F-583C-4798-88BC-99AC8EA892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30904" y="789816"/>
            <a:ext cx="4339222" cy="1952650"/>
          </a:xfrm>
          <a:prstGeom prst="rect">
            <a:avLst/>
          </a:prstGeom>
        </p:spPr>
      </p:pic>
      <p:pic>
        <p:nvPicPr>
          <p:cNvPr id="23" name="Picture 22">
            <a:extLst>
              <a:ext uri="{FF2B5EF4-FFF2-40B4-BE49-F238E27FC236}">
                <a16:creationId xmlns:a16="http://schemas.microsoft.com/office/drawing/2014/main" id="{6A4E1EE5-6F31-4694-9551-4298E1A7063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26199"/>
          <a:stretch/>
        </p:blipFill>
        <p:spPr>
          <a:xfrm rot="5400000">
            <a:off x="784844" y="1343674"/>
            <a:ext cx="2173057" cy="1325014"/>
          </a:xfrm>
          <a:prstGeom prst="rect">
            <a:avLst/>
          </a:prstGeom>
        </p:spPr>
      </p:pic>
    </p:spTree>
    <p:extLst>
      <p:ext uri="{BB962C8B-B14F-4D97-AF65-F5344CB8AC3E}">
        <p14:creationId xmlns:p14="http://schemas.microsoft.com/office/powerpoint/2010/main" val="2322525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4" name="Title 1">
            <a:extLst>
              <a:ext uri="{FF2B5EF4-FFF2-40B4-BE49-F238E27FC236}">
                <a16:creationId xmlns:a16="http://schemas.microsoft.com/office/drawing/2014/main" id="{80C56033-8723-4163-BBBC-5B5E0078A9DC}"/>
              </a:ext>
            </a:extLst>
          </p:cNvPr>
          <p:cNvSpPr>
            <a:spLocks noGrp="1"/>
          </p:cNvSpPr>
          <p:nvPr>
            <p:ph type="title"/>
          </p:nvPr>
        </p:nvSpPr>
        <p:spPr>
          <a:xfrm>
            <a:off x="1396152" y="212517"/>
            <a:ext cx="906374" cy="577299"/>
          </a:xfrm>
        </p:spPr>
        <p:txBody>
          <a:bodyPr>
            <a:normAutofit/>
          </a:bodyPr>
          <a:lstStyle/>
          <a:p>
            <a:r>
              <a:rPr lang="en-GB" sz="3100" b="1" dirty="0"/>
              <a:t>AML</a:t>
            </a:r>
            <a:endParaRPr lang="en-GB" sz="2800" b="1" dirty="0"/>
          </a:p>
        </p:txBody>
      </p:sp>
      <p:sp>
        <p:nvSpPr>
          <p:cNvPr id="21" name="Content Placeholder 2">
            <a:extLst>
              <a:ext uri="{FF2B5EF4-FFF2-40B4-BE49-F238E27FC236}">
                <a16:creationId xmlns:a16="http://schemas.microsoft.com/office/drawing/2014/main" id="{A214D6CB-6A92-464F-B5B3-E413261B77B0}"/>
              </a:ext>
            </a:extLst>
          </p:cNvPr>
          <p:cNvSpPr txBox="1">
            <a:spLocks/>
          </p:cNvSpPr>
          <p:nvPr/>
        </p:nvSpPr>
        <p:spPr>
          <a:xfrm>
            <a:off x="-134787" y="1250918"/>
            <a:ext cx="2908515" cy="1064444"/>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latin typeface="+mj-lt"/>
              </a:rPr>
              <a:t> </a:t>
            </a:r>
          </a:p>
        </p:txBody>
      </p:sp>
      <p:pic>
        <p:nvPicPr>
          <p:cNvPr id="5" name="Picture 4">
            <a:extLst>
              <a:ext uri="{FF2B5EF4-FFF2-40B4-BE49-F238E27FC236}">
                <a16:creationId xmlns:a16="http://schemas.microsoft.com/office/drawing/2014/main" id="{B17F0786-84F4-49ED-8770-D1E54D9FA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39" y="1035525"/>
            <a:ext cx="2996437" cy="1456601"/>
          </a:xfrm>
          <a:prstGeom prst="rect">
            <a:avLst/>
          </a:prstGeom>
        </p:spPr>
      </p:pic>
      <p:pic>
        <p:nvPicPr>
          <p:cNvPr id="7" name="Picture 6">
            <a:extLst>
              <a:ext uri="{FF2B5EF4-FFF2-40B4-BE49-F238E27FC236}">
                <a16:creationId xmlns:a16="http://schemas.microsoft.com/office/drawing/2014/main" id="{78FE9EF4-FC17-406F-853C-F3891D23ED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633"/>
          <a:stretch/>
        </p:blipFill>
        <p:spPr>
          <a:xfrm>
            <a:off x="153152" y="2678136"/>
            <a:ext cx="2908515" cy="1599996"/>
          </a:xfrm>
          <a:prstGeom prst="rect">
            <a:avLst/>
          </a:prstGeom>
        </p:spPr>
      </p:pic>
      <p:pic>
        <p:nvPicPr>
          <p:cNvPr id="9" name="Picture 8">
            <a:extLst>
              <a:ext uri="{FF2B5EF4-FFF2-40B4-BE49-F238E27FC236}">
                <a16:creationId xmlns:a16="http://schemas.microsoft.com/office/drawing/2014/main" id="{ADBA7BBD-A88C-4ED4-8D13-38F65C905A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114" b="5800"/>
          <a:stretch/>
        </p:blipFill>
        <p:spPr>
          <a:xfrm>
            <a:off x="108439" y="4852482"/>
            <a:ext cx="3092067" cy="1949986"/>
          </a:xfrm>
          <a:prstGeom prst="rect">
            <a:avLst/>
          </a:prstGeom>
        </p:spPr>
      </p:pic>
      <p:pic>
        <p:nvPicPr>
          <p:cNvPr id="11" name="Picture 10">
            <a:extLst>
              <a:ext uri="{FF2B5EF4-FFF2-40B4-BE49-F238E27FC236}">
                <a16:creationId xmlns:a16="http://schemas.microsoft.com/office/drawing/2014/main" id="{D200D534-508B-4F44-A447-6B81CDA2E9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9030" y="1180859"/>
            <a:ext cx="3374310" cy="1640289"/>
          </a:xfrm>
          <a:prstGeom prst="rect">
            <a:avLst/>
          </a:prstGeom>
        </p:spPr>
      </p:pic>
      <p:pic>
        <p:nvPicPr>
          <p:cNvPr id="13" name="Picture 12">
            <a:extLst>
              <a:ext uri="{FF2B5EF4-FFF2-40B4-BE49-F238E27FC236}">
                <a16:creationId xmlns:a16="http://schemas.microsoft.com/office/drawing/2014/main" id="{04E836B9-2900-4379-8B3B-C617594B1D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5901" b="22887"/>
          <a:stretch/>
        </p:blipFill>
        <p:spPr>
          <a:xfrm>
            <a:off x="3528550" y="5673008"/>
            <a:ext cx="2243769" cy="1030090"/>
          </a:xfrm>
          <a:prstGeom prst="rect">
            <a:avLst/>
          </a:prstGeom>
        </p:spPr>
      </p:pic>
      <p:pic>
        <p:nvPicPr>
          <p:cNvPr id="15" name="Picture 14">
            <a:extLst>
              <a:ext uri="{FF2B5EF4-FFF2-40B4-BE49-F238E27FC236}">
                <a16:creationId xmlns:a16="http://schemas.microsoft.com/office/drawing/2014/main" id="{35863E49-B317-4340-AA79-AC909A5C74A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128" b="12600"/>
          <a:stretch/>
        </p:blipFill>
        <p:spPr>
          <a:xfrm rot="5400000">
            <a:off x="3058071" y="3666876"/>
            <a:ext cx="1834308" cy="980502"/>
          </a:xfrm>
          <a:prstGeom prst="rect">
            <a:avLst/>
          </a:prstGeom>
        </p:spPr>
      </p:pic>
      <p:pic>
        <p:nvPicPr>
          <p:cNvPr id="17" name="Picture 16">
            <a:extLst>
              <a:ext uri="{FF2B5EF4-FFF2-40B4-BE49-F238E27FC236}">
                <a16:creationId xmlns:a16="http://schemas.microsoft.com/office/drawing/2014/main" id="{3925D934-1892-4C2A-8751-74C01D54BF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594" b="432"/>
          <a:stretch/>
        </p:blipFill>
        <p:spPr>
          <a:xfrm>
            <a:off x="4749945" y="2921163"/>
            <a:ext cx="4005606" cy="2462671"/>
          </a:xfrm>
          <a:prstGeom prst="rect">
            <a:avLst/>
          </a:prstGeom>
        </p:spPr>
      </p:pic>
      <p:pic>
        <p:nvPicPr>
          <p:cNvPr id="19" name="Picture 18">
            <a:extLst>
              <a:ext uri="{FF2B5EF4-FFF2-40B4-BE49-F238E27FC236}">
                <a16:creationId xmlns:a16="http://schemas.microsoft.com/office/drawing/2014/main" id="{8EE6D667-B751-4573-BDE6-75B806AADE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7268820" y="445484"/>
            <a:ext cx="2644832" cy="1983624"/>
          </a:xfrm>
          <a:prstGeom prst="rect">
            <a:avLst/>
          </a:prstGeom>
        </p:spPr>
      </p:pic>
      <p:pic>
        <p:nvPicPr>
          <p:cNvPr id="22" name="Picture 21">
            <a:extLst>
              <a:ext uri="{FF2B5EF4-FFF2-40B4-BE49-F238E27FC236}">
                <a16:creationId xmlns:a16="http://schemas.microsoft.com/office/drawing/2014/main" id="{739643CD-79C7-44DE-9BAE-3364C116987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3599" b="7519"/>
          <a:stretch/>
        </p:blipFill>
        <p:spPr>
          <a:xfrm>
            <a:off x="8991494" y="3353777"/>
            <a:ext cx="3092067" cy="1597442"/>
          </a:xfrm>
          <a:prstGeom prst="rect">
            <a:avLst/>
          </a:prstGeom>
        </p:spPr>
      </p:pic>
      <p:pic>
        <p:nvPicPr>
          <p:cNvPr id="24" name="Picture 23">
            <a:extLst>
              <a:ext uri="{FF2B5EF4-FFF2-40B4-BE49-F238E27FC236}">
                <a16:creationId xmlns:a16="http://schemas.microsoft.com/office/drawing/2014/main" id="{7803F37B-078C-4AED-A8BD-BC07E2BAFC2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241" r="36810"/>
          <a:stretch/>
        </p:blipFill>
        <p:spPr>
          <a:xfrm rot="5400000">
            <a:off x="9747424" y="116850"/>
            <a:ext cx="2373938" cy="2376614"/>
          </a:xfrm>
          <a:prstGeom prst="rect">
            <a:avLst/>
          </a:prstGeom>
        </p:spPr>
      </p:pic>
      <p:pic>
        <p:nvPicPr>
          <p:cNvPr id="26" name="Picture 25">
            <a:extLst>
              <a:ext uri="{FF2B5EF4-FFF2-40B4-BE49-F238E27FC236}">
                <a16:creationId xmlns:a16="http://schemas.microsoft.com/office/drawing/2014/main" id="{419ED1CB-028D-441E-B6BB-B74D0D6937B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9994" b="24548"/>
          <a:stretch/>
        </p:blipFill>
        <p:spPr>
          <a:xfrm>
            <a:off x="7291430" y="5590612"/>
            <a:ext cx="4747418" cy="1184762"/>
          </a:xfrm>
          <a:prstGeom prst="rect">
            <a:avLst/>
          </a:prstGeom>
        </p:spPr>
      </p:pic>
      <p:sp>
        <p:nvSpPr>
          <p:cNvPr id="27" name="Title 1">
            <a:extLst>
              <a:ext uri="{FF2B5EF4-FFF2-40B4-BE49-F238E27FC236}">
                <a16:creationId xmlns:a16="http://schemas.microsoft.com/office/drawing/2014/main" id="{A1B91D94-234B-4429-ABE6-55EB67E94104}"/>
              </a:ext>
            </a:extLst>
          </p:cNvPr>
          <p:cNvSpPr txBox="1">
            <a:spLocks/>
          </p:cNvSpPr>
          <p:nvPr/>
        </p:nvSpPr>
        <p:spPr>
          <a:xfrm>
            <a:off x="3348102" y="522834"/>
            <a:ext cx="4005606" cy="577299"/>
          </a:xfrm>
          <a:prstGeom prst="rect">
            <a:avLst/>
          </a:prstGeom>
        </p:spPr>
        <p:txBody>
          <a:bodyPr vert="horz" lIns="91440" tIns="45720" rIns="91440" bIns="45720" rtlCol="0" anchor="ctr">
            <a:normAutofit fontScale="700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dirty="0"/>
              <a:t>Prototypes for Atlas half cylinders</a:t>
            </a:r>
            <a:endParaRPr lang="en-GB" sz="2800" dirty="0"/>
          </a:p>
        </p:txBody>
      </p:sp>
    </p:spTree>
    <p:extLst>
      <p:ext uri="{BB962C8B-B14F-4D97-AF65-F5344CB8AC3E}">
        <p14:creationId xmlns:p14="http://schemas.microsoft.com/office/powerpoint/2010/main" val="4006997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E475E8B-25F4-493A-B72F-1AA9ABB100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726" y="0"/>
            <a:ext cx="12207726" cy="5519451"/>
          </a:xfrm>
          <a:prstGeom prst="rect">
            <a:avLst/>
          </a:prstGeom>
        </p:spPr>
      </p:pic>
      <p:sp>
        <p:nvSpPr>
          <p:cNvPr id="3" name="Title 1">
            <a:extLst>
              <a:ext uri="{FF2B5EF4-FFF2-40B4-BE49-F238E27FC236}">
                <a16:creationId xmlns:a16="http://schemas.microsoft.com/office/drawing/2014/main" id="{613C40FC-3A24-4D4A-95BB-458A90098B60}"/>
              </a:ext>
            </a:extLst>
          </p:cNvPr>
          <p:cNvSpPr>
            <a:spLocks noGrp="1"/>
          </p:cNvSpPr>
          <p:nvPr>
            <p:ph type="title"/>
          </p:nvPr>
        </p:nvSpPr>
        <p:spPr>
          <a:xfrm>
            <a:off x="1238512" y="201336"/>
            <a:ext cx="2477811" cy="561535"/>
          </a:xfrm>
        </p:spPr>
        <p:txBody>
          <a:bodyPr>
            <a:noAutofit/>
          </a:bodyPr>
          <a:lstStyle/>
          <a:p>
            <a:pPr algn="ctr"/>
            <a:r>
              <a:rPr lang="en-GB" sz="2800" b="1" dirty="0"/>
              <a:t>Moving on</a:t>
            </a:r>
          </a:p>
        </p:txBody>
      </p:sp>
      <p:pic>
        <p:nvPicPr>
          <p:cNvPr id="9" name="Picture 8">
            <a:extLst>
              <a:ext uri="{FF2B5EF4-FFF2-40B4-BE49-F238E27FC236}">
                <a16:creationId xmlns:a16="http://schemas.microsoft.com/office/drawing/2014/main" id="{D177FA43-B947-49F2-906C-3A2BA5EA3C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76" r="37274"/>
          <a:stretch/>
        </p:blipFill>
        <p:spPr>
          <a:xfrm rot="10800000">
            <a:off x="6806843" y="762871"/>
            <a:ext cx="4146645" cy="5275550"/>
          </a:xfrm>
          <a:prstGeom prst="rect">
            <a:avLst/>
          </a:prstGeom>
        </p:spPr>
      </p:pic>
      <p:pic>
        <p:nvPicPr>
          <p:cNvPr id="12" name="Picture 11">
            <a:extLst>
              <a:ext uri="{FF2B5EF4-FFF2-40B4-BE49-F238E27FC236}">
                <a16:creationId xmlns:a16="http://schemas.microsoft.com/office/drawing/2014/main" id="{94125914-05E6-41E6-BADD-E6D0C587401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2493" y="4501117"/>
            <a:ext cx="2306446" cy="2309994"/>
          </a:xfrm>
          <a:prstGeom prst="rect">
            <a:avLst/>
          </a:prstGeom>
        </p:spPr>
      </p:pic>
      <p:sp>
        <p:nvSpPr>
          <p:cNvPr id="6" name="Title 1">
            <a:extLst>
              <a:ext uri="{FF2B5EF4-FFF2-40B4-BE49-F238E27FC236}">
                <a16:creationId xmlns:a16="http://schemas.microsoft.com/office/drawing/2014/main" id="{9499FCD5-BF66-4E0F-98F8-F1284126F1D1}"/>
              </a:ext>
            </a:extLst>
          </p:cNvPr>
          <p:cNvSpPr txBox="1">
            <a:spLocks/>
          </p:cNvSpPr>
          <p:nvPr/>
        </p:nvSpPr>
        <p:spPr>
          <a:xfrm>
            <a:off x="2107789" y="1979002"/>
            <a:ext cx="3523421" cy="78072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t>Congratulations Matt </a:t>
            </a:r>
            <a:endParaRPr lang="en-GB" sz="2800" b="1" dirty="0"/>
          </a:p>
        </p:txBody>
      </p:sp>
      <p:sp>
        <p:nvSpPr>
          <p:cNvPr id="7" name="Title 1">
            <a:extLst>
              <a:ext uri="{FF2B5EF4-FFF2-40B4-BE49-F238E27FC236}">
                <a16:creationId xmlns:a16="http://schemas.microsoft.com/office/drawing/2014/main" id="{A4EF1CB0-8798-4825-BBA7-26E8956580ED}"/>
              </a:ext>
            </a:extLst>
          </p:cNvPr>
          <p:cNvSpPr txBox="1">
            <a:spLocks/>
          </p:cNvSpPr>
          <p:nvPr/>
        </p:nvSpPr>
        <p:spPr>
          <a:xfrm>
            <a:off x="1643000" y="2730124"/>
            <a:ext cx="4453000" cy="2282551"/>
          </a:xfrm>
          <a:prstGeom prst="rect">
            <a:avLst/>
          </a:prstGeom>
        </p:spPr>
        <p:txBody>
          <a:bodyPr vert="horz" lIns="91440" tIns="45720" rIns="91440" bIns="45720" rtlCol="0" anchor="ctr">
            <a:normAutofit fontScale="550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100" dirty="0"/>
              <a:t>Matt joined us a few years ago and made a positive impact to our team.</a:t>
            </a:r>
          </a:p>
          <a:p>
            <a:pPr algn="ctr"/>
            <a:endParaRPr lang="en-GB" sz="3100" dirty="0"/>
          </a:p>
          <a:p>
            <a:pPr algn="ctr"/>
            <a:r>
              <a:rPr lang="en-GB" sz="3100" dirty="0"/>
              <a:t> Matt is always happy to take on challenges and always produced precision parts in a very professional manner. </a:t>
            </a:r>
          </a:p>
          <a:p>
            <a:pPr algn="ctr"/>
            <a:endParaRPr lang="en-GB" sz="3100" dirty="0"/>
          </a:p>
          <a:p>
            <a:pPr algn="ctr"/>
            <a:r>
              <a:rPr lang="en-GB" sz="3100" dirty="0"/>
              <a:t>We are all very happy that Matt has been able to continue his career with us in Physics, we look forward to working with him in his new capacity as a Design Engineer for Particle Physics.    </a:t>
            </a:r>
            <a:endParaRPr lang="en-GB" sz="2800" dirty="0"/>
          </a:p>
        </p:txBody>
      </p:sp>
    </p:spTree>
    <p:extLst>
      <p:ext uri="{BB962C8B-B14F-4D97-AF65-F5344CB8AC3E}">
        <p14:creationId xmlns:p14="http://schemas.microsoft.com/office/powerpoint/2010/main" val="324631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08AF6C-1896-4893-A508-A57AB35AD5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8142" y="4160260"/>
            <a:ext cx="3344658" cy="2506589"/>
          </a:xfrm>
          <a:prstGeom prst="rect">
            <a:avLst/>
          </a:prstGeom>
        </p:spPr>
      </p:pic>
      <p:pic>
        <p:nvPicPr>
          <p:cNvPr id="6" name="Picture 5">
            <a:extLst>
              <a:ext uri="{FF2B5EF4-FFF2-40B4-BE49-F238E27FC236}">
                <a16:creationId xmlns:a16="http://schemas.microsoft.com/office/drawing/2014/main" id="{B5CD373A-7F6F-4354-8C8F-15657DAA6B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2453" y="3995128"/>
            <a:ext cx="3930058" cy="2671721"/>
          </a:xfrm>
          <a:prstGeom prst="rect">
            <a:avLst/>
          </a:prstGeom>
        </p:spPr>
      </p:pic>
      <p:sp>
        <p:nvSpPr>
          <p:cNvPr id="5" name="Rectangle 4"/>
          <p:cNvSpPr/>
          <p:nvPr/>
        </p:nvSpPr>
        <p:spPr>
          <a:xfrm>
            <a:off x="1480031" y="189246"/>
            <a:ext cx="5979987" cy="523220"/>
          </a:xfrm>
          <a:prstGeom prst="rect">
            <a:avLst/>
          </a:prstGeom>
        </p:spPr>
        <p:txBody>
          <a:bodyPr wrap="square">
            <a:spAutoFit/>
          </a:bodyPr>
          <a:lstStyle/>
          <a:p>
            <a:r>
              <a:rPr lang="en-GB" sz="2800" b="1" dirty="0">
                <a:latin typeface="+mj-lt"/>
              </a:rPr>
              <a:t>None of this would be possible without… </a:t>
            </a:r>
          </a:p>
        </p:txBody>
      </p:sp>
      <p:pic>
        <p:nvPicPr>
          <p:cNvPr id="3" name="Picture 2">
            <a:extLst>
              <a:ext uri="{FF2B5EF4-FFF2-40B4-BE49-F238E27FC236}">
                <a16:creationId xmlns:a16="http://schemas.microsoft.com/office/drawing/2014/main" id="{01C65241-26CE-482E-B2FB-1516C7674C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38692" y="461127"/>
            <a:ext cx="4379949" cy="2864840"/>
          </a:xfrm>
          <a:prstGeom prst="rect">
            <a:avLst/>
          </a:prstGeom>
        </p:spPr>
      </p:pic>
      <p:pic>
        <p:nvPicPr>
          <p:cNvPr id="8" name="Picture 7">
            <a:extLst>
              <a:ext uri="{FF2B5EF4-FFF2-40B4-BE49-F238E27FC236}">
                <a16:creationId xmlns:a16="http://schemas.microsoft.com/office/drawing/2014/main" id="{34E819B1-FFD9-4F07-9BD8-4B07D8B7A4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29392" y="961888"/>
            <a:ext cx="3542254" cy="2536436"/>
          </a:xfrm>
          <a:prstGeom prst="rect">
            <a:avLst/>
          </a:prstGeom>
        </p:spPr>
      </p:pic>
      <p:pic>
        <p:nvPicPr>
          <p:cNvPr id="12" name="Picture 11">
            <a:extLst>
              <a:ext uri="{FF2B5EF4-FFF2-40B4-BE49-F238E27FC236}">
                <a16:creationId xmlns:a16="http://schemas.microsoft.com/office/drawing/2014/main" id="{5955D0C6-AC64-4599-BD48-1C61CDEB69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697" y="4160260"/>
            <a:ext cx="3344658" cy="2508494"/>
          </a:xfrm>
          <a:prstGeom prst="rect">
            <a:avLst/>
          </a:prstGeom>
        </p:spPr>
      </p:pic>
      <p:pic>
        <p:nvPicPr>
          <p:cNvPr id="10" name="Picture 9">
            <a:extLst>
              <a:ext uri="{FF2B5EF4-FFF2-40B4-BE49-F238E27FC236}">
                <a16:creationId xmlns:a16="http://schemas.microsoft.com/office/drawing/2014/main" id="{BA96395A-3C0E-4D89-A480-90C2BAEA799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23420" y="3822771"/>
            <a:ext cx="3073415" cy="2845983"/>
          </a:xfrm>
          <a:prstGeom prst="rect">
            <a:avLst/>
          </a:prstGeom>
        </p:spPr>
      </p:pic>
      <p:grpSp>
        <p:nvGrpSpPr>
          <p:cNvPr id="16" name="Group 15">
            <a:extLst>
              <a:ext uri="{FF2B5EF4-FFF2-40B4-BE49-F238E27FC236}">
                <a16:creationId xmlns:a16="http://schemas.microsoft.com/office/drawing/2014/main" id="{C9EC3B65-0FE0-49E1-938A-BD671E98BF24}"/>
              </a:ext>
            </a:extLst>
          </p:cNvPr>
          <p:cNvGrpSpPr/>
          <p:nvPr/>
        </p:nvGrpSpPr>
        <p:grpSpPr>
          <a:xfrm>
            <a:off x="342125" y="967069"/>
            <a:ext cx="4211184" cy="1631216"/>
            <a:chOff x="3808322" y="4433562"/>
            <a:chExt cx="4211184" cy="1549151"/>
          </a:xfrm>
        </p:grpSpPr>
        <p:sp>
          <p:nvSpPr>
            <p:cNvPr id="17" name="Rectangle 16">
              <a:extLst>
                <a:ext uri="{FF2B5EF4-FFF2-40B4-BE49-F238E27FC236}">
                  <a16:creationId xmlns:a16="http://schemas.microsoft.com/office/drawing/2014/main" id="{FF0A41CB-CEF3-48FB-9060-344F4BE4B6B0}"/>
                </a:ext>
              </a:extLst>
            </p:cNvPr>
            <p:cNvSpPr/>
            <p:nvPr/>
          </p:nvSpPr>
          <p:spPr>
            <a:xfrm>
              <a:off x="5954732" y="4433562"/>
              <a:ext cx="2064774" cy="1549151"/>
            </a:xfrm>
            <a:prstGeom prst="rect">
              <a:avLst/>
            </a:prstGeom>
          </p:spPr>
          <p:txBody>
            <a:bodyPr wrap="square">
              <a:spAutoFit/>
            </a:bodyPr>
            <a:lstStyle/>
            <a:p>
              <a:pPr algn="ctr"/>
              <a:r>
                <a:rPr lang="en-GB" sz="2000" dirty="0">
                  <a:latin typeface="+mj-lt"/>
                </a:rPr>
                <a:t>Paul Sinclair</a:t>
              </a:r>
            </a:p>
            <a:p>
              <a:pPr algn="ctr"/>
              <a:r>
                <a:rPr lang="en-GB" sz="2000" dirty="0">
                  <a:latin typeface="+mj-lt"/>
                </a:rPr>
                <a:t>Kieran Bridges </a:t>
              </a:r>
            </a:p>
            <a:p>
              <a:pPr algn="ctr"/>
              <a:r>
                <a:rPr lang="en-GB" sz="2000" dirty="0">
                  <a:latin typeface="+mj-lt"/>
                </a:rPr>
                <a:t>Paul Cook</a:t>
              </a:r>
            </a:p>
            <a:p>
              <a:pPr algn="ctr"/>
              <a:r>
                <a:rPr lang="en-GB" sz="2000" dirty="0">
                  <a:latin typeface="+mj-lt"/>
                </a:rPr>
                <a:t>John Kervin </a:t>
              </a:r>
            </a:p>
            <a:p>
              <a:pPr algn="ctr"/>
              <a:r>
                <a:rPr lang="en-GB" sz="2000" dirty="0">
                  <a:latin typeface="+mj-lt"/>
                </a:rPr>
                <a:t>Emlyn Jones </a:t>
              </a:r>
            </a:p>
          </p:txBody>
        </p:sp>
        <p:sp>
          <p:nvSpPr>
            <p:cNvPr id="18" name="Rectangle 17">
              <a:extLst>
                <a:ext uri="{FF2B5EF4-FFF2-40B4-BE49-F238E27FC236}">
                  <a16:creationId xmlns:a16="http://schemas.microsoft.com/office/drawing/2014/main" id="{38A5EDD2-8587-450F-9191-524B3B60B003}"/>
                </a:ext>
              </a:extLst>
            </p:cNvPr>
            <p:cNvSpPr/>
            <p:nvPr/>
          </p:nvSpPr>
          <p:spPr>
            <a:xfrm>
              <a:off x="3808322" y="4433562"/>
              <a:ext cx="2392859" cy="1549151"/>
            </a:xfrm>
            <a:prstGeom prst="rect">
              <a:avLst/>
            </a:prstGeom>
          </p:spPr>
          <p:txBody>
            <a:bodyPr wrap="square">
              <a:spAutoFit/>
            </a:bodyPr>
            <a:lstStyle/>
            <a:p>
              <a:pPr algn="ctr"/>
              <a:r>
                <a:rPr lang="en-GB" sz="2000" dirty="0">
                  <a:latin typeface="+mj-lt"/>
                </a:rPr>
                <a:t>Daniel Hollywood </a:t>
              </a:r>
            </a:p>
            <a:p>
              <a:pPr algn="ctr"/>
              <a:r>
                <a:rPr lang="en-GB" sz="2000" dirty="0">
                  <a:latin typeface="+mj-lt"/>
                </a:rPr>
                <a:t>Rob Malley</a:t>
              </a:r>
            </a:p>
            <a:p>
              <a:pPr algn="ctr"/>
              <a:r>
                <a:rPr lang="en-GB" sz="2000" dirty="0">
                  <a:latin typeface="+mj-lt"/>
                </a:rPr>
                <a:t>Mark Farrell</a:t>
              </a:r>
            </a:p>
            <a:p>
              <a:pPr algn="ctr"/>
              <a:r>
                <a:rPr lang="en-GB" sz="2000" dirty="0">
                  <a:latin typeface="+mj-lt"/>
                </a:rPr>
                <a:t>Tony Watling</a:t>
              </a:r>
            </a:p>
            <a:p>
              <a:pPr algn="ctr"/>
              <a:r>
                <a:rPr lang="en-GB" sz="2000" dirty="0">
                  <a:latin typeface="+mj-lt"/>
                </a:rPr>
                <a:t>Matt Brown</a:t>
              </a:r>
            </a:p>
          </p:txBody>
        </p:sp>
      </p:grpSp>
      <p:sp>
        <p:nvSpPr>
          <p:cNvPr id="19" name="Content Placeholder 2">
            <a:extLst>
              <a:ext uri="{FF2B5EF4-FFF2-40B4-BE49-F238E27FC236}">
                <a16:creationId xmlns:a16="http://schemas.microsoft.com/office/drawing/2014/main" id="{C77399FC-4A18-4E5B-B403-3E09B87E5E42}"/>
              </a:ext>
            </a:extLst>
          </p:cNvPr>
          <p:cNvSpPr txBox="1">
            <a:spLocks/>
          </p:cNvSpPr>
          <p:nvPr/>
        </p:nvSpPr>
        <p:spPr>
          <a:xfrm>
            <a:off x="213096" y="2939298"/>
            <a:ext cx="4849357" cy="143394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latin typeface="+mj-lt"/>
              </a:rPr>
              <a:t>A massive thank you to them for their excellent effort, help and support throughout what has been another challenging year </a:t>
            </a:r>
          </a:p>
        </p:txBody>
      </p:sp>
      <p:sp>
        <p:nvSpPr>
          <p:cNvPr id="20" name="Content Placeholder 2">
            <a:extLst>
              <a:ext uri="{FF2B5EF4-FFF2-40B4-BE49-F238E27FC236}">
                <a16:creationId xmlns:a16="http://schemas.microsoft.com/office/drawing/2014/main" id="{DDAE2469-BB5C-4352-A0F1-B9F89214E04D}"/>
              </a:ext>
            </a:extLst>
          </p:cNvPr>
          <p:cNvSpPr txBox="1">
            <a:spLocks/>
          </p:cNvSpPr>
          <p:nvPr/>
        </p:nvSpPr>
        <p:spPr>
          <a:xfrm>
            <a:off x="1340440" y="2589832"/>
            <a:ext cx="2509059" cy="34946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latin typeface="+mj-lt"/>
              </a:rPr>
              <a:t>And Kevin McCormick</a:t>
            </a:r>
          </a:p>
        </p:txBody>
      </p:sp>
      <p:pic>
        <p:nvPicPr>
          <p:cNvPr id="4" name="Picture 3">
            <a:extLst>
              <a:ext uri="{FF2B5EF4-FFF2-40B4-BE49-F238E27FC236}">
                <a16:creationId xmlns:a16="http://schemas.microsoft.com/office/drawing/2014/main" id="{1BAE3B36-FE39-4664-9EFE-D33F07A68C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9164857" y="3814970"/>
            <a:ext cx="3261467" cy="2446101"/>
          </a:xfrm>
          <a:prstGeom prst="rect">
            <a:avLst/>
          </a:prstGeom>
        </p:spPr>
      </p:pic>
    </p:spTree>
    <p:extLst>
      <p:ext uri="{BB962C8B-B14F-4D97-AF65-F5344CB8AC3E}">
        <p14:creationId xmlns:p14="http://schemas.microsoft.com/office/powerpoint/2010/main" val="362158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CD220-DE11-4BCD-97A3-AF4CB4F5DE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98223" y="2893290"/>
            <a:ext cx="5395554" cy="3275547"/>
          </a:xfrm>
          <a:prstGeom prst="rect">
            <a:avLst/>
          </a:prstGeom>
        </p:spPr>
      </p:pic>
      <p:sp>
        <p:nvSpPr>
          <p:cNvPr id="2" name="Rectangle 1">
            <a:extLst>
              <a:ext uri="{FF2B5EF4-FFF2-40B4-BE49-F238E27FC236}">
                <a16:creationId xmlns:a16="http://schemas.microsoft.com/office/drawing/2014/main" id="{0C45CE63-AC8B-43CA-A020-BD5A92E8AAD1}"/>
              </a:ext>
            </a:extLst>
          </p:cNvPr>
          <p:cNvSpPr/>
          <p:nvPr/>
        </p:nvSpPr>
        <p:spPr>
          <a:xfrm>
            <a:off x="4916029" y="2098580"/>
            <a:ext cx="2359941" cy="646331"/>
          </a:xfrm>
          <a:prstGeom prst="rect">
            <a:avLst/>
          </a:prstGeom>
        </p:spPr>
        <p:txBody>
          <a:bodyPr wrap="none">
            <a:spAutoFit/>
          </a:bodyPr>
          <a:lstStyle/>
          <a:p>
            <a:pPr algn="ctr"/>
            <a:r>
              <a:rPr lang="en-GB" dirty="0">
                <a:latin typeface="Comic Sans MS" panose="030F0702030302020204" pitchFamily="66" charset="0"/>
              </a:rPr>
              <a:t>That’s all folks</a:t>
            </a:r>
          </a:p>
          <a:p>
            <a:pPr algn="ctr"/>
            <a:r>
              <a:rPr lang="en-GB" dirty="0">
                <a:latin typeface="Comic Sans MS" panose="030F0702030302020204" pitchFamily="66" charset="0"/>
              </a:rPr>
              <a:t> thanks for listening</a:t>
            </a:r>
          </a:p>
        </p:txBody>
      </p:sp>
    </p:spTree>
    <p:extLst>
      <p:ext uri="{BB962C8B-B14F-4D97-AF65-F5344CB8AC3E}">
        <p14:creationId xmlns:p14="http://schemas.microsoft.com/office/powerpoint/2010/main" val="108823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5EA4EA-5725-448D-BFA8-4E4DD187D1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465" t="17086" r="21768" b="17789"/>
          <a:stretch/>
        </p:blipFill>
        <p:spPr>
          <a:xfrm rot="5400000">
            <a:off x="2964364" y="3518862"/>
            <a:ext cx="1322540" cy="1546621"/>
          </a:xfrm>
          <a:prstGeom prst="rect">
            <a:avLst/>
          </a:prstGeom>
        </p:spPr>
      </p:pic>
      <p:pic>
        <p:nvPicPr>
          <p:cNvPr id="24" name="Picture 23">
            <a:extLst>
              <a:ext uri="{FF2B5EF4-FFF2-40B4-BE49-F238E27FC236}">
                <a16:creationId xmlns:a16="http://schemas.microsoft.com/office/drawing/2014/main" id="{B8305171-0B45-488F-A1D7-C6CF757600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6" t="13823" r="7401" b="25627"/>
          <a:stretch/>
        </p:blipFill>
        <p:spPr>
          <a:xfrm>
            <a:off x="5816293" y="678764"/>
            <a:ext cx="3654895" cy="1906399"/>
          </a:xfrm>
          <a:prstGeom prst="rect">
            <a:avLst/>
          </a:prstGeom>
        </p:spPr>
      </p:pic>
      <p:sp>
        <p:nvSpPr>
          <p:cNvPr id="14" name="Title 1">
            <a:extLst>
              <a:ext uri="{FF2B5EF4-FFF2-40B4-BE49-F238E27FC236}">
                <a16:creationId xmlns:a16="http://schemas.microsoft.com/office/drawing/2014/main" id="{9E40F082-2E54-4801-98EA-C82BE8F3AE76}"/>
              </a:ext>
            </a:extLst>
          </p:cNvPr>
          <p:cNvSpPr>
            <a:spLocks noGrp="1"/>
          </p:cNvSpPr>
          <p:nvPr>
            <p:ph type="title"/>
          </p:nvPr>
        </p:nvSpPr>
        <p:spPr>
          <a:xfrm>
            <a:off x="1027567" y="131242"/>
            <a:ext cx="2053128" cy="369222"/>
          </a:xfrm>
        </p:spPr>
        <p:txBody>
          <a:bodyPr>
            <a:noAutofit/>
          </a:bodyPr>
          <a:lstStyle/>
          <a:p>
            <a:pPr algn="ctr"/>
            <a:r>
              <a:rPr lang="en-GB" sz="2800" b="1" dirty="0"/>
              <a:t>Showcase</a:t>
            </a:r>
          </a:p>
        </p:txBody>
      </p:sp>
      <p:pic>
        <p:nvPicPr>
          <p:cNvPr id="7" name="Picture 6">
            <a:extLst>
              <a:ext uri="{FF2B5EF4-FFF2-40B4-BE49-F238E27FC236}">
                <a16:creationId xmlns:a16="http://schemas.microsoft.com/office/drawing/2014/main" id="{1DF86469-0D26-45A4-B291-2CF8437E56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902" r="21345" b="19144"/>
          <a:stretch/>
        </p:blipFill>
        <p:spPr>
          <a:xfrm>
            <a:off x="111622" y="1140904"/>
            <a:ext cx="2969073" cy="2869236"/>
          </a:xfrm>
          <a:prstGeom prst="rect">
            <a:avLst/>
          </a:prstGeom>
        </p:spPr>
      </p:pic>
      <p:pic>
        <p:nvPicPr>
          <p:cNvPr id="18" name="Picture 17">
            <a:extLst>
              <a:ext uri="{FF2B5EF4-FFF2-40B4-BE49-F238E27FC236}">
                <a16:creationId xmlns:a16="http://schemas.microsoft.com/office/drawing/2014/main" id="{0CF9E353-7F4C-4898-97DF-E411479034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326" t="3093" r="25084" b="9448"/>
          <a:stretch/>
        </p:blipFill>
        <p:spPr>
          <a:xfrm>
            <a:off x="50506" y="4480801"/>
            <a:ext cx="2143381" cy="2176677"/>
          </a:xfrm>
          <a:prstGeom prst="rect">
            <a:avLst/>
          </a:prstGeom>
        </p:spPr>
      </p:pic>
      <p:pic>
        <p:nvPicPr>
          <p:cNvPr id="20" name="Picture 19">
            <a:extLst>
              <a:ext uri="{FF2B5EF4-FFF2-40B4-BE49-F238E27FC236}">
                <a16:creationId xmlns:a16="http://schemas.microsoft.com/office/drawing/2014/main" id="{C9F01B99-DB50-4A59-B3F5-4B462773C0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5020" y="678764"/>
            <a:ext cx="2541865" cy="1906399"/>
          </a:xfrm>
          <a:prstGeom prst="rect">
            <a:avLst/>
          </a:prstGeom>
        </p:spPr>
      </p:pic>
      <p:pic>
        <p:nvPicPr>
          <p:cNvPr id="22" name="Picture 21">
            <a:extLst>
              <a:ext uri="{FF2B5EF4-FFF2-40B4-BE49-F238E27FC236}">
                <a16:creationId xmlns:a16="http://schemas.microsoft.com/office/drawing/2014/main" id="{81A20A4A-B9D6-4891-8D41-F5E5C56C69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138" r="30507" b="8380"/>
          <a:stretch/>
        </p:blipFill>
        <p:spPr>
          <a:xfrm>
            <a:off x="9745072" y="102073"/>
            <a:ext cx="2224215" cy="3297099"/>
          </a:xfrm>
          <a:prstGeom prst="rect">
            <a:avLst/>
          </a:prstGeom>
        </p:spPr>
      </p:pic>
      <p:pic>
        <p:nvPicPr>
          <p:cNvPr id="26" name="Picture 25">
            <a:extLst>
              <a:ext uri="{FF2B5EF4-FFF2-40B4-BE49-F238E27FC236}">
                <a16:creationId xmlns:a16="http://schemas.microsoft.com/office/drawing/2014/main" id="{DAC243EB-BA26-42FF-B1F1-D44AC7CA2D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64752" y="5019802"/>
            <a:ext cx="2256307" cy="1692230"/>
          </a:xfrm>
          <a:prstGeom prst="rect">
            <a:avLst/>
          </a:prstGeom>
        </p:spPr>
      </p:pic>
      <p:pic>
        <p:nvPicPr>
          <p:cNvPr id="28" name="Picture 27">
            <a:extLst>
              <a:ext uri="{FF2B5EF4-FFF2-40B4-BE49-F238E27FC236}">
                <a16:creationId xmlns:a16="http://schemas.microsoft.com/office/drawing/2014/main" id="{C6C3E6FF-56E3-4E55-BC98-54432E426C8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63777" y="3949580"/>
            <a:ext cx="3362431" cy="2521823"/>
          </a:xfrm>
          <a:prstGeom prst="rect">
            <a:avLst/>
          </a:prstGeom>
        </p:spPr>
      </p:pic>
      <p:sp>
        <p:nvSpPr>
          <p:cNvPr id="10" name="Title 1">
            <a:extLst>
              <a:ext uri="{FF2B5EF4-FFF2-40B4-BE49-F238E27FC236}">
                <a16:creationId xmlns:a16="http://schemas.microsoft.com/office/drawing/2014/main" id="{C44386CA-CBEC-43D7-94CE-7F946EF8FEB0}"/>
              </a:ext>
            </a:extLst>
          </p:cNvPr>
          <p:cNvSpPr txBox="1">
            <a:spLocks/>
          </p:cNvSpPr>
          <p:nvPr/>
        </p:nvSpPr>
        <p:spPr>
          <a:xfrm>
            <a:off x="3392905" y="2819240"/>
            <a:ext cx="5029329" cy="51590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t>Components and test structures for Atlas Pixels and Strip </a:t>
            </a:r>
          </a:p>
        </p:txBody>
      </p:sp>
      <p:sp>
        <p:nvSpPr>
          <p:cNvPr id="12" name="Title 1">
            <a:extLst>
              <a:ext uri="{FF2B5EF4-FFF2-40B4-BE49-F238E27FC236}">
                <a16:creationId xmlns:a16="http://schemas.microsoft.com/office/drawing/2014/main" id="{BC253D61-615C-486B-956C-5E4B119572AF}"/>
              </a:ext>
            </a:extLst>
          </p:cNvPr>
          <p:cNvSpPr txBox="1">
            <a:spLocks/>
          </p:cNvSpPr>
          <p:nvPr/>
        </p:nvSpPr>
        <p:spPr>
          <a:xfrm>
            <a:off x="7951193" y="6370550"/>
            <a:ext cx="3967994" cy="48745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t>Final prototype hinges for CTA </a:t>
            </a:r>
          </a:p>
        </p:txBody>
      </p:sp>
      <p:pic>
        <p:nvPicPr>
          <p:cNvPr id="15" name="Picture 14">
            <a:extLst>
              <a:ext uri="{FF2B5EF4-FFF2-40B4-BE49-F238E27FC236}">
                <a16:creationId xmlns:a16="http://schemas.microsoft.com/office/drawing/2014/main" id="{E01228A0-7313-49D1-9C05-F8AFAF12525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0683" t="346" r="33494"/>
          <a:stretch/>
        </p:blipFill>
        <p:spPr>
          <a:xfrm rot="5400000">
            <a:off x="4954189" y="3297924"/>
            <a:ext cx="2634739" cy="3359268"/>
          </a:xfrm>
          <a:prstGeom prst="rect">
            <a:avLst/>
          </a:prstGeom>
        </p:spPr>
      </p:pic>
    </p:spTree>
    <p:extLst>
      <p:ext uri="{BB962C8B-B14F-4D97-AF65-F5344CB8AC3E}">
        <p14:creationId xmlns:p14="http://schemas.microsoft.com/office/powerpoint/2010/main" val="1788427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480" y="37750"/>
            <a:ext cx="2687110" cy="487450"/>
          </a:xfrm>
        </p:spPr>
        <p:txBody>
          <a:bodyPr>
            <a:noAutofit/>
          </a:bodyPr>
          <a:lstStyle/>
          <a:p>
            <a:pPr algn="ctr"/>
            <a:r>
              <a:rPr lang="en-GB" sz="2800" b="1" dirty="0"/>
              <a:t>Showcase</a:t>
            </a:r>
          </a:p>
        </p:txBody>
      </p:sp>
      <p:pic>
        <p:nvPicPr>
          <p:cNvPr id="6" name="Picture 5">
            <a:extLst>
              <a:ext uri="{FF2B5EF4-FFF2-40B4-BE49-F238E27FC236}">
                <a16:creationId xmlns:a16="http://schemas.microsoft.com/office/drawing/2014/main" id="{E2821071-76D8-4725-B513-24F617C3FF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04" t="14679" r="4465" b="14251"/>
          <a:stretch/>
        </p:blipFill>
        <p:spPr>
          <a:xfrm>
            <a:off x="244896" y="5177577"/>
            <a:ext cx="2305567" cy="1587126"/>
          </a:xfrm>
          <a:prstGeom prst="rect">
            <a:avLst/>
          </a:prstGeom>
        </p:spPr>
      </p:pic>
      <p:pic>
        <p:nvPicPr>
          <p:cNvPr id="10" name="Picture 9">
            <a:extLst>
              <a:ext uri="{FF2B5EF4-FFF2-40B4-BE49-F238E27FC236}">
                <a16:creationId xmlns:a16="http://schemas.microsoft.com/office/drawing/2014/main" id="{FE246DE0-AB1D-4B21-BFF0-2B8991AEBD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957" t="21361" r="25657" b="34602"/>
          <a:stretch/>
        </p:blipFill>
        <p:spPr>
          <a:xfrm>
            <a:off x="3004443" y="5270199"/>
            <a:ext cx="2449586" cy="1544397"/>
          </a:xfrm>
          <a:prstGeom prst="rect">
            <a:avLst/>
          </a:prstGeom>
        </p:spPr>
      </p:pic>
      <p:pic>
        <p:nvPicPr>
          <p:cNvPr id="13" name="Picture 12">
            <a:extLst>
              <a:ext uri="{FF2B5EF4-FFF2-40B4-BE49-F238E27FC236}">
                <a16:creationId xmlns:a16="http://schemas.microsoft.com/office/drawing/2014/main" id="{ADDD5FA7-4220-45D0-9AE4-B128051A09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90" y="3159841"/>
            <a:ext cx="2412380" cy="1809285"/>
          </a:xfrm>
          <a:prstGeom prst="rect">
            <a:avLst/>
          </a:prstGeom>
        </p:spPr>
      </p:pic>
      <p:pic>
        <p:nvPicPr>
          <p:cNvPr id="16" name="Picture 15">
            <a:extLst>
              <a:ext uri="{FF2B5EF4-FFF2-40B4-BE49-F238E27FC236}">
                <a16:creationId xmlns:a16="http://schemas.microsoft.com/office/drawing/2014/main" id="{B1A17642-943A-422B-84B5-8A3320C97C3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82" t="8013" r="21895" b="2484"/>
          <a:stretch/>
        </p:blipFill>
        <p:spPr>
          <a:xfrm rot="16200000">
            <a:off x="2740189" y="2189639"/>
            <a:ext cx="2978094" cy="3009730"/>
          </a:xfrm>
          <a:prstGeom prst="rect">
            <a:avLst/>
          </a:prstGeom>
        </p:spPr>
      </p:pic>
      <p:pic>
        <p:nvPicPr>
          <p:cNvPr id="19" name="Picture 18">
            <a:extLst>
              <a:ext uri="{FF2B5EF4-FFF2-40B4-BE49-F238E27FC236}">
                <a16:creationId xmlns:a16="http://schemas.microsoft.com/office/drawing/2014/main" id="{EEC0FC54-4074-46AB-AE76-8DB9F87BFD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838" t="21590" r="21162" b="7462"/>
          <a:stretch/>
        </p:blipFill>
        <p:spPr>
          <a:xfrm>
            <a:off x="126689" y="1019084"/>
            <a:ext cx="2541982" cy="1932306"/>
          </a:xfrm>
          <a:prstGeom prst="rect">
            <a:avLst/>
          </a:prstGeom>
        </p:spPr>
      </p:pic>
      <p:pic>
        <p:nvPicPr>
          <p:cNvPr id="21" name="Picture 20">
            <a:extLst>
              <a:ext uri="{FF2B5EF4-FFF2-40B4-BE49-F238E27FC236}">
                <a16:creationId xmlns:a16="http://schemas.microsoft.com/office/drawing/2014/main" id="{B8EE0BDC-9895-4B75-BFC3-07D0850A35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1740" y="715979"/>
            <a:ext cx="1831596" cy="1373697"/>
          </a:xfrm>
          <a:prstGeom prst="rect">
            <a:avLst/>
          </a:prstGeom>
        </p:spPr>
      </p:pic>
      <p:pic>
        <p:nvPicPr>
          <p:cNvPr id="23" name="Picture 22">
            <a:extLst>
              <a:ext uri="{FF2B5EF4-FFF2-40B4-BE49-F238E27FC236}">
                <a16:creationId xmlns:a16="http://schemas.microsoft.com/office/drawing/2014/main" id="{62C5BBC1-5EDA-45DA-8F50-A3B24076BF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3" t="12233" r="8869" b="8869"/>
          <a:stretch/>
        </p:blipFill>
        <p:spPr>
          <a:xfrm>
            <a:off x="5734101" y="5270200"/>
            <a:ext cx="2382440" cy="1544396"/>
          </a:xfrm>
          <a:prstGeom prst="rect">
            <a:avLst/>
          </a:prstGeom>
        </p:spPr>
      </p:pic>
      <p:pic>
        <p:nvPicPr>
          <p:cNvPr id="25" name="Picture 24">
            <a:extLst>
              <a:ext uri="{FF2B5EF4-FFF2-40B4-BE49-F238E27FC236}">
                <a16:creationId xmlns:a16="http://schemas.microsoft.com/office/drawing/2014/main" id="{15B6BEDF-01E5-48FC-BC40-A7D2F781865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104" t="8318" r="12987" b="2891"/>
          <a:stretch/>
        </p:blipFill>
        <p:spPr>
          <a:xfrm>
            <a:off x="9055581" y="4287899"/>
            <a:ext cx="3009730" cy="2540031"/>
          </a:xfrm>
          <a:prstGeom prst="rect">
            <a:avLst/>
          </a:prstGeom>
        </p:spPr>
      </p:pic>
      <p:pic>
        <p:nvPicPr>
          <p:cNvPr id="27" name="Picture 26">
            <a:extLst>
              <a:ext uri="{FF2B5EF4-FFF2-40B4-BE49-F238E27FC236}">
                <a16:creationId xmlns:a16="http://schemas.microsoft.com/office/drawing/2014/main" id="{8392B315-9971-470B-AEFB-53BF8D258C4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856" t="17125" r="26300" b="18166"/>
          <a:stretch/>
        </p:blipFill>
        <p:spPr>
          <a:xfrm>
            <a:off x="4896493" y="100915"/>
            <a:ext cx="2139194" cy="1964642"/>
          </a:xfrm>
          <a:prstGeom prst="rect">
            <a:avLst/>
          </a:prstGeom>
        </p:spPr>
      </p:pic>
      <p:pic>
        <p:nvPicPr>
          <p:cNvPr id="31" name="Picture 30">
            <a:extLst>
              <a:ext uri="{FF2B5EF4-FFF2-40B4-BE49-F238E27FC236}">
                <a16:creationId xmlns:a16="http://schemas.microsoft.com/office/drawing/2014/main" id="{80C2B466-628D-4766-886D-D99EA65094A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506" t="4159" r="30153" b="21835"/>
          <a:stretch/>
        </p:blipFill>
        <p:spPr>
          <a:xfrm>
            <a:off x="10128450" y="37750"/>
            <a:ext cx="1936861" cy="2424487"/>
          </a:xfrm>
          <a:prstGeom prst="rect">
            <a:avLst/>
          </a:prstGeom>
        </p:spPr>
      </p:pic>
      <p:pic>
        <p:nvPicPr>
          <p:cNvPr id="33" name="Picture 32">
            <a:extLst>
              <a:ext uri="{FF2B5EF4-FFF2-40B4-BE49-F238E27FC236}">
                <a16:creationId xmlns:a16="http://schemas.microsoft.com/office/drawing/2014/main" id="{0698EF1F-9C5B-4614-BBC3-82D05CF1144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2851" y="177233"/>
            <a:ext cx="2517766" cy="1888324"/>
          </a:xfrm>
          <a:prstGeom prst="rect">
            <a:avLst/>
          </a:prstGeom>
        </p:spPr>
      </p:pic>
      <p:pic>
        <p:nvPicPr>
          <p:cNvPr id="35" name="Picture 34">
            <a:extLst>
              <a:ext uri="{FF2B5EF4-FFF2-40B4-BE49-F238E27FC236}">
                <a16:creationId xmlns:a16="http://schemas.microsoft.com/office/drawing/2014/main" id="{8B4A1EC8-10AE-48A5-AD6E-5BD561D3C6C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425" t="2891" r="13914" b="15963"/>
          <a:stretch/>
        </p:blipFill>
        <p:spPr>
          <a:xfrm>
            <a:off x="9797002" y="2540031"/>
            <a:ext cx="2268309" cy="1670074"/>
          </a:xfrm>
          <a:prstGeom prst="rect">
            <a:avLst/>
          </a:prstGeom>
        </p:spPr>
      </p:pic>
      <p:pic>
        <p:nvPicPr>
          <p:cNvPr id="36" name="Picture 35">
            <a:extLst>
              <a:ext uri="{FF2B5EF4-FFF2-40B4-BE49-F238E27FC236}">
                <a16:creationId xmlns:a16="http://schemas.microsoft.com/office/drawing/2014/main" id="{DAC561CA-B1E4-4F78-9FA3-6F0A403B36A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6728" t="5626" r="25481" b="18165"/>
          <a:stretch/>
        </p:blipFill>
        <p:spPr>
          <a:xfrm>
            <a:off x="5789802" y="2168626"/>
            <a:ext cx="1803633" cy="1783793"/>
          </a:xfrm>
          <a:prstGeom prst="rect">
            <a:avLst/>
          </a:prstGeom>
        </p:spPr>
      </p:pic>
      <p:pic>
        <p:nvPicPr>
          <p:cNvPr id="37" name="Picture 36">
            <a:extLst>
              <a:ext uri="{FF2B5EF4-FFF2-40B4-BE49-F238E27FC236}">
                <a16:creationId xmlns:a16="http://schemas.microsoft.com/office/drawing/2014/main" id="{9580E8EC-1F0F-4A60-B109-59586C5C4C0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70877" y="2168626"/>
            <a:ext cx="2074877" cy="1556158"/>
          </a:xfrm>
          <a:prstGeom prst="rect">
            <a:avLst/>
          </a:prstGeom>
        </p:spPr>
      </p:pic>
      <p:sp>
        <p:nvSpPr>
          <p:cNvPr id="18" name="Title 1">
            <a:extLst>
              <a:ext uri="{FF2B5EF4-FFF2-40B4-BE49-F238E27FC236}">
                <a16:creationId xmlns:a16="http://schemas.microsoft.com/office/drawing/2014/main" id="{5ED09D84-06EC-445F-BF74-4FC5D9D4BE30}"/>
              </a:ext>
            </a:extLst>
          </p:cNvPr>
          <p:cNvSpPr txBox="1">
            <a:spLocks/>
          </p:cNvSpPr>
          <p:nvPr/>
        </p:nvSpPr>
        <p:spPr>
          <a:xfrm>
            <a:off x="5680575" y="4200629"/>
            <a:ext cx="3375005" cy="841936"/>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t>Components for AGATA, LHCb, CTA and  DUNE</a:t>
            </a:r>
          </a:p>
        </p:txBody>
      </p:sp>
    </p:spTree>
    <p:extLst>
      <p:ext uri="{BB962C8B-B14F-4D97-AF65-F5344CB8AC3E}">
        <p14:creationId xmlns:p14="http://schemas.microsoft.com/office/powerpoint/2010/main" val="1621807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4" name="Title 1">
            <a:extLst>
              <a:ext uri="{FF2B5EF4-FFF2-40B4-BE49-F238E27FC236}">
                <a16:creationId xmlns:a16="http://schemas.microsoft.com/office/drawing/2014/main" id="{80C56033-8723-4163-BBBC-5B5E0078A9DC}"/>
              </a:ext>
            </a:extLst>
          </p:cNvPr>
          <p:cNvSpPr>
            <a:spLocks noGrp="1"/>
          </p:cNvSpPr>
          <p:nvPr>
            <p:ph type="title"/>
          </p:nvPr>
        </p:nvSpPr>
        <p:spPr>
          <a:xfrm>
            <a:off x="1258301" y="-19451"/>
            <a:ext cx="1677554" cy="577298"/>
          </a:xfrm>
        </p:spPr>
        <p:txBody>
          <a:bodyPr>
            <a:normAutofit fontScale="90000"/>
          </a:bodyPr>
          <a:lstStyle/>
          <a:p>
            <a:r>
              <a:rPr lang="en-GB" sz="3100" b="1" dirty="0"/>
              <a:t>Showcase</a:t>
            </a:r>
            <a:endParaRPr lang="en-GB" sz="2800" b="1" dirty="0"/>
          </a:p>
        </p:txBody>
      </p:sp>
      <p:sp>
        <p:nvSpPr>
          <p:cNvPr id="21" name="Content Placeholder 2">
            <a:extLst>
              <a:ext uri="{FF2B5EF4-FFF2-40B4-BE49-F238E27FC236}">
                <a16:creationId xmlns:a16="http://schemas.microsoft.com/office/drawing/2014/main" id="{A214D6CB-6A92-464F-B5B3-E413261B77B0}"/>
              </a:ext>
            </a:extLst>
          </p:cNvPr>
          <p:cNvSpPr txBox="1">
            <a:spLocks/>
          </p:cNvSpPr>
          <p:nvPr/>
        </p:nvSpPr>
        <p:spPr>
          <a:xfrm>
            <a:off x="-134787" y="1250918"/>
            <a:ext cx="2908515" cy="1064444"/>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latin typeface="+mj-lt"/>
              </a:rPr>
              <a:t> </a:t>
            </a:r>
          </a:p>
        </p:txBody>
      </p:sp>
      <p:sp>
        <p:nvSpPr>
          <p:cNvPr id="27" name="Title 1">
            <a:extLst>
              <a:ext uri="{FF2B5EF4-FFF2-40B4-BE49-F238E27FC236}">
                <a16:creationId xmlns:a16="http://schemas.microsoft.com/office/drawing/2014/main" id="{A1B91D94-234B-4429-ABE6-55EB67E94104}"/>
              </a:ext>
            </a:extLst>
          </p:cNvPr>
          <p:cNvSpPr txBox="1">
            <a:spLocks/>
          </p:cNvSpPr>
          <p:nvPr/>
        </p:nvSpPr>
        <p:spPr>
          <a:xfrm>
            <a:off x="3063833" y="48160"/>
            <a:ext cx="4005606" cy="57729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t>Magis</a:t>
            </a:r>
            <a:r>
              <a:rPr lang="en-GB" sz="3100" dirty="0"/>
              <a:t> Lattice scaffold</a:t>
            </a:r>
            <a:endParaRPr lang="en-GB" sz="2800" dirty="0"/>
          </a:p>
        </p:txBody>
      </p:sp>
      <p:pic>
        <p:nvPicPr>
          <p:cNvPr id="6" name="Picture 5">
            <a:extLst>
              <a:ext uri="{FF2B5EF4-FFF2-40B4-BE49-F238E27FC236}">
                <a16:creationId xmlns:a16="http://schemas.microsoft.com/office/drawing/2014/main" id="{4E001D4F-7EE2-4B5B-A74C-4575AB2418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94" t="7447" r="18394" b="24012"/>
          <a:stretch/>
        </p:blipFill>
        <p:spPr>
          <a:xfrm rot="5400000">
            <a:off x="-36621" y="1115668"/>
            <a:ext cx="1830272" cy="1381341"/>
          </a:xfrm>
          <a:prstGeom prst="rect">
            <a:avLst/>
          </a:prstGeom>
        </p:spPr>
      </p:pic>
      <p:pic>
        <p:nvPicPr>
          <p:cNvPr id="10" name="Picture 9">
            <a:extLst>
              <a:ext uri="{FF2B5EF4-FFF2-40B4-BE49-F238E27FC236}">
                <a16:creationId xmlns:a16="http://schemas.microsoft.com/office/drawing/2014/main" id="{70890E46-4C17-47A7-A2D6-ACCFCB923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41" t="13231" r="20162" b="24012"/>
          <a:stretch/>
        </p:blipFill>
        <p:spPr>
          <a:xfrm rot="5400000">
            <a:off x="1563812" y="1085659"/>
            <a:ext cx="1829666" cy="1398067"/>
          </a:xfrm>
          <a:prstGeom prst="rect">
            <a:avLst/>
          </a:prstGeom>
        </p:spPr>
      </p:pic>
      <p:pic>
        <p:nvPicPr>
          <p:cNvPr id="14" name="Picture 13">
            <a:extLst>
              <a:ext uri="{FF2B5EF4-FFF2-40B4-BE49-F238E27FC236}">
                <a16:creationId xmlns:a16="http://schemas.microsoft.com/office/drawing/2014/main" id="{FC51B827-25EC-4385-BBF7-B762382C9F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012" r="31566" b="10303"/>
          <a:stretch/>
        </p:blipFill>
        <p:spPr>
          <a:xfrm rot="5400000">
            <a:off x="4726485" y="1105682"/>
            <a:ext cx="1826561" cy="1354915"/>
          </a:xfrm>
          <a:prstGeom prst="rect">
            <a:avLst/>
          </a:prstGeom>
        </p:spPr>
      </p:pic>
      <p:pic>
        <p:nvPicPr>
          <p:cNvPr id="18" name="Picture 17">
            <a:extLst>
              <a:ext uri="{FF2B5EF4-FFF2-40B4-BE49-F238E27FC236}">
                <a16:creationId xmlns:a16="http://schemas.microsoft.com/office/drawing/2014/main" id="{D42C0726-1BFC-450B-B267-AA1CAB1741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156713" y="1141473"/>
            <a:ext cx="1826560" cy="1369920"/>
          </a:xfrm>
          <a:prstGeom prst="rect">
            <a:avLst/>
          </a:prstGeom>
        </p:spPr>
      </p:pic>
      <p:pic>
        <p:nvPicPr>
          <p:cNvPr id="23" name="Picture 22">
            <a:extLst>
              <a:ext uri="{FF2B5EF4-FFF2-40B4-BE49-F238E27FC236}">
                <a16:creationId xmlns:a16="http://schemas.microsoft.com/office/drawing/2014/main" id="{89BE5B6D-8744-4035-8EA7-3DD729FF02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4578" y="855590"/>
            <a:ext cx="2435408" cy="1826557"/>
          </a:xfrm>
          <a:prstGeom prst="rect">
            <a:avLst/>
          </a:prstGeom>
        </p:spPr>
      </p:pic>
      <p:pic>
        <p:nvPicPr>
          <p:cNvPr id="28" name="Picture 27">
            <a:extLst>
              <a:ext uri="{FF2B5EF4-FFF2-40B4-BE49-F238E27FC236}">
                <a16:creationId xmlns:a16="http://schemas.microsoft.com/office/drawing/2014/main" id="{5ADF9830-B455-4C93-8E5E-8672507506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73483" y="869859"/>
            <a:ext cx="2435408" cy="1826556"/>
          </a:xfrm>
          <a:prstGeom prst="rect">
            <a:avLst/>
          </a:prstGeom>
        </p:spPr>
      </p:pic>
      <p:pic>
        <p:nvPicPr>
          <p:cNvPr id="30" name="Picture 29">
            <a:extLst>
              <a:ext uri="{FF2B5EF4-FFF2-40B4-BE49-F238E27FC236}">
                <a16:creationId xmlns:a16="http://schemas.microsoft.com/office/drawing/2014/main" id="{AE544395-B2B1-4740-8B2B-F6DBB4BEAA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374" y="2822863"/>
            <a:ext cx="2439556" cy="1829667"/>
          </a:xfrm>
          <a:prstGeom prst="rect">
            <a:avLst/>
          </a:prstGeom>
        </p:spPr>
      </p:pic>
      <p:pic>
        <p:nvPicPr>
          <p:cNvPr id="32" name="Picture 31">
            <a:extLst>
              <a:ext uri="{FF2B5EF4-FFF2-40B4-BE49-F238E27FC236}">
                <a16:creationId xmlns:a16="http://schemas.microsoft.com/office/drawing/2014/main" id="{E49BF5E7-BFF1-42D6-A21D-FEC387ECA2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23178" y="2822863"/>
            <a:ext cx="2439556" cy="1829667"/>
          </a:xfrm>
          <a:prstGeom prst="rect">
            <a:avLst/>
          </a:prstGeom>
        </p:spPr>
      </p:pic>
      <p:pic>
        <p:nvPicPr>
          <p:cNvPr id="34" name="Picture 33">
            <a:extLst>
              <a:ext uri="{FF2B5EF4-FFF2-40B4-BE49-F238E27FC236}">
                <a16:creationId xmlns:a16="http://schemas.microsoft.com/office/drawing/2014/main" id="{6C06F58E-EF8C-4F60-BC0D-0171D86B2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86287" y="2822863"/>
            <a:ext cx="2439556" cy="1829667"/>
          </a:xfrm>
          <a:prstGeom prst="rect">
            <a:avLst/>
          </a:prstGeom>
        </p:spPr>
      </p:pic>
      <p:pic>
        <p:nvPicPr>
          <p:cNvPr id="36" name="Picture 35">
            <a:extLst>
              <a:ext uri="{FF2B5EF4-FFF2-40B4-BE49-F238E27FC236}">
                <a16:creationId xmlns:a16="http://schemas.microsoft.com/office/drawing/2014/main" id="{5FFA8E03-9B24-47E8-BE19-5FFBDA48498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51118" y="2825974"/>
            <a:ext cx="2435407" cy="1826556"/>
          </a:xfrm>
          <a:prstGeom prst="rect">
            <a:avLst/>
          </a:prstGeom>
        </p:spPr>
      </p:pic>
      <p:pic>
        <p:nvPicPr>
          <p:cNvPr id="38" name="Picture 37">
            <a:extLst>
              <a:ext uri="{FF2B5EF4-FFF2-40B4-BE49-F238E27FC236}">
                <a16:creationId xmlns:a16="http://schemas.microsoft.com/office/drawing/2014/main" id="{9089F769-2CE1-4530-9FC6-3A28985E9F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0366397" y="4989484"/>
            <a:ext cx="1963211" cy="1472408"/>
          </a:xfrm>
          <a:prstGeom prst="rect">
            <a:avLst/>
          </a:prstGeom>
        </p:spPr>
      </p:pic>
      <p:pic>
        <p:nvPicPr>
          <p:cNvPr id="40" name="Picture 39">
            <a:extLst>
              <a:ext uri="{FF2B5EF4-FFF2-40B4-BE49-F238E27FC236}">
                <a16:creationId xmlns:a16="http://schemas.microsoft.com/office/drawing/2014/main" id="{B1BBA7C1-E6CB-4104-94C6-AC923B541A9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10366397" y="3026272"/>
            <a:ext cx="1963213" cy="1472409"/>
          </a:xfrm>
          <a:prstGeom prst="rect">
            <a:avLst/>
          </a:prstGeom>
        </p:spPr>
      </p:pic>
      <p:pic>
        <p:nvPicPr>
          <p:cNvPr id="41" name="Picture 40">
            <a:extLst>
              <a:ext uri="{FF2B5EF4-FFF2-40B4-BE49-F238E27FC236}">
                <a16:creationId xmlns:a16="http://schemas.microsoft.com/office/drawing/2014/main" id="{FB38C332-BA78-4969-9C9F-CF34D55B23C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260" t="2447" r="4281"/>
          <a:stretch/>
        </p:blipFill>
        <p:spPr>
          <a:xfrm>
            <a:off x="738123" y="4805958"/>
            <a:ext cx="2439556" cy="1973170"/>
          </a:xfrm>
          <a:prstGeom prst="rect">
            <a:avLst/>
          </a:prstGeom>
        </p:spPr>
      </p:pic>
      <p:pic>
        <p:nvPicPr>
          <p:cNvPr id="42" name="Picture 41">
            <a:extLst>
              <a:ext uri="{FF2B5EF4-FFF2-40B4-BE49-F238E27FC236}">
                <a16:creationId xmlns:a16="http://schemas.microsoft.com/office/drawing/2014/main" id="{DC60F371-039E-49E0-90B5-A5299F1506F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11412" y="4805975"/>
            <a:ext cx="2630870" cy="1973153"/>
          </a:xfrm>
          <a:prstGeom prst="rect">
            <a:avLst/>
          </a:prstGeom>
        </p:spPr>
      </p:pic>
      <p:sp>
        <p:nvSpPr>
          <p:cNvPr id="44" name="Title 1">
            <a:extLst>
              <a:ext uri="{FF2B5EF4-FFF2-40B4-BE49-F238E27FC236}">
                <a16:creationId xmlns:a16="http://schemas.microsoft.com/office/drawing/2014/main" id="{E3F647BA-0C49-497C-AEA6-52CC57BD3A7C}"/>
              </a:ext>
            </a:extLst>
          </p:cNvPr>
          <p:cNvSpPr txBox="1">
            <a:spLocks/>
          </p:cNvSpPr>
          <p:nvPr/>
        </p:nvSpPr>
        <p:spPr>
          <a:xfrm>
            <a:off x="3063833" y="4856451"/>
            <a:ext cx="2012320" cy="190251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40 Lattice concave</a:t>
            </a:r>
          </a:p>
          <a:p>
            <a:pPr algn="ctr"/>
            <a:r>
              <a:rPr lang="en-GB" sz="2000" dirty="0"/>
              <a:t>mirror mounts</a:t>
            </a:r>
          </a:p>
        </p:txBody>
      </p:sp>
      <p:sp>
        <p:nvSpPr>
          <p:cNvPr id="22" name="Title 1">
            <a:extLst>
              <a:ext uri="{FF2B5EF4-FFF2-40B4-BE49-F238E27FC236}">
                <a16:creationId xmlns:a16="http://schemas.microsoft.com/office/drawing/2014/main" id="{74B68C40-CABB-4A40-B85A-EF5DD93CEC52}"/>
              </a:ext>
            </a:extLst>
          </p:cNvPr>
          <p:cNvSpPr txBox="1">
            <a:spLocks/>
          </p:cNvSpPr>
          <p:nvPr/>
        </p:nvSpPr>
        <p:spPr>
          <a:xfrm>
            <a:off x="3719641" y="513837"/>
            <a:ext cx="4441560" cy="37407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Various stages of production</a:t>
            </a:r>
            <a:endParaRPr lang="en-GB" sz="1800" dirty="0"/>
          </a:p>
        </p:txBody>
      </p:sp>
    </p:spTree>
    <p:extLst>
      <p:ext uri="{BB962C8B-B14F-4D97-AF65-F5344CB8AC3E}">
        <p14:creationId xmlns:p14="http://schemas.microsoft.com/office/powerpoint/2010/main" val="635055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00DBFC4-1912-41DE-A121-5B89C96BC58D}"/>
              </a:ext>
            </a:extLst>
          </p:cNvPr>
          <p:cNvSpPr txBox="1">
            <a:spLocks/>
          </p:cNvSpPr>
          <p:nvPr/>
        </p:nvSpPr>
        <p:spPr>
          <a:xfrm>
            <a:off x="2995489" y="1317448"/>
            <a:ext cx="2092626" cy="1059301"/>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Various stages of production</a:t>
            </a:r>
            <a:endParaRPr lang="en-GB" sz="1800" dirty="0"/>
          </a:p>
        </p:txBody>
      </p:sp>
      <p:pic>
        <p:nvPicPr>
          <p:cNvPr id="3" name="Picture 2">
            <a:extLst>
              <a:ext uri="{FF2B5EF4-FFF2-40B4-BE49-F238E27FC236}">
                <a16:creationId xmlns:a16="http://schemas.microsoft.com/office/drawing/2014/main" id="{7862CE5A-A82B-43E6-8624-A731709C73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13" y="1272006"/>
            <a:ext cx="2053128" cy="2737505"/>
          </a:xfrm>
          <a:prstGeom prst="rect">
            <a:avLst/>
          </a:prstGeom>
        </p:spPr>
      </p:pic>
      <p:pic>
        <p:nvPicPr>
          <p:cNvPr id="5" name="Picture 4">
            <a:extLst>
              <a:ext uri="{FF2B5EF4-FFF2-40B4-BE49-F238E27FC236}">
                <a16:creationId xmlns:a16="http://schemas.microsoft.com/office/drawing/2014/main" id="{08E01031-3B56-4FFD-BE06-F1BDEBA8F7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0652"/>
          <a:stretch/>
        </p:blipFill>
        <p:spPr>
          <a:xfrm>
            <a:off x="140500" y="4538234"/>
            <a:ext cx="2405525" cy="2224239"/>
          </a:xfrm>
          <a:prstGeom prst="rect">
            <a:avLst/>
          </a:prstGeom>
        </p:spPr>
      </p:pic>
      <p:pic>
        <p:nvPicPr>
          <p:cNvPr id="7" name="Picture 6">
            <a:extLst>
              <a:ext uri="{FF2B5EF4-FFF2-40B4-BE49-F238E27FC236}">
                <a16:creationId xmlns:a16="http://schemas.microsoft.com/office/drawing/2014/main" id="{4B1D3B5B-568E-4B87-B2F1-A43A3C8E2F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7409" y="2268352"/>
            <a:ext cx="2775680" cy="3700907"/>
          </a:xfrm>
          <a:prstGeom prst="rect">
            <a:avLst/>
          </a:prstGeom>
        </p:spPr>
      </p:pic>
      <p:pic>
        <p:nvPicPr>
          <p:cNvPr id="9" name="Picture 8">
            <a:extLst>
              <a:ext uri="{FF2B5EF4-FFF2-40B4-BE49-F238E27FC236}">
                <a16:creationId xmlns:a16="http://schemas.microsoft.com/office/drawing/2014/main" id="{3A32B06C-E7ED-45E7-9AC0-BF90C31BA7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1347" y="267998"/>
            <a:ext cx="2312413" cy="3083217"/>
          </a:xfrm>
          <a:prstGeom prst="rect">
            <a:avLst/>
          </a:prstGeom>
        </p:spPr>
      </p:pic>
      <p:pic>
        <p:nvPicPr>
          <p:cNvPr id="11" name="Picture 10">
            <a:extLst>
              <a:ext uri="{FF2B5EF4-FFF2-40B4-BE49-F238E27FC236}">
                <a16:creationId xmlns:a16="http://schemas.microsoft.com/office/drawing/2014/main" id="{763E8706-064C-47C8-9091-49EDE0F5A2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360"/>
          <a:stretch/>
        </p:blipFill>
        <p:spPr>
          <a:xfrm>
            <a:off x="8912530" y="2012975"/>
            <a:ext cx="2845688" cy="2832049"/>
          </a:xfrm>
          <a:prstGeom prst="rect">
            <a:avLst/>
          </a:prstGeom>
        </p:spPr>
      </p:pic>
      <p:pic>
        <p:nvPicPr>
          <p:cNvPr id="14" name="Picture 13">
            <a:extLst>
              <a:ext uri="{FF2B5EF4-FFF2-40B4-BE49-F238E27FC236}">
                <a16:creationId xmlns:a16="http://schemas.microsoft.com/office/drawing/2014/main" id="{1B7FAB73-9672-4B23-8A01-7701B624E4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6617" y="3765848"/>
            <a:ext cx="2247470" cy="2996626"/>
          </a:xfrm>
          <a:prstGeom prst="rect">
            <a:avLst/>
          </a:prstGeom>
        </p:spPr>
      </p:pic>
      <p:sp>
        <p:nvSpPr>
          <p:cNvPr id="16" name="Title 1">
            <a:extLst>
              <a:ext uri="{FF2B5EF4-FFF2-40B4-BE49-F238E27FC236}">
                <a16:creationId xmlns:a16="http://schemas.microsoft.com/office/drawing/2014/main" id="{B21FBA2F-3A40-4353-BE59-E160A09FE3F5}"/>
              </a:ext>
            </a:extLst>
          </p:cNvPr>
          <p:cNvSpPr>
            <a:spLocks noGrp="1"/>
          </p:cNvSpPr>
          <p:nvPr>
            <p:ph type="title"/>
          </p:nvPr>
        </p:nvSpPr>
        <p:spPr>
          <a:xfrm>
            <a:off x="1019634" y="95527"/>
            <a:ext cx="2053128" cy="369222"/>
          </a:xfrm>
        </p:spPr>
        <p:txBody>
          <a:bodyPr>
            <a:noAutofit/>
          </a:bodyPr>
          <a:lstStyle/>
          <a:p>
            <a:pPr algn="ctr"/>
            <a:r>
              <a:rPr lang="en-GB" sz="2800" b="1" dirty="0"/>
              <a:t>Showcase</a:t>
            </a:r>
          </a:p>
        </p:txBody>
      </p:sp>
      <p:sp>
        <p:nvSpPr>
          <p:cNvPr id="17" name="Title 1">
            <a:extLst>
              <a:ext uri="{FF2B5EF4-FFF2-40B4-BE49-F238E27FC236}">
                <a16:creationId xmlns:a16="http://schemas.microsoft.com/office/drawing/2014/main" id="{6FECA32E-11E0-4D10-A8DD-85E0BF90CC80}"/>
              </a:ext>
            </a:extLst>
          </p:cNvPr>
          <p:cNvSpPr txBox="1">
            <a:spLocks/>
          </p:cNvSpPr>
          <p:nvPr/>
        </p:nvSpPr>
        <p:spPr>
          <a:xfrm>
            <a:off x="1561118" y="602449"/>
            <a:ext cx="4104228" cy="57729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err="1"/>
              <a:t>Magis</a:t>
            </a:r>
            <a:r>
              <a:rPr lang="en-GB" sz="2400" b="1" dirty="0"/>
              <a:t> </a:t>
            </a:r>
            <a:r>
              <a:rPr lang="en-GB" sz="2400" dirty="0"/>
              <a:t>100 Retro chamber body</a:t>
            </a:r>
            <a:r>
              <a:rPr lang="en-GB" sz="2400" b="1" dirty="0"/>
              <a:t> </a:t>
            </a:r>
          </a:p>
        </p:txBody>
      </p:sp>
      <p:sp>
        <p:nvSpPr>
          <p:cNvPr id="18" name="Title 1">
            <a:extLst>
              <a:ext uri="{FF2B5EF4-FFF2-40B4-BE49-F238E27FC236}">
                <a16:creationId xmlns:a16="http://schemas.microsoft.com/office/drawing/2014/main" id="{237F6E28-D470-4463-929D-C8B0B38BAFA2}"/>
              </a:ext>
            </a:extLst>
          </p:cNvPr>
          <p:cNvSpPr txBox="1">
            <a:spLocks/>
          </p:cNvSpPr>
          <p:nvPr/>
        </p:nvSpPr>
        <p:spPr>
          <a:xfrm>
            <a:off x="8569339" y="558286"/>
            <a:ext cx="3101257" cy="896975"/>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t>Milling baseplate to suit zero point clamping system</a:t>
            </a:r>
            <a:endParaRPr lang="en-GB" sz="1600" dirty="0"/>
          </a:p>
        </p:txBody>
      </p:sp>
      <p:sp>
        <p:nvSpPr>
          <p:cNvPr id="19" name="Title 1">
            <a:extLst>
              <a:ext uri="{FF2B5EF4-FFF2-40B4-BE49-F238E27FC236}">
                <a16:creationId xmlns:a16="http://schemas.microsoft.com/office/drawing/2014/main" id="{AAD0136B-2FC2-4DE0-8990-72F21DCE7376}"/>
              </a:ext>
            </a:extLst>
          </p:cNvPr>
          <p:cNvSpPr txBox="1">
            <a:spLocks/>
          </p:cNvSpPr>
          <p:nvPr/>
        </p:nvSpPr>
        <p:spPr>
          <a:xfrm>
            <a:off x="2618959" y="5973302"/>
            <a:ext cx="2845687" cy="88469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a:t>Turning stock material and preparations for mounting to fixture</a:t>
            </a:r>
            <a:endParaRPr lang="en-GB" sz="1600" dirty="0"/>
          </a:p>
        </p:txBody>
      </p:sp>
      <p:sp>
        <p:nvSpPr>
          <p:cNvPr id="20" name="Title 1">
            <a:extLst>
              <a:ext uri="{FF2B5EF4-FFF2-40B4-BE49-F238E27FC236}">
                <a16:creationId xmlns:a16="http://schemas.microsoft.com/office/drawing/2014/main" id="{440E5966-73AA-4CC6-802A-A2DC6EF90316}"/>
              </a:ext>
            </a:extLst>
          </p:cNvPr>
          <p:cNvSpPr txBox="1">
            <a:spLocks/>
          </p:cNvSpPr>
          <p:nvPr/>
        </p:nvSpPr>
        <p:spPr>
          <a:xfrm>
            <a:off x="251875" y="4024022"/>
            <a:ext cx="1933770" cy="577299"/>
          </a:xfrm>
          <a:prstGeom prst="rect">
            <a:avLst/>
          </a:prstGeom>
        </p:spPr>
        <p:txBody>
          <a:bodyPr vert="horz" lIns="91440" tIns="45720" rIns="91440" bIns="45720" rtlCol="0" anchor="ctr">
            <a:normAutofit fontScale="550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dirty="0"/>
              <a:t>CAM programming and simulation </a:t>
            </a:r>
            <a:endParaRPr lang="en-GB" sz="2800" dirty="0"/>
          </a:p>
        </p:txBody>
      </p:sp>
      <p:sp>
        <p:nvSpPr>
          <p:cNvPr id="21" name="Title 1">
            <a:extLst>
              <a:ext uri="{FF2B5EF4-FFF2-40B4-BE49-F238E27FC236}">
                <a16:creationId xmlns:a16="http://schemas.microsoft.com/office/drawing/2014/main" id="{5C3E7B47-DBAE-4AD6-81C9-6C3139CB32E0}"/>
              </a:ext>
            </a:extLst>
          </p:cNvPr>
          <p:cNvSpPr txBox="1">
            <a:spLocks/>
          </p:cNvSpPr>
          <p:nvPr/>
        </p:nvSpPr>
        <p:spPr>
          <a:xfrm>
            <a:off x="8912530" y="5012996"/>
            <a:ext cx="3031820" cy="1577005"/>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t>Fixture is made to lift the workpiece from the machine bed allowing the tools to have full 5-axis access. </a:t>
            </a:r>
            <a:endParaRPr lang="en-GB" sz="1600" dirty="0"/>
          </a:p>
        </p:txBody>
      </p:sp>
    </p:spTree>
    <p:extLst>
      <p:ext uri="{BB962C8B-B14F-4D97-AF65-F5344CB8AC3E}">
        <p14:creationId xmlns:p14="http://schemas.microsoft.com/office/powerpoint/2010/main" val="1295435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389BA-36B9-4450-8357-325F36464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4042" y="1518322"/>
            <a:ext cx="3497627" cy="2623220"/>
          </a:xfrm>
          <a:prstGeom prst="rect">
            <a:avLst/>
          </a:prstGeom>
        </p:spPr>
      </p:pic>
      <p:sp>
        <p:nvSpPr>
          <p:cNvPr id="3" name="Title 1">
            <a:extLst>
              <a:ext uri="{FF2B5EF4-FFF2-40B4-BE49-F238E27FC236}">
                <a16:creationId xmlns:a16="http://schemas.microsoft.com/office/drawing/2014/main" id="{613C40FC-3A24-4D4A-95BB-458A90098B60}"/>
              </a:ext>
            </a:extLst>
          </p:cNvPr>
          <p:cNvSpPr>
            <a:spLocks noGrp="1"/>
          </p:cNvSpPr>
          <p:nvPr>
            <p:ph type="title"/>
          </p:nvPr>
        </p:nvSpPr>
        <p:spPr>
          <a:xfrm>
            <a:off x="775804" y="-7880"/>
            <a:ext cx="2477811" cy="561535"/>
          </a:xfrm>
        </p:spPr>
        <p:txBody>
          <a:bodyPr>
            <a:noAutofit/>
          </a:bodyPr>
          <a:lstStyle/>
          <a:p>
            <a:pPr algn="ctr"/>
            <a:r>
              <a:rPr lang="en-GB" sz="2800" b="1" dirty="0"/>
              <a:t>Showcase</a:t>
            </a:r>
          </a:p>
        </p:txBody>
      </p:sp>
      <p:sp>
        <p:nvSpPr>
          <p:cNvPr id="6" name="Title 1">
            <a:extLst>
              <a:ext uri="{FF2B5EF4-FFF2-40B4-BE49-F238E27FC236}">
                <a16:creationId xmlns:a16="http://schemas.microsoft.com/office/drawing/2014/main" id="{9499FCD5-BF66-4E0F-98F8-F1284126F1D1}"/>
              </a:ext>
            </a:extLst>
          </p:cNvPr>
          <p:cNvSpPr txBox="1">
            <a:spLocks/>
          </p:cNvSpPr>
          <p:nvPr/>
        </p:nvSpPr>
        <p:spPr>
          <a:xfrm>
            <a:off x="239441" y="4675815"/>
            <a:ext cx="2390660" cy="860787"/>
          </a:xfrm>
          <a:prstGeom prst="rect">
            <a:avLst/>
          </a:prstGeom>
        </p:spPr>
        <p:txBody>
          <a:bodyPr vert="horz" lIns="91440" tIns="45720" rIns="91440" bIns="45720" rtlCol="0" anchor="ctr">
            <a:normAutofit fontScale="625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dirty="0"/>
              <a:t>Last side to go on after the shock sensors have been positioned</a:t>
            </a:r>
            <a:endParaRPr lang="en-GB" sz="2800" dirty="0"/>
          </a:p>
        </p:txBody>
      </p:sp>
      <p:sp>
        <p:nvSpPr>
          <p:cNvPr id="7" name="Title 1">
            <a:extLst>
              <a:ext uri="{FF2B5EF4-FFF2-40B4-BE49-F238E27FC236}">
                <a16:creationId xmlns:a16="http://schemas.microsoft.com/office/drawing/2014/main" id="{A4EF1CB0-8798-4825-BBA7-26E8956580ED}"/>
              </a:ext>
            </a:extLst>
          </p:cNvPr>
          <p:cNvSpPr txBox="1">
            <a:spLocks/>
          </p:cNvSpPr>
          <p:nvPr/>
        </p:nvSpPr>
        <p:spPr>
          <a:xfrm>
            <a:off x="9088915" y="2719381"/>
            <a:ext cx="2827663" cy="577299"/>
          </a:xfrm>
          <a:prstGeom prst="rect">
            <a:avLst/>
          </a:prstGeom>
        </p:spPr>
        <p:txBody>
          <a:bodyPr vert="horz" lIns="91440" tIns="45720" rIns="91440" bIns="45720" rtlCol="0" anchor="ctr">
            <a:normAutofit fontScale="700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100" dirty="0"/>
              <a:t>Just Time for a team photo before it leaves</a:t>
            </a:r>
            <a:endParaRPr lang="en-GB" sz="2800" dirty="0"/>
          </a:p>
        </p:txBody>
      </p:sp>
      <p:pic>
        <p:nvPicPr>
          <p:cNvPr id="11" name="Picture 10">
            <a:extLst>
              <a:ext uri="{FF2B5EF4-FFF2-40B4-BE49-F238E27FC236}">
                <a16:creationId xmlns:a16="http://schemas.microsoft.com/office/drawing/2014/main" id="{F0E5FBA4-1245-4C80-B3F8-224233C660EF}"/>
              </a:ext>
            </a:extLst>
          </p:cNvPr>
          <p:cNvPicPr>
            <a:picLocks noChangeAspect="1"/>
          </p:cNvPicPr>
          <p:nvPr/>
        </p:nvPicPr>
        <p:blipFill rotWithShape="1">
          <a:blip r:embed="rId5"/>
          <a:srcRect l="22139" t="20930" r="22650" b="11173"/>
          <a:stretch/>
        </p:blipFill>
        <p:spPr>
          <a:xfrm>
            <a:off x="4494114" y="376727"/>
            <a:ext cx="3592831" cy="2393261"/>
          </a:xfrm>
          <a:prstGeom prst="rect">
            <a:avLst/>
          </a:prstGeom>
        </p:spPr>
      </p:pic>
      <p:pic>
        <p:nvPicPr>
          <p:cNvPr id="12" name="Picture 11">
            <a:extLst>
              <a:ext uri="{FF2B5EF4-FFF2-40B4-BE49-F238E27FC236}">
                <a16:creationId xmlns:a16="http://schemas.microsoft.com/office/drawing/2014/main" id="{A2359FD2-4C46-4BE2-8B37-FBCD9894AE8C}"/>
              </a:ext>
            </a:extLst>
          </p:cNvPr>
          <p:cNvPicPr>
            <a:picLocks noChangeAspect="1"/>
          </p:cNvPicPr>
          <p:nvPr/>
        </p:nvPicPr>
        <p:blipFill rotWithShape="1">
          <a:blip r:embed="rId6"/>
          <a:srcRect l="21958" t="21098" r="22109" b="11172"/>
          <a:stretch/>
        </p:blipFill>
        <p:spPr>
          <a:xfrm>
            <a:off x="8457281" y="135014"/>
            <a:ext cx="3734719" cy="2449589"/>
          </a:xfrm>
          <a:prstGeom prst="rect">
            <a:avLst/>
          </a:prstGeom>
        </p:spPr>
      </p:pic>
      <p:pic>
        <p:nvPicPr>
          <p:cNvPr id="13" name="Picture 12">
            <a:extLst>
              <a:ext uri="{FF2B5EF4-FFF2-40B4-BE49-F238E27FC236}">
                <a16:creationId xmlns:a16="http://schemas.microsoft.com/office/drawing/2014/main" id="{B5C445E7-39C6-4B1D-8732-E7739C834DE4}"/>
              </a:ext>
            </a:extLst>
          </p:cNvPr>
          <p:cNvPicPr>
            <a:picLocks noChangeAspect="1"/>
          </p:cNvPicPr>
          <p:nvPr/>
        </p:nvPicPr>
        <p:blipFill rotWithShape="1">
          <a:blip r:embed="rId7"/>
          <a:srcRect l="22152" t="21049" r="22512" b="11178"/>
          <a:stretch/>
        </p:blipFill>
        <p:spPr>
          <a:xfrm>
            <a:off x="2965693" y="3296680"/>
            <a:ext cx="4961828" cy="3291671"/>
          </a:xfrm>
          <a:prstGeom prst="rect">
            <a:avLst/>
          </a:prstGeom>
        </p:spPr>
      </p:pic>
      <p:pic>
        <p:nvPicPr>
          <p:cNvPr id="14" name="Picture 13">
            <a:extLst>
              <a:ext uri="{FF2B5EF4-FFF2-40B4-BE49-F238E27FC236}">
                <a16:creationId xmlns:a16="http://schemas.microsoft.com/office/drawing/2014/main" id="{DDAF5489-BAED-4EB3-8C07-558D9479074B}"/>
              </a:ext>
            </a:extLst>
          </p:cNvPr>
          <p:cNvPicPr>
            <a:picLocks noChangeAspect="1"/>
          </p:cNvPicPr>
          <p:nvPr/>
        </p:nvPicPr>
        <p:blipFill rotWithShape="1">
          <a:blip r:embed="rId8"/>
          <a:srcRect l="22229" t="22266" r="22109" b="12510"/>
          <a:stretch/>
        </p:blipFill>
        <p:spPr>
          <a:xfrm>
            <a:off x="8146833" y="3991951"/>
            <a:ext cx="3922006" cy="2489322"/>
          </a:xfrm>
          <a:prstGeom prst="rect">
            <a:avLst/>
          </a:prstGeom>
        </p:spPr>
      </p:pic>
    </p:spTree>
    <p:extLst>
      <p:ext uri="{BB962C8B-B14F-4D97-AF65-F5344CB8AC3E}">
        <p14:creationId xmlns:p14="http://schemas.microsoft.com/office/powerpoint/2010/main" val="2549172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008C1B4-E316-4A27-AFBF-099DDA5827A8}"/>
              </a:ext>
            </a:extLst>
          </p:cNvPr>
          <p:cNvSpPr>
            <a:spLocks noGrp="1"/>
          </p:cNvSpPr>
          <p:nvPr>
            <p:ph type="title"/>
          </p:nvPr>
        </p:nvSpPr>
        <p:spPr>
          <a:xfrm>
            <a:off x="1385698" y="590025"/>
            <a:ext cx="1487178" cy="484842"/>
          </a:xfrm>
        </p:spPr>
        <p:txBody>
          <a:bodyPr>
            <a:normAutofit fontScale="90000"/>
          </a:bodyPr>
          <a:lstStyle/>
          <a:p>
            <a:r>
              <a:rPr lang="en-GB" sz="3100" b="1" dirty="0"/>
              <a:t>DUNE </a:t>
            </a:r>
            <a:endParaRPr lang="en-GB" sz="2800" b="1" dirty="0"/>
          </a:p>
        </p:txBody>
      </p:sp>
      <p:pic>
        <p:nvPicPr>
          <p:cNvPr id="3" name="Picture 2">
            <a:extLst>
              <a:ext uri="{FF2B5EF4-FFF2-40B4-BE49-F238E27FC236}">
                <a16:creationId xmlns:a16="http://schemas.microsoft.com/office/drawing/2014/main" id="{373ADC99-9083-48B6-A33E-CAB22E2DF9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9692" y="2866791"/>
            <a:ext cx="2059564" cy="1545524"/>
          </a:xfrm>
          <a:prstGeom prst="rect">
            <a:avLst/>
          </a:prstGeom>
        </p:spPr>
      </p:pic>
      <p:pic>
        <p:nvPicPr>
          <p:cNvPr id="5" name="Picture 4">
            <a:extLst>
              <a:ext uri="{FF2B5EF4-FFF2-40B4-BE49-F238E27FC236}">
                <a16:creationId xmlns:a16="http://schemas.microsoft.com/office/drawing/2014/main" id="{6D537FE0-2A83-49D1-BE7D-7BDB58BF85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78700" y="3813251"/>
            <a:ext cx="3319787" cy="2489841"/>
          </a:xfrm>
          <a:prstGeom prst="rect">
            <a:avLst/>
          </a:prstGeom>
        </p:spPr>
      </p:pic>
      <p:pic>
        <p:nvPicPr>
          <p:cNvPr id="11" name="Picture 10">
            <a:extLst>
              <a:ext uri="{FF2B5EF4-FFF2-40B4-BE49-F238E27FC236}">
                <a16:creationId xmlns:a16="http://schemas.microsoft.com/office/drawing/2014/main" id="{7A6906F8-ADD5-4512-BA9D-8AB3E41962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6523" y="542638"/>
            <a:ext cx="1300579" cy="975434"/>
          </a:xfrm>
          <a:prstGeom prst="rect">
            <a:avLst/>
          </a:prstGeom>
        </p:spPr>
      </p:pic>
      <p:pic>
        <p:nvPicPr>
          <p:cNvPr id="13" name="Picture 12">
            <a:extLst>
              <a:ext uri="{FF2B5EF4-FFF2-40B4-BE49-F238E27FC236}">
                <a16:creationId xmlns:a16="http://schemas.microsoft.com/office/drawing/2014/main" id="{FFAFCBA8-E1F5-4ED4-9263-2D4EEFE083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7730" y="542638"/>
            <a:ext cx="1300580" cy="975435"/>
          </a:xfrm>
          <a:prstGeom prst="rect">
            <a:avLst/>
          </a:prstGeom>
        </p:spPr>
      </p:pic>
      <p:sp>
        <p:nvSpPr>
          <p:cNvPr id="14" name="Title 1">
            <a:extLst>
              <a:ext uri="{FF2B5EF4-FFF2-40B4-BE49-F238E27FC236}">
                <a16:creationId xmlns:a16="http://schemas.microsoft.com/office/drawing/2014/main" id="{579031F7-2940-47F3-AD4A-1E70614E54B4}"/>
              </a:ext>
            </a:extLst>
          </p:cNvPr>
          <p:cNvSpPr txBox="1">
            <a:spLocks/>
          </p:cNvSpPr>
          <p:nvPr/>
        </p:nvSpPr>
        <p:spPr>
          <a:xfrm>
            <a:off x="248812" y="2000032"/>
            <a:ext cx="4259394" cy="97543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Winding heads made in Liverpool, used to produce detectors in Daresbury which were then taken to CERN. </a:t>
            </a:r>
          </a:p>
          <a:p>
            <a:endParaRPr lang="en-GB" sz="3100" dirty="0"/>
          </a:p>
        </p:txBody>
      </p:sp>
      <p:pic>
        <p:nvPicPr>
          <p:cNvPr id="4" name="Picture 3">
            <a:extLst>
              <a:ext uri="{FF2B5EF4-FFF2-40B4-BE49-F238E27FC236}">
                <a16:creationId xmlns:a16="http://schemas.microsoft.com/office/drawing/2014/main" id="{44F12221-7B5A-43C9-8A61-DBE1777637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238" y="2867642"/>
            <a:ext cx="2059564" cy="1544673"/>
          </a:xfrm>
          <a:prstGeom prst="rect">
            <a:avLst/>
          </a:prstGeom>
        </p:spPr>
      </p:pic>
      <p:pic>
        <p:nvPicPr>
          <p:cNvPr id="9" name="Picture 8">
            <a:extLst>
              <a:ext uri="{FF2B5EF4-FFF2-40B4-BE49-F238E27FC236}">
                <a16:creationId xmlns:a16="http://schemas.microsoft.com/office/drawing/2014/main" id="{B9FE8A97-C325-4323-940D-FFF07738EA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8642" y="5171178"/>
            <a:ext cx="2059564" cy="1544673"/>
          </a:xfrm>
          <a:prstGeom prst="rect">
            <a:avLst/>
          </a:prstGeom>
        </p:spPr>
      </p:pic>
      <p:pic>
        <p:nvPicPr>
          <p:cNvPr id="16" name="Picture 15">
            <a:extLst>
              <a:ext uri="{FF2B5EF4-FFF2-40B4-BE49-F238E27FC236}">
                <a16:creationId xmlns:a16="http://schemas.microsoft.com/office/drawing/2014/main" id="{DAC88053-8983-4335-82E8-76FD40F01A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4238" y="5171177"/>
            <a:ext cx="2059564" cy="1544673"/>
          </a:xfrm>
          <a:prstGeom prst="rect">
            <a:avLst/>
          </a:prstGeom>
        </p:spPr>
      </p:pic>
      <p:sp>
        <p:nvSpPr>
          <p:cNvPr id="17" name="Rectangle 16">
            <a:extLst>
              <a:ext uri="{FF2B5EF4-FFF2-40B4-BE49-F238E27FC236}">
                <a16:creationId xmlns:a16="http://schemas.microsoft.com/office/drawing/2014/main" id="{28C0FD91-EFE4-4215-8550-7E44ECD1CDC1}"/>
              </a:ext>
            </a:extLst>
          </p:cNvPr>
          <p:cNvSpPr/>
          <p:nvPr/>
        </p:nvSpPr>
        <p:spPr>
          <a:xfrm>
            <a:off x="0" y="4432862"/>
            <a:ext cx="4733731" cy="646331"/>
          </a:xfrm>
          <a:prstGeom prst="rect">
            <a:avLst/>
          </a:prstGeom>
        </p:spPr>
        <p:txBody>
          <a:bodyPr wrap="square">
            <a:spAutoFit/>
          </a:bodyPr>
          <a:lstStyle/>
          <a:p>
            <a:r>
              <a:rPr lang="en-GB" dirty="0">
                <a:latin typeface="+mj-lt"/>
              </a:rPr>
              <a:t>Thanks to Tony, Matt and Emlyn for their efforts in detector assembly taking place at Daresbury</a:t>
            </a:r>
          </a:p>
        </p:txBody>
      </p:sp>
      <p:sp>
        <p:nvSpPr>
          <p:cNvPr id="18" name="Rectangle 17">
            <a:extLst>
              <a:ext uri="{FF2B5EF4-FFF2-40B4-BE49-F238E27FC236}">
                <a16:creationId xmlns:a16="http://schemas.microsoft.com/office/drawing/2014/main" id="{8A99E0AA-D88A-4EF1-8999-0B58C302500F}"/>
              </a:ext>
            </a:extLst>
          </p:cNvPr>
          <p:cNvSpPr/>
          <p:nvPr/>
        </p:nvSpPr>
        <p:spPr>
          <a:xfrm>
            <a:off x="7093673" y="2642684"/>
            <a:ext cx="3379334" cy="665564"/>
          </a:xfrm>
          <a:prstGeom prst="rect">
            <a:avLst/>
          </a:prstGeom>
        </p:spPr>
        <p:txBody>
          <a:bodyPr wrap="square">
            <a:spAutoFit/>
          </a:bodyPr>
          <a:lstStyle/>
          <a:p>
            <a:pPr algn="ctr"/>
            <a:r>
              <a:rPr lang="en-GB" dirty="0">
                <a:latin typeface="+mj-lt"/>
              </a:rPr>
              <a:t>Matt has spent quite some time at CERN assisting with the testing </a:t>
            </a:r>
          </a:p>
        </p:txBody>
      </p:sp>
      <p:sp>
        <p:nvSpPr>
          <p:cNvPr id="19" name="Title 1">
            <a:extLst>
              <a:ext uri="{FF2B5EF4-FFF2-40B4-BE49-F238E27FC236}">
                <a16:creationId xmlns:a16="http://schemas.microsoft.com/office/drawing/2014/main" id="{C9E1B0FC-D7A3-45A8-8EBE-D1A96A3AEF97}"/>
              </a:ext>
            </a:extLst>
          </p:cNvPr>
          <p:cNvSpPr txBox="1">
            <a:spLocks/>
          </p:cNvSpPr>
          <p:nvPr/>
        </p:nvSpPr>
        <p:spPr>
          <a:xfrm>
            <a:off x="1092338" y="25410"/>
            <a:ext cx="1887879" cy="48484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t>Showcase</a:t>
            </a:r>
          </a:p>
        </p:txBody>
      </p:sp>
      <p:pic>
        <p:nvPicPr>
          <p:cNvPr id="21" name="Picture 20">
            <a:extLst>
              <a:ext uri="{FF2B5EF4-FFF2-40B4-BE49-F238E27FC236}">
                <a16:creationId xmlns:a16="http://schemas.microsoft.com/office/drawing/2014/main" id="{DA642F9F-DCBE-437D-80FE-B1632D3E00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6872" y="139932"/>
            <a:ext cx="3191929" cy="2393947"/>
          </a:xfrm>
          <a:prstGeom prst="rect">
            <a:avLst/>
          </a:prstGeom>
        </p:spPr>
      </p:pic>
      <p:pic>
        <p:nvPicPr>
          <p:cNvPr id="23" name="Picture 22">
            <a:extLst>
              <a:ext uri="{FF2B5EF4-FFF2-40B4-BE49-F238E27FC236}">
                <a16:creationId xmlns:a16="http://schemas.microsoft.com/office/drawing/2014/main" id="{52C319D5-4EA4-43C0-93AE-682D0DCDDB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155399" y="440109"/>
            <a:ext cx="2392882" cy="1794661"/>
          </a:xfrm>
          <a:prstGeom prst="rect">
            <a:avLst/>
          </a:prstGeom>
        </p:spPr>
      </p:pic>
      <p:pic>
        <p:nvPicPr>
          <p:cNvPr id="25" name="Picture 24">
            <a:extLst>
              <a:ext uri="{FF2B5EF4-FFF2-40B4-BE49-F238E27FC236}">
                <a16:creationId xmlns:a16="http://schemas.microsoft.com/office/drawing/2014/main" id="{522467D2-F1F2-44B0-9751-D4118C41B3B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34102" y="121350"/>
            <a:ext cx="1794663" cy="2392883"/>
          </a:xfrm>
          <a:prstGeom prst="rect">
            <a:avLst/>
          </a:prstGeom>
        </p:spPr>
      </p:pic>
      <p:pic>
        <p:nvPicPr>
          <p:cNvPr id="27" name="Picture 26">
            <a:extLst>
              <a:ext uri="{FF2B5EF4-FFF2-40B4-BE49-F238E27FC236}">
                <a16:creationId xmlns:a16="http://schemas.microsoft.com/office/drawing/2014/main" id="{77CCA7E2-A411-42AB-9ABC-6834BEF7E3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34564" y="3411048"/>
            <a:ext cx="2494201" cy="3325601"/>
          </a:xfrm>
          <a:prstGeom prst="rect">
            <a:avLst/>
          </a:prstGeom>
        </p:spPr>
      </p:pic>
      <p:pic>
        <p:nvPicPr>
          <p:cNvPr id="29" name="Picture 28">
            <a:extLst>
              <a:ext uri="{FF2B5EF4-FFF2-40B4-BE49-F238E27FC236}">
                <a16:creationId xmlns:a16="http://schemas.microsoft.com/office/drawing/2014/main" id="{4B0309D3-AA06-4CE3-A5EF-7A35B552DC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43207" y="3398278"/>
            <a:ext cx="1741403" cy="3319789"/>
          </a:xfrm>
          <a:prstGeom prst="rect">
            <a:avLst/>
          </a:prstGeom>
        </p:spPr>
      </p:pic>
    </p:spTree>
    <p:extLst>
      <p:ext uri="{BB962C8B-B14F-4D97-AF65-F5344CB8AC3E}">
        <p14:creationId xmlns:p14="http://schemas.microsoft.com/office/powerpoint/2010/main" val="2562619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1000" r="-1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45CE63-AC8B-43CA-A020-BD5A92E8AAD1}"/>
              </a:ext>
            </a:extLst>
          </p:cNvPr>
          <p:cNvSpPr/>
          <p:nvPr/>
        </p:nvSpPr>
        <p:spPr>
          <a:xfrm>
            <a:off x="4448815" y="2839294"/>
            <a:ext cx="4061552" cy="369332"/>
          </a:xfrm>
          <a:prstGeom prst="rect">
            <a:avLst/>
          </a:prstGeom>
        </p:spPr>
        <p:txBody>
          <a:bodyPr wrap="square">
            <a:spAutoFit/>
          </a:bodyPr>
          <a:lstStyle/>
          <a:p>
            <a:pPr algn="ctr"/>
            <a:r>
              <a:rPr lang="en-GB" dirty="0">
                <a:latin typeface="Calibri Light" panose="020F0302020204030204" pitchFamily="34" charset="0"/>
                <a:cs typeface="Calibri Light" panose="020F0302020204030204" pitchFamily="34" charset="0"/>
              </a:rPr>
              <a:t>Parts for Atlas half cylinder assembly </a:t>
            </a:r>
          </a:p>
        </p:txBody>
      </p:sp>
      <p:pic>
        <p:nvPicPr>
          <p:cNvPr id="5" name="Picture 4">
            <a:extLst>
              <a:ext uri="{FF2B5EF4-FFF2-40B4-BE49-F238E27FC236}">
                <a16:creationId xmlns:a16="http://schemas.microsoft.com/office/drawing/2014/main" id="{1ECE0E52-EA4B-49F1-80FA-F2D66C0D9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9818" y="3647119"/>
            <a:ext cx="3992025" cy="2994018"/>
          </a:xfrm>
          <a:prstGeom prst="rect">
            <a:avLst/>
          </a:prstGeom>
        </p:spPr>
      </p:pic>
      <p:pic>
        <p:nvPicPr>
          <p:cNvPr id="7" name="Picture 6">
            <a:extLst>
              <a:ext uri="{FF2B5EF4-FFF2-40B4-BE49-F238E27FC236}">
                <a16:creationId xmlns:a16="http://schemas.microsoft.com/office/drawing/2014/main" id="{3A1B7EF3-F554-43E9-AA43-AF8BD5C363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68" y="1014810"/>
            <a:ext cx="2923502" cy="2192627"/>
          </a:xfrm>
          <a:prstGeom prst="rect">
            <a:avLst/>
          </a:prstGeom>
        </p:spPr>
      </p:pic>
      <p:pic>
        <p:nvPicPr>
          <p:cNvPr id="9" name="Picture 8">
            <a:extLst>
              <a:ext uri="{FF2B5EF4-FFF2-40B4-BE49-F238E27FC236}">
                <a16:creationId xmlns:a16="http://schemas.microsoft.com/office/drawing/2014/main" id="{94A91FDD-73AD-4B38-986B-6D40D3379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81" y="3545114"/>
            <a:ext cx="2322017" cy="3096023"/>
          </a:xfrm>
          <a:prstGeom prst="rect">
            <a:avLst/>
          </a:prstGeom>
        </p:spPr>
      </p:pic>
      <p:pic>
        <p:nvPicPr>
          <p:cNvPr id="11" name="Picture 10">
            <a:extLst>
              <a:ext uri="{FF2B5EF4-FFF2-40B4-BE49-F238E27FC236}">
                <a16:creationId xmlns:a16="http://schemas.microsoft.com/office/drawing/2014/main" id="{E061F6CA-C04A-44DE-9316-75160CC008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9816" y="266722"/>
            <a:ext cx="2981899" cy="2236424"/>
          </a:xfrm>
          <a:prstGeom prst="rect">
            <a:avLst/>
          </a:prstGeom>
        </p:spPr>
      </p:pic>
      <p:pic>
        <p:nvPicPr>
          <p:cNvPr id="13" name="Picture 12">
            <a:extLst>
              <a:ext uri="{FF2B5EF4-FFF2-40B4-BE49-F238E27FC236}">
                <a16:creationId xmlns:a16="http://schemas.microsoft.com/office/drawing/2014/main" id="{E8884CD3-0758-4BDA-AA1F-5D68F13D1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0448" y="3545114"/>
            <a:ext cx="4061552" cy="3046164"/>
          </a:xfrm>
          <a:prstGeom prst="rect">
            <a:avLst/>
          </a:prstGeom>
        </p:spPr>
      </p:pic>
      <p:pic>
        <p:nvPicPr>
          <p:cNvPr id="15" name="Picture 14">
            <a:extLst>
              <a:ext uri="{FF2B5EF4-FFF2-40B4-BE49-F238E27FC236}">
                <a16:creationId xmlns:a16="http://schemas.microsoft.com/office/drawing/2014/main" id="{B3D9176C-DF58-43FA-B6C0-60E00CCCFE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8435" y="251888"/>
            <a:ext cx="2216662" cy="2955549"/>
          </a:xfrm>
          <a:prstGeom prst="rect">
            <a:avLst/>
          </a:prstGeom>
        </p:spPr>
      </p:pic>
      <p:pic>
        <p:nvPicPr>
          <p:cNvPr id="17" name="Picture 16">
            <a:extLst>
              <a:ext uri="{FF2B5EF4-FFF2-40B4-BE49-F238E27FC236}">
                <a16:creationId xmlns:a16="http://schemas.microsoft.com/office/drawing/2014/main" id="{109B7E8E-9AB2-49F9-BE69-BEF18E7568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0450" y="368727"/>
            <a:ext cx="2709885" cy="2032414"/>
          </a:xfrm>
          <a:prstGeom prst="rect">
            <a:avLst/>
          </a:prstGeom>
        </p:spPr>
      </p:pic>
      <p:sp>
        <p:nvSpPr>
          <p:cNvPr id="18" name="Title 1">
            <a:extLst>
              <a:ext uri="{FF2B5EF4-FFF2-40B4-BE49-F238E27FC236}">
                <a16:creationId xmlns:a16="http://schemas.microsoft.com/office/drawing/2014/main" id="{9E678E63-592C-4255-BA20-034F08EF2E39}"/>
              </a:ext>
            </a:extLst>
          </p:cNvPr>
          <p:cNvSpPr>
            <a:spLocks noGrp="1"/>
          </p:cNvSpPr>
          <p:nvPr>
            <p:ph type="title"/>
          </p:nvPr>
        </p:nvSpPr>
        <p:spPr>
          <a:xfrm>
            <a:off x="997841" y="82111"/>
            <a:ext cx="2053128" cy="369222"/>
          </a:xfrm>
        </p:spPr>
        <p:txBody>
          <a:bodyPr>
            <a:noAutofit/>
          </a:bodyPr>
          <a:lstStyle/>
          <a:p>
            <a:pPr algn="ctr"/>
            <a:r>
              <a:rPr lang="en-GB" sz="2800" b="1" dirty="0"/>
              <a:t>Showcase</a:t>
            </a:r>
          </a:p>
        </p:txBody>
      </p:sp>
    </p:spTree>
    <p:extLst>
      <p:ext uri="{BB962C8B-B14F-4D97-AF65-F5344CB8AC3E}">
        <p14:creationId xmlns:p14="http://schemas.microsoft.com/office/powerpoint/2010/main" val="20682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6000" b="-1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24138-C7F3-4206-BDA0-9BB96BAE212B}"/>
              </a:ext>
            </a:extLst>
          </p:cNvPr>
          <p:cNvPicPr>
            <a:picLocks noChangeAspect="1"/>
          </p:cNvPicPr>
          <p:nvPr/>
        </p:nvPicPr>
        <p:blipFill>
          <a:blip r:embed="rId4"/>
          <a:stretch>
            <a:fillRect/>
          </a:stretch>
        </p:blipFill>
        <p:spPr>
          <a:xfrm>
            <a:off x="139421" y="156990"/>
            <a:ext cx="1182727" cy="719390"/>
          </a:xfrm>
          <a:prstGeom prst="rect">
            <a:avLst/>
          </a:prstGeom>
        </p:spPr>
      </p:pic>
      <p:sp>
        <p:nvSpPr>
          <p:cNvPr id="20" name="Title 1">
            <a:extLst>
              <a:ext uri="{FF2B5EF4-FFF2-40B4-BE49-F238E27FC236}">
                <a16:creationId xmlns:a16="http://schemas.microsoft.com/office/drawing/2014/main" id="{6917F674-D3A6-4E38-BB21-D4FDA76913C7}"/>
              </a:ext>
            </a:extLst>
          </p:cNvPr>
          <p:cNvSpPr txBox="1">
            <a:spLocks/>
          </p:cNvSpPr>
          <p:nvPr/>
        </p:nvSpPr>
        <p:spPr>
          <a:xfrm>
            <a:off x="1139103" y="92280"/>
            <a:ext cx="1872182" cy="487450"/>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t>Showcase</a:t>
            </a:r>
          </a:p>
        </p:txBody>
      </p:sp>
      <p:pic>
        <p:nvPicPr>
          <p:cNvPr id="5" name="Picture 4">
            <a:extLst>
              <a:ext uri="{FF2B5EF4-FFF2-40B4-BE49-F238E27FC236}">
                <a16:creationId xmlns:a16="http://schemas.microsoft.com/office/drawing/2014/main" id="{8313F841-07EE-45EB-9459-74AEE91BF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80" t="17614" r="4465" b="15352"/>
          <a:stretch/>
        </p:blipFill>
        <p:spPr>
          <a:xfrm>
            <a:off x="106261" y="3600933"/>
            <a:ext cx="5486400" cy="3164787"/>
          </a:xfrm>
          <a:prstGeom prst="rect">
            <a:avLst/>
          </a:prstGeom>
        </p:spPr>
      </p:pic>
      <p:pic>
        <p:nvPicPr>
          <p:cNvPr id="7" name="Picture 6">
            <a:extLst>
              <a:ext uri="{FF2B5EF4-FFF2-40B4-BE49-F238E27FC236}">
                <a16:creationId xmlns:a16="http://schemas.microsoft.com/office/drawing/2014/main" id="{8E87AD10-E0E0-4C9E-85F8-27E36B83CF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715" t="13085" r="24893" b="10259"/>
          <a:stretch/>
        </p:blipFill>
        <p:spPr>
          <a:xfrm rot="5400000">
            <a:off x="6284981" y="741339"/>
            <a:ext cx="5609671" cy="5719187"/>
          </a:xfrm>
          <a:prstGeom prst="rect">
            <a:avLst/>
          </a:prstGeom>
        </p:spPr>
      </p:pic>
      <p:pic>
        <p:nvPicPr>
          <p:cNvPr id="10" name="Picture 9">
            <a:extLst>
              <a:ext uri="{FF2B5EF4-FFF2-40B4-BE49-F238E27FC236}">
                <a16:creationId xmlns:a16="http://schemas.microsoft.com/office/drawing/2014/main" id="{17F08456-0763-4185-B189-7EF589C9F9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321" t="852" r="22814" b="4224"/>
          <a:stretch/>
        </p:blipFill>
        <p:spPr>
          <a:xfrm rot="5400000">
            <a:off x="548801" y="672129"/>
            <a:ext cx="2375152" cy="3260232"/>
          </a:xfrm>
          <a:prstGeom prst="rect">
            <a:avLst/>
          </a:prstGeom>
        </p:spPr>
      </p:pic>
      <p:sp>
        <p:nvSpPr>
          <p:cNvPr id="8" name="Title 1">
            <a:extLst>
              <a:ext uri="{FF2B5EF4-FFF2-40B4-BE49-F238E27FC236}">
                <a16:creationId xmlns:a16="http://schemas.microsoft.com/office/drawing/2014/main" id="{E526F3C0-B899-477A-AB06-50C7102FE620}"/>
              </a:ext>
            </a:extLst>
          </p:cNvPr>
          <p:cNvSpPr txBox="1">
            <a:spLocks/>
          </p:cNvSpPr>
          <p:nvPr/>
        </p:nvSpPr>
        <p:spPr>
          <a:xfrm>
            <a:off x="3786140" y="1521366"/>
            <a:ext cx="2175638" cy="1343306"/>
          </a:xfrm>
          <a:prstGeom prst="rect">
            <a:avLst/>
          </a:prstGeom>
        </p:spPr>
        <p:txBody>
          <a:bodyPr>
            <a:normAutofit lnSpcReduction="1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100" dirty="0"/>
              <a:t>Celebrating G-2’s success</a:t>
            </a:r>
            <a:endParaRPr lang="en-GB" sz="2800" dirty="0"/>
          </a:p>
        </p:txBody>
      </p:sp>
    </p:spTree>
    <p:extLst>
      <p:ext uri="{BB962C8B-B14F-4D97-AF65-F5344CB8AC3E}">
        <p14:creationId xmlns:p14="http://schemas.microsoft.com/office/powerpoint/2010/main" val="555918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19272</TotalTime>
  <Words>884</Words>
  <Application>Microsoft Office PowerPoint</Application>
  <PresentationFormat>Widescreen</PresentationFormat>
  <Paragraphs>107</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Comic Sans MS</vt:lpstr>
      <vt:lpstr>Office Theme</vt:lpstr>
      <vt:lpstr>PowerPoint Presentation</vt:lpstr>
      <vt:lpstr>Showcase</vt:lpstr>
      <vt:lpstr>Showcase</vt:lpstr>
      <vt:lpstr>Showcase</vt:lpstr>
      <vt:lpstr>Showcase</vt:lpstr>
      <vt:lpstr>Showcase</vt:lpstr>
      <vt:lpstr>DUNE </vt:lpstr>
      <vt:lpstr>Showcase</vt:lpstr>
      <vt:lpstr>PowerPoint Presentation</vt:lpstr>
      <vt:lpstr>Future enhancements</vt:lpstr>
      <vt:lpstr>Onyx (Nylon + chopped Carbon fibre) 3D printed parts </vt:lpstr>
      <vt:lpstr>AML</vt:lpstr>
      <vt:lpstr>Moving on</vt:lpstr>
      <vt:lpstr>PowerPoint Presentation</vt:lpstr>
      <vt:lpstr>PowerPoint Presentation</vt:lpstr>
    </vt:vector>
  </TitlesOfParts>
  <Company>The University of Liverpool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Whitley, Mark</dc:creator>
  <cp:lastModifiedBy>Whitley, Mark</cp:lastModifiedBy>
  <cp:revision>327</cp:revision>
  <dcterms:created xsi:type="dcterms:W3CDTF">2018-11-16T13:45:28Z</dcterms:created>
  <dcterms:modified xsi:type="dcterms:W3CDTF">2022-05-20T07:03:03Z</dcterms:modified>
</cp:coreProperties>
</file>