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58" r:id="rId5"/>
    <p:sldId id="272" r:id="rId6"/>
    <p:sldId id="266" r:id="rId7"/>
    <p:sldId id="271" r:id="rId8"/>
    <p:sldId id="263" r:id="rId9"/>
    <p:sldId id="267" r:id="rId10"/>
    <p:sldId id="269" r:id="rId11"/>
    <p:sldId id="273" r:id="rId12"/>
    <p:sldId id="261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43BD83-7C78-4ACB-8F6E-D146B64A36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5119A-CE8F-496E-85E1-7AA5C17F18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E5D6-8D09-4199-B2C4-3EFAC4F2CE8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1663A-9C66-45ED-9CD7-1126EF2B3B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9FA6E-BC43-4309-8339-0FD0F858FF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8203-4338-4244-B493-018BB6972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28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0A21-2BE0-4005-A4BF-3DCBE7FBA03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1E481-F904-46CB-A553-23507CEBF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3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C33F-C45B-43F8-A00C-C9D4CD69E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D5312-7E66-4E01-93CD-6DE74FCB8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ACA41-251C-4477-88C6-0AD8B4AF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54CE4-525F-40FE-A62E-6937AFFD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B8E3D-F18A-4EBA-B124-C4AC728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3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D286-7D91-4448-A775-812F5232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14409-68C3-43CD-9413-948DF1259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14C5-647E-4955-8DB0-ADD7EBC8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CB79A-24F9-44C2-A00A-7AB19372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77CD-9565-4D51-B80D-302A7E8F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9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C3696-72ED-43E3-BE79-995DA5A22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7D8A1-0DE9-4815-90DD-38163D268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4151-1CC6-4D63-8FCC-5F1F0067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D38DC-F8FE-4B8E-AE9B-A7B49294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7169-0491-4E42-96B7-702DC9E6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2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DB8B-2C89-4E63-9F77-6819C366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8E5B-C094-4C2A-AC1A-AC2AC606A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4CB0D-5FFF-43C5-87DA-52939DEC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9B4D-C5A7-4A5B-A0A4-2B03FD28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105A-85C4-4BF9-AC03-8D6F03BD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7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FB80-8F5B-4DD9-A8D1-D92F91D6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69860-3D44-4E4C-AFBF-6C14FCDAD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A032-E836-420A-949A-F95C6329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AAAAE-D1CA-4B48-A1C8-70DFBBA1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A5F28-B732-49A4-BE22-C3A74543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0AAB-E92F-47AD-A343-20CF986B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1AC8-E83A-45F4-8A8D-622797E71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09007-2606-4507-A03E-168D15F78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C51A0-0356-4FEF-9CF8-24323B00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4E7F0-3EDE-4BFD-A013-5D35D6A5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EFD7E-AA0F-4CDB-8036-E0432283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3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4818-B9BA-4F98-A680-99763518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C518D-3A17-432A-AD2B-BCEFE4A9E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47544-8C49-4E7B-895A-F8199043F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E103C-14C0-4A1F-AD07-3B48DB289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B399F-9C8F-40B6-B510-77E9BF37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F012D-9713-423E-B805-C4052477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CDD09-D4E9-4A0B-B5EE-FE941784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4BF24-8838-4AB6-A906-2AE06239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E416-173F-4B9C-A4C2-CA0605AE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B6C4E-A9D5-4EC9-A3C5-B8FE8A22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E2EDB-FFE7-403C-BBF5-CB59980E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13C1C-D053-4E3A-88FC-F8E282E0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4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C1CDB-1879-4D4E-A00E-6315C05E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6F10A-C5FF-4B0D-8DF1-E10FE3E3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6CF4-1982-461C-80ED-33BB32EF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6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F150-60D5-4408-BE3B-EA158D8C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54811-1233-4BF2-9B91-1F2C5E54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ABD0A-2A55-4564-AEDF-0291661F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6D20E-73EA-43EA-9B69-1053A24B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4BF92-D35F-4086-9BB3-49694B91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26D15-2684-444D-BC5F-A3C16C87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2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8BAB-55CB-47BE-81CB-BCF439F1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AFE4B-BDD8-47B5-A4EC-968910B7D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49BD5-CA51-4408-B385-D81B3EA62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26CCE-3B3C-433D-8C2D-79BE2F49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3AB8-186A-4085-B129-0F69E2C6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96F99-4D95-42D4-97F5-E93933E0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DBA56-B958-4B19-9D30-83664F12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988CA-77F5-4B15-831C-A523E064D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8A2C6-A5A3-46BA-A4E6-FDF8FC3AD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8508-9ED6-4291-BB06-66AF174AE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EAD8-3DEE-4F7F-8519-9D8A2D667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7846-D6D0-4FD8-BEF8-F18481D51B2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08534-1BA0-479D-A8C1-51CB8AA75E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013938"/>
            <a:ext cx="2749465" cy="707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AA6A37-9BBC-4B0F-BEC5-93B8B3D7F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9" b="28501"/>
          <a:stretch/>
        </p:blipFill>
        <p:spPr>
          <a:xfrm>
            <a:off x="3581400" y="6013938"/>
            <a:ext cx="1465385" cy="709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933F71-428B-4036-9E2C-9B809432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512" r="6553" b="62892"/>
          <a:stretch/>
        </p:blipFill>
        <p:spPr>
          <a:xfrm>
            <a:off x="7306408" y="6013938"/>
            <a:ext cx="3648807" cy="7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F7D1-D9E3-46BE-A3CA-85D387F57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Atom Interferometry for Fundamental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55668-012C-495B-A8C7-D016C9929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Henry Throssell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Supervisors: Jon Coleman &amp; Carl Metelko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14/06/22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A2359-18B9-4D86-BEE6-A6EA5AF4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5439-E2A8-4B02-A5A3-A80EECF1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</p:spTree>
    <p:extLst>
      <p:ext uri="{BB962C8B-B14F-4D97-AF65-F5344CB8AC3E}">
        <p14:creationId xmlns:p14="http://schemas.microsoft.com/office/powerpoint/2010/main" val="188151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9739-C87A-4DAB-17BA-E835E37E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Cold Atom Beam Control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200F8-CB13-EA23-799B-C7F31E73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318C-2DB2-2D1A-3907-D8EC1185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D96B6-2D6D-404D-948B-F9BB18B0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1" y="1690688"/>
            <a:ext cx="6055292" cy="3254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6E2814-3752-42F5-A785-76A374C3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54" y="3977385"/>
            <a:ext cx="5772575" cy="17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15D-7A55-46F6-95FC-5FE1220D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Back Up Slides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5AA271-E664-442F-BF07-4031D93AD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AA09-6493-482F-AA9C-FC647C20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B49A-3D06-45DD-96DE-A2C9568C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2E54-4C93-41ED-BE85-17E05B4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Phase Shear Readout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9CAC1-CDD0-47F8-BF00-7331A61E77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Additional tilt to final interferometry pulse imprints a fringe pattern.</a:t>
            </a:r>
          </a:p>
          <a:p>
            <a:r>
              <a:rPr lang="en-GB" dirty="0"/>
              <a:t>Interferometry phase can be inferred from fringe pattern.</a:t>
            </a:r>
          </a:p>
          <a:p>
            <a:r>
              <a:rPr lang="en-GB" dirty="0"/>
              <a:t>Allows for single-shot detection.</a:t>
            </a:r>
          </a:p>
          <a:p>
            <a:r>
              <a:rPr lang="en-GB" dirty="0"/>
              <a:t>Conventional interferometry requires 100s of sequences for single measurement.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9EB280-B35C-44C6-BD8D-77EA0B3C7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597" t="22979" r="3926" b="17627"/>
          <a:stretch/>
        </p:blipFill>
        <p:spPr>
          <a:xfrm>
            <a:off x="6404498" y="1750582"/>
            <a:ext cx="5065236" cy="25456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D899A-764F-4326-8E75-4BA8F5D0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sghthros@liverpool.ac.uk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C946E-4900-42AF-BC6B-DC94A15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7846-D6D0-4FD8-BEF8-F18481D51B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4E551-9226-4E73-A652-4C7F67A0D256}"/>
              </a:ext>
            </a:extLst>
          </p:cNvPr>
          <p:cNvSpPr/>
          <p:nvPr/>
        </p:nvSpPr>
        <p:spPr>
          <a:xfrm>
            <a:off x="8781756" y="1954566"/>
            <a:ext cx="310719" cy="301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A054B-FE4F-4F4D-9DB5-AD793CC60654}"/>
              </a:ext>
            </a:extLst>
          </p:cNvPr>
          <p:cNvSpPr/>
          <p:nvPr/>
        </p:nvSpPr>
        <p:spPr>
          <a:xfrm>
            <a:off x="6535444" y="1954567"/>
            <a:ext cx="310719" cy="301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643870-228A-490A-A366-7F0AA7D2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44" y="4296253"/>
            <a:ext cx="2126709" cy="16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E376-0C58-6201-DFDB-5F6B7398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MOT and Atom Beam Imaging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C84C2-9BCD-4876-842E-3527CA37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8344D-800D-0BA5-DD0F-728EC561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C765B-8E01-4E64-A3A1-4F77AFA4C52E}"/>
              </a:ext>
            </a:extLst>
          </p:cNvPr>
          <p:cNvSpPr txBox="1"/>
          <p:nvPr/>
        </p:nvSpPr>
        <p:spPr>
          <a:xfrm>
            <a:off x="2109545" y="4736293"/>
            <a:ext cx="230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 of illuminated Axicon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CBD28-F74D-4388-9DAA-ED7D4B30A09C}"/>
              </a:ext>
            </a:extLst>
          </p:cNvPr>
          <p:cNvSpPr txBox="1"/>
          <p:nvPr/>
        </p:nvSpPr>
        <p:spPr>
          <a:xfrm>
            <a:off x="5181600" y="4690499"/>
            <a:ext cx="2308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Subtracted image of an interference pattern on the axicon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E2EEC1E2-810C-47BF-BBAE-6AEEC0A1CA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9545" y="2110044"/>
            <a:ext cx="5078408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5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6BE1-FC74-AF65-179B-2D8B2750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Future 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85FD1B-0410-4974-9A15-89EA30FBB3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753504"/>
            <a:ext cx="5181600" cy="41937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6CC76-7DF1-2BC0-3152-50FEB1701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74705"/>
            <a:ext cx="5181600" cy="4351338"/>
          </a:xfrm>
        </p:spPr>
        <p:txBody>
          <a:bodyPr/>
          <a:lstStyle/>
          <a:p>
            <a:r>
              <a:rPr lang="en-GB" dirty="0"/>
              <a:t>Characterize atom beam from the conical mirror trap.</a:t>
            </a:r>
          </a:p>
          <a:p>
            <a:endParaRPr lang="en-GB" dirty="0"/>
          </a:p>
          <a:p>
            <a:r>
              <a:rPr lang="en-GB" dirty="0"/>
              <a:t>Assemble retro reflection chambers for MAGIS + Liverpool.</a:t>
            </a:r>
          </a:p>
          <a:p>
            <a:endParaRPr lang="en-GB" dirty="0"/>
          </a:p>
          <a:p>
            <a:r>
              <a:rPr lang="en-GB" dirty="0"/>
              <a:t>Take initial data + analysis for MAGIS + Liverpool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E6933-8205-C37F-EDA9-F5584386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EC27-0E6A-FBB8-4D58-830B9C47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10D0-E823-4EA4-88C2-C45B46EC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Atom Interferometry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83A158E-C5A1-4FA1-B50C-014348310C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540" y="1690688"/>
            <a:ext cx="5667261" cy="39259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41952D-1E4D-4699-945F-1D60F183EF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Analogous to optical interferometer.</a:t>
            </a:r>
          </a:p>
          <a:p>
            <a:r>
              <a:rPr lang="en-GB" dirty="0"/>
              <a:t>Superposition of atoms are each arm of the interferometer.</a:t>
            </a:r>
          </a:p>
          <a:p>
            <a:r>
              <a:rPr lang="en-GB" dirty="0"/>
              <a:t>Pulses of laser beams act as beamsplitters and mirrors.</a:t>
            </a:r>
          </a:p>
          <a:p>
            <a:r>
              <a:rPr lang="en-GB" dirty="0"/>
              <a:t>Phase differences arise from external interacting fields.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6308-0EB9-4520-BC5B-72CEF4E0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9C3D3-B462-4906-9234-0EB02CD5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2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A1AE-6233-41D9-A359-03648F87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Ultra-Light Dark Matter and Gravitational Waves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4C85D6-D4A3-484A-BA22-9916552CA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677" t="25136" r="28125" b="16694"/>
          <a:stretch/>
        </p:blipFill>
        <p:spPr>
          <a:xfrm>
            <a:off x="1070703" y="1609725"/>
            <a:ext cx="4676431" cy="354214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1EFB-77BA-4E7D-9C01-11AD825B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ACEDE-F51E-432F-AABF-FF138290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66D09-0040-4D1D-9A0B-2656A91FCFDD}"/>
              </a:ext>
            </a:extLst>
          </p:cNvPr>
          <p:cNvSpPr/>
          <p:nvPr/>
        </p:nvSpPr>
        <p:spPr>
          <a:xfrm>
            <a:off x="971550" y="1609725"/>
            <a:ext cx="36195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2F740-45BE-4910-A153-EFBFABF433AE}"/>
              </a:ext>
            </a:extLst>
          </p:cNvPr>
          <p:cNvSpPr txBox="1"/>
          <p:nvPr/>
        </p:nvSpPr>
        <p:spPr>
          <a:xfrm>
            <a:off x="818118" y="524827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Sensitivity of DM coupled to the mass of the electron.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4630046-49EE-135E-E24C-0CB3F3E16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595" t="20561" r="25367" b="7217"/>
          <a:stretch/>
        </p:blipFill>
        <p:spPr>
          <a:xfrm>
            <a:off x="6571677" y="1383840"/>
            <a:ext cx="3957580" cy="35697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6250F6-7349-7402-24A5-7BF1890FE72E}"/>
              </a:ext>
            </a:extLst>
          </p:cNvPr>
          <p:cNvSpPr/>
          <p:nvPr/>
        </p:nvSpPr>
        <p:spPr>
          <a:xfrm>
            <a:off x="1348189" y="1624807"/>
            <a:ext cx="33303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27CB9D-7DD2-C705-C141-9EA8F1C539F4}"/>
              </a:ext>
            </a:extLst>
          </p:cNvPr>
          <p:cNvSpPr/>
          <p:nvPr/>
        </p:nvSpPr>
        <p:spPr>
          <a:xfrm>
            <a:off x="6552167" y="1383840"/>
            <a:ext cx="333031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CA09C-7A92-2682-272F-30A58C9048F6}"/>
              </a:ext>
            </a:extLst>
          </p:cNvPr>
          <p:cNvSpPr txBox="1"/>
          <p:nvPr/>
        </p:nvSpPr>
        <p:spPr>
          <a:xfrm>
            <a:off x="6444868" y="510977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Strain sensitivity of MAGIS-100 to gravitational waves.</a:t>
            </a:r>
          </a:p>
        </p:txBody>
      </p:sp>
    </p:spTree>
    <p:extLst>
      <p:ext uri="{BB962C8B-B14F-4D97-AF65-F5344CB8AC3E}">
        <p14:creationId xmlns:p14="http://schemas.microsoft.com/office/powerpoint/2010/main" val="251363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0ACB-2AEE-4362-AD74-7209E5F5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MAGIS and AION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2E4FA0-D991-4382-B26C-1DEECAFB56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278655"/>
            <a:ext cx="4499811" cy="159993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C0E33E-EB1A-445E-A7A3-D3864F9CB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459" y="1772359"/>
            <a:ext cx="4629977" cy="4122414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74FD6-2A3D-481F-9174-B532A827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10B47-2195-4B45-8DC5-752BEBD5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shaft_image (2)_LI">
            <a:extLst>
              <a:ext uri="{FF2B5EF4-FFF2-40B4-BE49-F238E27FC236}">
                <a16:creationId xmlns:a16="http://schemas.microsoft.com/office/drawing/2014/main" id="{A0D76AD0-7DE1-4065-ABD6-42691FAF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/>
          <a:stretch>
            <a:fillRect/>
          </a:stretch>
        </p:blipFill>
        <p:spPr bwMode="auto">
          <a:xfrm>
            <a:off x="6096000" y="1921476"/>
            <a:ext cx="1297541" cy="386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9D585A8C-80CC-3978-A19D-8E4C8F129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60" y="1993981"/>
            <a:ext cx="2594998" cy="3814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5866A-C259-462D-A635-4B5AE00FDC03}"/>
              </a:ext>
            </a:extLst>
          </p:cNvPr>
          <p:cNvSpPr txBox="1"/>
          <p:nvPr/>
        </p:nvSpPr>
        <p:spPr>
          <a:xfrm>
            <a:off x="838200" y="1493568"/>
            <a:ext cx="4986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MAGIS-100: Testbed for a kilometre baseline detector.</a:t>
            </a:r>
          </a:p>
          <a:p>
            <a:endParaRPr lang="en-GB" sz="2800" dirty="0"/>
          </a:p>
          <a:p>
            <a:r>
              <a:rPr lang="en-GB" sz="2800" dirty="0"/>
              <a:t>AION-10: Prototype for 100m + kilometre baseline detector to take simultaneous measurements with MAGIS</a:t>
            </a:r>
          </a:p>
          <a:p>
            <a:endParaRPr lang="en-GB" sz="2800" dirty="0"/>
          </a:p>
          <a:p>
            <a:r>
              <a:rPr lang="en-GB" sz="2800" dirty="0"/>
              <a:t>Both use Sr atomic clock technology. </a:t>
            </a:r>
          </a:p>
        </p:txBody>
      </p:sp>
    </p:spTree>
    <p:extLst>
      <p:ext uri="{BB962C8B-B14F-4D97-AF65-F5344CB8AC3E}">
        <p14:creationId xmlns:p14="http://schemas.microsoft.com/office/powerpoint/2010/main" val="15553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6F2E-238D-4F66-9B0B-26EDF813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Upgraded Interferometer at Liverpool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2818B9F-9687-4E52-99C3-4BBCB8358F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7697" y="1523784"/>
            <a:ext cx="2473827" cy="435133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B099944-504C-4B06-972A-7F1FDC0DB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Rb</a:t>
            </a:r>
            <a:r>
              <a:rPr lang="en-GB" baseline="30000" dirty="0"/>
              <a:t>85 </a:t>
            </a:r>
            <a:r>
              <a:rPr lang="en-GB" dirty="0"/>
              <a:t>atomic fountain.</a:t>
            </a:r>
          </a:p>
          <a:p>
            <a:endParaRPr lang="en-GB" dirty="0"/>
          </a:p>
          <a:p>
            <a:r>
              <a:rPr lang="en-GB" dirty="0"/>
              <a:t>1m Baseline.</a:t>
            </a:r>
          </a:p>
          <a:p>
            <a:endParaRPr lang="en-GB" dirty="0"/>
          </a:p>
          <a:p>
            <a:r>
              <a:rPr lang="en-GB" dirty="0"/>
              <a:t>R&amp;D for interferometer technology.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5DEDF-DD31-4934-992C-9751CF9D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4DCB9-51F9-43B2-B2CE-65D57B2E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3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0B95-A293-D72B-E97C-36E0439A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391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Retro Reflection Chamber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9025DA-F7F8-3292-E9A6-A6331C6AFE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3897" y="1297671"/>
            <a:ext cx="2991393" cy="457934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44BC9-590B-9CF8-86DC-A5546428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FE6F-4445-D9DC-C7B9-F107668A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6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FC76A0-EB0A-6218-41B7-1316A5891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68421"/>
            <a:ext cx="4572000" cy="48879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Out-of-vacuum chamber for the upgraded interferometer. </a:t>
            </a:r>
          </a:p>
          <a:p>
            <a:r>
              <a:rPr lang="en-GB" dirty="0"/>
              <a:t>Interferometry beam reflection.</a:t>
            </a:r>
          </a:p>
          <a:p>
            <a:r>
              <a:rPr lang="en-GB" dirty="0"/>
              <a:t>Beam diagnostics.</a:t>
            </a:r>
          </a:p>
          <a:p>
            <a:r>
              <a:rPr lang="en-GB" dirty="0"/>
              <a:t>Phase shear readout.</a:t>
            </a:r>
          </a:p>
          <a:p>
            <a:pPr marL="0" indent="0">
              <a:buNone/>
            </a:pPr>
            <a:r>
              <a:rPr lang="en-GB" dirty="0"/>
              <a:t>Tip tilt mirror with 1.3mrad range and 50nrad precision.</a:t>
            </a:r>
          </a:p>
          <a:p>
            <a:pPr marL="0" indent="0">
              <a:buNone/>
            </a:pPr>
            <a:r>
              <a:rPr lang="en-GB" dirty="0"/>
              <a:t>Positioned on an active vibration isolation platform.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529D-5C0E-12EE-9A32-ED622DE7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Vibration Isolation Platform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8D4E9-2D7F-006B-E5F6-9BA4FCB1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0631-D647-68D8-05FF-C1015E04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7</a:t>
            </a:fld>
            <a:endParaRPr lang="en-GB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02740B9-4716-86FE-9E6C-1953C31F62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4164" y="1611738"/>
            <a:ext cx="5131719" cy="3847080"/>
          </a:xfrm>
          <a:prstGeom prst="rect">
            <a:avLst/>
          </a:prstGeom>
        </p:spPr>
      </p:pic>
      <p:pic>
        <p:nvPicPr>
          <p:cNvPr id="12" name="Content Placeholder 11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3DA42D4D-75E5-45B3-0DB3-63D4921347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83" y="1739102"/>
            <a:ext cx="4504661" cy="337979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72FEC-467D-4BFB-8079-4787D16563BB}"/>
              </a:ext>
            </a:extLst>
          </p:cNvPr>
          <p:cNvSpPr txBox="1"/>
          <p:nvPr/>
        </p:nvSpPr>
        <p:spPr>
          <a:xfrm>
            <a:off x="1487017" y="5379868"/>
            <a:ext cx="348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Seismic data with different levels of vibration isolation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16324-85CF-4790-B863-24039C0DFF28}"/>
              </a:ext>
            </a:extLst>
          </p:cNvPr>
          <p:cNvSpPr txBox="1"/>
          <p:nvPr/>
        </p:nvSpPr>
        <p:spPr>
          <a:xfrm>
            <a:off x="5998352" y="5255550"/>
            <a:ext cx="396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 of experimental set-up in the VC room</a:t>
            </a:r>
          </a:p>
        </p:txBody>
      </p:sp>
    </p:spTree>
    <p:extLst>
      <p:ext uri="{BB962C8B-B14F-4D97-AF65-F5344CB8AC3E}">
        <p14:creationId xmlns:p14="http://schemas.microsoft.com/office/powerpoint/2010/main" val="395612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899C-FCD5-434D-AEDE-CF50A005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Conical Mirror Magneto Optical Trap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1E16A5F-3104-40C4-9CD7-AE1AB67670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8"/>
          <a:stretch/>
        </p:blipFill>
        <p:spPr>
          <a:xfrm>
            <a:off x="1047565" y="1536911"/>
            <a:ext cx="4124374" cy="2310521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950C09B-BBB5-4C56-BFDF-AAE4D7AAC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6279" t="19323" r="32368" b="15799"/>
          <a:stretch/>
        </p:blipFill>
        <p:spPr>
          <a:xfrm rot="15187244">
            <a:off x="1862177" y="3565537"/>
            <a:ext cx="2085513" cy="2427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FA194-1749-4B7F-A416-D10103BC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517F6-06FA-47F5-A3B9-C9A82A4A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8</a:t>
            </a:fld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69D6BA-2FCB-4257-A749-7306A1396026}"/>
              </a:ext>
            </a:extLst>
          </p:cNvPr>
          <p:cNvSpPr/>
          <p:nvPr/>
        </p:nvSpPr>
        <p:spPr>
          <a:xfrm>
            <a:off x="958788" y="1445125"/>
            <a:ext cx="443884" cy="355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FD536-DF41-425E-AE1A-D06B6848814E}"/>
              </a:ext>
            </a:extLst>
          </p:cNvPr>
          <p:cNvSpPr txBox="1"/>
          <p:nvPr/>
        </p:nvSpPr>
        <p:spPr>
          <a:xfrm>
            <a:off x="5921406" y="1800231"/>
            <a:ext cx="5223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Novel source of cold atoms for interferometry.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Decreases 3D MOT loading time and reduces background.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Magnetic scans used to deduce optimal MOT/atom beam conditions.</a:t>
            </a:r>
          </a:p>
        </p:txBody>
      </p:sp>
    </p:spTree>
    <p:extLst>
      <p:ext uri="{BB962C8B-B14F-4D97-AF65-F5344CB8AC3E}">
        <p14:creationId xmlns:p14="http://schemas.microsoft.com/office/powerpoint/2010/main" val="428495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E0E8-80C8-8942-CD80-814A33F6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Shim Coil Characterization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50BB10-9268-3B4D-C1AB-029C218DC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2068" y="1833650"/>
            <a:ext cx="3423461" cy="256907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7DA062-58E8-C99E-98D1-AAAEF4BAD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0445" y="1833650"/>
            <a:ext cx="3329208" cy="249843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7A347-6B85-206D-E4D5-FA68ECD6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sghthros@liverpool.ac.uk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4D4F-00BE-0FF5-1437-EE7AE2B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846-D6D0-4FD8-BEF8-F18481D51B23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986E7-B26D-4686-8DDA-FF2376A947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8881" r="24939" b="25702"/>
          <a:stretch/>
        </p:blipFill>
        <p:spPr>
          <a:xfrm>
            <a:off x="7785717" y="1833650"/>
            <a:ext cx="3110642" cy="2498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B34EA8-3F64-48B4-B642-F0220D0CD8A4}"/>
              </a:ext>
            </a:extLst>
          </p:cNvPr>
          <p:cNvSpPr/>
          <p:nvPr/>
        </p:nvSpPr>
        <p:spPr>
          <a:xfrm>
            <a:off x="9148449" y="3017992"/>
            <a:ext cx="409113" cy="464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21645-A587-4FEF-8A72-729343124C16}"/>
              </a:ext>
            </a:extLst>
          </p:cNvPr>
          <p:cNvSpPr txBox="1"/>
          <p:nvPr/>
        </p:nvSpPr>
        <p:spPr>
          <a:xfrm>
            <a:off x="1569745" y="4545691"/>
            <a:ext cx="251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 of Anti-Helmholtz coils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96E3D-7ED1-4F8E-8EDA-04BA40B4F45D}"/>
              </a:ext>
            </a:extLst>
          </p:cNvPr>
          <p:cNvSpPr txBox="1"/>
          <p:nvPr/>
        </p:nvSpPr>
        <p:spPr>
          <a:xfrm>
            <a:off x="4860229" y="4531744"/>
            <a:ext cx="288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Effect of adding a shim coil to the Anti-Helmholtz in the Z-direction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81DEC-D270-4C7C-B1F3-A25B02A772E1}"/>
              </a:ext>
            </a:extLst>
          </p:cNvPr>
          <p:cNvSpPr txBox="1"/>
          <p:nvPr/>
        </p:nvSpPr>
        <p:spPr>
          <a:xfrm>
            <a:off x="8371644" y="4359476"/>
            <a:ext cx="259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Schematic of conical mirror atom trap</a:t>
            </a:r>
          </a:p>
        </p:txBody>
      </p:sp>
    </p:spTree>
    <p:extLst>
      <p:ext uri="{BB962C8B-B14F-4D97-AF65-F5344CB8AC3E}">
        <p14:creationId xmlns:p14="http://schemas.microsoft.com/office/powerpoint/2010/main" val="269921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449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Atom Interferometry for Fundamental Physics</vt:lpstr>
      <vt:lpstr>Atom Interferometry</vt:lpstr>
      <vt:lpstr>Ultra-Light Dark Matter and Gravitational Waves</vt:lpstr>
      <vt:lpstr>MAGIS and AION</vt:lpstr>
      <vt:lpstr>Upgraded Interferometer at Liverpool</vt:lpstr>
      <vt:lpstr>Retro Reflection Chamber</vt:lpstr>
      <vt:lpstr>Vibration Isolation Platform</vt:lpstr>
      <vt:lpstr>Conical Mirror Magneto Optical Trap</vt:lpstr>
      <vt:lpstr>Shim Coil Characterization</vt:lpstr>
      <vt:lpstr>Cold Atom Beam Control System</vt:lpstr>
      <vt:lpstr>Back Up Slides</vt:lpstr>
      <vt:lpstr>Phase Shear Readout</vt:lpstr>
      <vt:lpstr>MOT and Atom Beam Imaging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 Interferometry for Fundamental Physics</dc:title>
  <dc:creator>Throssell, Henry</dc:creator>
  <cp:lastModifiedBy>Throssell, Henry</cp:lastModifiedBy>
  <cp:revision>42</cp:revision>
  <dcterms:created xsi:type="dcterms:W3CDTF">2022-06-10T13:56:24Z</dcterms:created>
  <dcterms:modified xsi:type="dcterms:W3CDTF">2022-06-13T19:01:16Z</dcterms:modified>
</cp:coreProperties>
</file>