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838" r:id="rId1"/>
  </p:sldMasterIdLst>
  <p:notesMasterIdLst>
    <p:notesMasterId r:id="rId42"/>
  </p:notesMasterIdLst>
  <p:sldIdLst>
    <p:sldId id="256" r:id="rId2"/>
    <p:sldId id="598" r:id="rId3"/>
    <p:sldId id="561" r:id="rId4"/>
    <p:sldId id="294" r:id="rId5"/>
    <p:sldId id="600" r:id="rId6"/>
    <p:sldId id="601" r:id="rId7"/>
    <p:sldId id="602" r:id="rId8"/>
    <p:sldId id="603" r:id="rId9"/>
    <p:sldId id="604" r:id="rId10"/>
    <p:sldId id="605" r:id="rId11"/>
    <p:sldId id="606" r:id="rId12"/>
    <p:sldId id="573" r:id="rId13"/>
    <p:sldId id="609" r:id="rId14"/>
    <p:sldId id="579" r:id="rId15"/>
    <p:sldId id="488" r:id="rId16"/>
    <p:sldId id="607" r:id="rId17"/>
    <p:sldId id="463" r:id="rId18"/>
    <p:sldId id="585" r:id="rId19"/>
    <p:sldId id="596" r:id="rId20"/>
    <p:sldId id="588" r:id="rId21"/>
    <p:sldId id="597" r:id="rId22"/>
    <p:sldId id="608" r:id="rId23"/>
    <p:sldId id="296" r:id="rId24"/>
    <p:sldId id="562" r:id="rId25"/>
    <p:sldId id="431" r:id="rId26"/>
    <p:sldId id="260" r:id="rId27"/>
    <p:sldId id="336" r:id="rId28"/>
    <p:sldId id="574" r:id="rId29"/>
    <p:sldId id="564" r:id="rId30"/>
    <p:sldId id="566" r:id="rId31"/>
    <p:sldId id="575" r:id="rId32"/>
    <p:sldId id="569" r:id="rId33"/>
    <p:sldId id="577" r:id="rId34"/>
    <p:sldId id="570" r:id="rId35"/>
    <p:sldId id="1303" r:id="rId36"/>
    <p:sldId id="1299" r:id="rId37"/>
    <p:sldId id="1300" r:id="rId38"/>
    <p:sldId id="1301" r:id="rId39"/>
    <p:sldId id="1302" r:id="rId40"/>
    <p:sldId id="1304" r:id="rId41"/>
  </p:sldIdLst>
  <p:sldSz cx="12192000" cy="6858000"/>
  <p:notesSz cx="7010400" cy="92964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DFF2"/>
    <a:srgbClr val="FFEDB3"/>
    <a:srgbClr val="DFF1CB"/>
    <a:srgbClr val="DAC2EC"/>
    <a:srgbClr val="F6C09C"/>
    <a:srgbClr val="FF9999"/>
    <a:srgbClr val="B151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29" autoAdjust="0"/>
    <p:restoredTop sz="93611" autoAdjust="0"/>
  </p:normalViewPr>
  <p:slideViewPr>
    <p:cSldViewPr snapToGrid="0">
      <p:cViewPr>
        <p:scale>
          <a:sx n="60" d="100"/>
          <a:sy n="60" d="100"/>
        </p:scale>
        <p:origin x="874" y="13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Dropbox\ERC%20Synergy\moore-law.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casse\Dropbox\ERC%20Synergy\Desires-2\Interview\Ct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ymbol val="circle"/>
            <c:size val="7"/>
            <c:spPr>
              <a:noFill/>
              <a:ln w="19050">
                <a:solidFill>
                  <a:schemeClr val="accent1">
                    <a:lumMod val="75000"/>
                  </a:schemeClr>
                </a:solidFill>
              </a:ln>
            </c:spPr>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Sheet1!$A$2:$A$20</c:f>
              <c:numCache>
                <c:formatCode>General</c:formatCode>
                <c:ptCount val="19"/>
                <c:pt idx="0">
                  <c:v>1971</c:v>
                </c:pt>
                <c:pt idx="1">
                  <c:v>1974</c:v>
                </c:pt>
                <c:pt idx="2">
                  <c:v>1977</c:v>
                </c:pt>
                <c:pt idx="3">
                  <c:v>1985</c:v>
                </c:pt>
                <c:pt idx="4">
                  <c:v>1989</c:v>
                </c:pt>
                <c:pt idx="5">
                  <c:v>1993</c:v>
                </c:pt>
                <c:pt idx="6">
                  <c:v>1995</c:v>
                </c:pt>
                <c:pt idx="7">
                  <c:v>1997</c:v>
                </c:pt>
                <c:pt idx="8">
                  <c:v>1999</c:v>
                </c:pt>
                <c:pt idx="9">
                  <c:v>2001</c:v>
                </c:pt>
                <c:pt idx="10">
                  <c:v>2004</c:v>
                </c:pt>
                <c:pt idx="11">
                  <c:v>2006</c:v>
                </c:pt>
                <c:pt idx="12">
                  <c:v>2008</c:v>
                </c:pt>
                <c:pt idx="13">
                  <c:v>2010</c:v>
                </c:pt>
                <c:pt idx="14">
                  <c:v>2012</c:v>
                </c:pt>
                <c:pt idx="15">
                  <c:v>2014</c:v>
                </c:pt>
                <c:pt idx="16">
                  <c:v>2017</c:v>
                </c:pt>
                <c:pt idx="17">
                  <c:v>2018</c:v>
                </c:pt>
                <c:pt idx="18">
                  <c:v>2020</c:v>
                </c:pt>
              </c:numCache>
            </c:numRef>
          </c:xVal>
          <c:yVal>
            <c:numRef>
              <c:f>Sheet1!$B$2:$B$20</c:f>
              <c:numCache>
                <c:formatCode>General</c:formatCode>
                <c:ptCount val="19"/>
                <c:pt idx="0">
                  <c:v>10</c:v>
                </c:pt>
                <c:pt idx="1">
                  <c:v>6</c:v>
                </c:pt>
                <c:pt idx="2">
                  <c:v>3</c:v>
                </c:pt>
                <c:pt idx="3">
                  <c:v>1</c:v>
                </c:pt>
                <c:pt idx="4">
                  <c:v>0.8</c:v>
                </c:pt>
                <c:pt idx="5">
                  <c:v>0.6</c:v>
                </c:pt>
                <c:pt idx="6">
                  <c:v>0.35</c:v>
                </c:pt>
                <c:pt idx="7">
                  <c:v>0.25</c:v>
                </c:pt>
                <c:pt idx="8">
                  <c:v>0.18</c:v>
                </c:pt>
                <c:pt idx="9">
                  <c:v>0.13</c:v>
                </c:pt>
                <c:pt idx="10">
                  <c:v>0.09</c:v>
                </c:pt>
                <c:pt idx="11">
                  <c:v>6.5000000000000002E-2</c:v>
                </c:pt>
                <c:pt idx="12">
                  <c:v>4.4999999999999998E-2</c:v>
                </c:pt>
                <c:pt idx="13">
                  <c:v>3.2000000000000001E-2</c:v>
                </c:pt>
                <c:pt idx="14">
                  <c:v>2.1999999999999999E-2</c:v>
                </c:pt>
                <c:pt idx="15">
                  <c:v>1.4E-2</c:v>
                </c:pt>
                <c:pt idx="16">
                  <c:v>0.01</c:v>
                </c:pt>
                <c:pt idx="17">
                  <c:v>7.0000000000000001E-3</c:v>
                </c:pt>
                <c:pt idx="18">
                  <c:v>5.0000000000000001E-3</c:v>
                </c:pt>
              </c:numCache>
            </c:numRef>
          </c:yVal>
          <c:smooth val="0"/>
          <c:extLst>
            <c:ext xmlns:c16="http://schemas.microsoft.com/office/drawing/2014/chart" uri="{C3380CC4-5D6E-409C-BE32-E72D297353CC}">
              <c16:uniqueId val="{00000000-2CC1-4A61-AB86-B07632375612}"/>
            </c:ext>
          </c:extLst>
        </c:ser>
        <c:ser>
          <c:idx val="1"/>
          <c:order val="1"/>
          <c:spPr>
            <a:ln w="28575">
              <a:noFill/>
            </a:ln>
          </c:spPr>
          <c:marker>
            <c:symbol val="circle"/>
            <c:size val="8"/>
          </c:marker>
          <c:xVal>
            <c:numRef>
              <c:f>Sheet1!$C$2</c:f>
              <c:numCache>
                <c:formatCode>General</c:formatCode>
                <c:ptCount val="1"/>
                <c:pt idx="0">
                  <c:v>2018</c:v>
                </c:pt>
              </c:numCache>
            </c:numRef>
          </c:xVal>
          <c:yVal>
            <c:numRef>
              <c:f>Sheet1!$D$2</c:f>
              <c:numCache>
                <c:formatCode>General</c:formatCode>
                <c:ptCount val="1"/>
                <c:pt idx="0">
                  <c:v>6.5000000000000002E-2</c:v>
                </c:pt>
              </c:numCache>
            </c:numRef>
          </c:yVal>
          <c:smooth val="0"/>
          <c:extLst>
            <c:ext xmlns:c16="http://schemas.microsoft.com/office/drawing/2014/chart" uri="{C3380CC4-5D6E-409C-BE32-E72D297353CC}">
              <c16:uniqueId val="{00000001-2CC1-4A61-AB86-B07632375612}"/>
            </c:ext>
          </c:extLst>
        </c:ser>
        <c:ser>
          <c:idx val="2"/>
          <c:order val="2"/>
          <c:spPr>
            <a:ln w="28575">
              <a:noFill/>
            </a:ln>
          </c:spPr>
          <c:marker>
            <c:symbol val="x"/>
            <c:size val="8"/>
            <c:spPr>
              <a:ln w="22225">
                <a:solidFill>
                  <a:schemeClr val="accent3">
                    <a:lumMod val="50000"/>
                  </a:schemeClr>
                </a:solidFill>
              </a:ln>
            </c:spPr>
          </c:marker>
          <c:xVal>
            <c:numRef>
              <c:f>Sheet1!$E$2:$E$8</c:f>
              <c:numCache>
                <c:formatCode>General</c:formatCode>
                <c:ptCount val="7"/>
                <c:pt idx="0">
                  <c:v>1983</c:v>
                </c:pt>
                <c:pt idx="1">
                  <c:v>1987</c:v>
                </c:pt>
                <c:pt idx="2">
                  <c:v>1991</c:v>
                </c:pt>
                <c:pt idx="3">
                  <c:v>1994</c:v>
                </c:pt>
                <c:pt idx="4">
                  <c:v>2000</c:v>
                </c:pt>
                <c:pt idx="5">
                  <c:v>2014</c:v>
                </c:pt>
                <c:pt idx="6">
                  <c:v>2018</c:v>
                </c:pt>
              </c:numCache>
            </c:numRef>
          </c:xVal>
          <c:yVal>
            <c:numRef>
              <c:f>Sheet1!$F$2:$F$8</c:f>
              <c:numCache>
                <c:formatCode>General</c:formatCode>
                <c:ptCount val="7"/>
                <c:pt idx="0">
                  <c:v>3</c:v>
                </c:pt>
                <c:pt idx="1">
                  <c:v>1.5</c:v>
                </c:pt>
                <c:pt idx="2">
                  <c:v>1.2</c:v>
                </c:pt>
                <c:pt idx="3">
                  <c:v>0.8</c:v>
                </c:pt>
                <c:pt idx="4">
                  <c:v>0.25</c:v>
                </c:pt>
                <c:pt idx="5">
                  <c:v>0.13</c:v>
                </c:pt>
                <c:pt idx="6">
                  <c:v>6.5000000000000002E-2</c:v>
                </c:pt>
              </c:numCache>
            </c:numRef>
          </c:yVal>
          <c:smooth val="0"/>
          <c:extLst>
            <c:ext xmlns:c16="http://schemas.microsoft.com/office/drawing/2014/chart" uri="{C3380CC4-5D6E-409C-BE32-E72D297353CC}">
              <c16:uniqueId val="{00000002-2CC1-4A61-AB86-B07632375612}"/>
            </c:ext>
          </c:extLst>
        </c:ser>
        <c:dLbls>
          <c:showLegendKey val="0"/>
          <c:showVal val="0"/>
          <c:showCatName val="0"/>
          <c:showSerName val="0"/>
          <c:showPercent val="0"/>
          <c:showBubbleSize val="0"/>
        </c:dLbls>
        <c:axId val="-510047216"/>
        <c:axId val="-510045584"/>
      </c:scatterChart>
      <c:valAx>
        <c:axId val="-510047216"/>
        <c:scaling>
          <c:orientation val="minMax"/>
          <c:max val="2030"/>
        </c:scaling>
        <c:delete val="0"/>
        <c:axPos val="b"/>
        <c:title>
          <c:tx>
            <c:rich>
              <a:bodyPr/>
              <a:lstStyle/>
              <a:p>
                <a:pPr>
                  <a:defRPr sz="1600"/>
                </a:pPr>
                <a:r>
                  <a:rPr lang="en-GB" sz="1600"/>
                  <a:t>Year</a:t>
                </a:r>
              </a:p>
            </c:rich>
          </c:tx>
          <c:overlay val="0"/>
        </c:title>
        <c:numFmt formatCode="General" sourceLinked="1"/>
        <c:majorTickMark val="out"/>
        <c:minorTickMark val="none"/>
        <c:tickLblPos val="nextTo"/>
        <c:crossAx val="-510045584"/>
        <c:crossesAt val="1.0000000000000002E-3"/>
        <c:crossBetween val="midCat"/>
      </c:valAx>
      <c:valAx>
        <c:axId val="-510045584"/>
        <c:scaling>
          <c:logBase val="10"/>
          <c:orientation val="minMax"/>
          <c:max val="10"/>
        </c:scaling>
        <c:delete val="0"/>
        <c:axPos val="l"/>
        <c:majorGridlines/>
        <c:title>
          <c:tx>
            <c:rich>
              <a:bodyPr rot="-5400000" vert="horz"/>
              <a:lstStyle/>
              <a:p>
                <a:pPr>
                  <a:defRPr sz="1600"/>
                </a:pPr>
                <a:r>
                  <a:rPr lang="en-GB" sz="1600"/>
                  <a:t>Size</a:t>
                </a:r>
                <a:r>
                  <a:rPr lang="en-GB" sz="1600" baseline="0"/>
                  <a:t> in micron (µm)</a:t>
                </a:r>
                <a:endParaRPr lang="en-GB" sz="1600"/>
              </a:p>
            </c:rich>
          </c:tx>
          <c:overlay val="0"/>
        </c:title>
        <c:numFmt formatCode="General" sourceLinked="1"/>
        <c:majorTickMark val="out"/>
        <c:minorTickMark val="none"/>
        <c:tickLblPos val="nextTo"/>
        <c:crossAx val="-510047216"/>
        <c:crosses val="autoZero"/>
        <c:crossBetween val="midCat"/>
      </c:valAx>
    </c:plotArea>
    <c:plotVisOnly val="1"/>
    <c:dispBlanksAs val="gap"/>
    <c:showDLblsOverMax val="0"/>
  </c:chart>
  <c:spPr>
    <a:ln>
      <a:no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square"/>
            <c:size val="7"/>
            <c:spPr>
              <a:solidFill>
                <a:schemeClr val="accent6"/>
              </a:solidFill>
              <a:ln w="9525">
                <a:solidFill>
                  <a:schemeClr val="accent6"/>
                </a:solidFill>
              </a:ln>
              <a:effectLst/>
            </c:spPr>
          </c:marker>
          <c:dPt>
            <c:idx val="1"/>
            <c:marker>
              <c:symbol val="triangle"/>
              <c:size val="7"/>
              <c:spPr>
                <a:solidFill>
                  <a:srgbClr val="0070C0"/>
                </a:solidFill>
                <a:ln w="9525">
                  <a:solidFill>
                    <a:schemeClr val="accent6"/>
                  </a:solidFill>
                </a:ln>
                <a:effectLst/>
              </c:spPr>
            </c:marker>
            <c:bubble3D val="0"/>
            <c:extLst>
              <c:ext xmlns:c16="http://schemas.microsoft.com/office/drawing/2014/chart" uri="{C3380CC4-5D6E-409C-BE32-E72D297353CC}">
                <c16:uniqueId val="{00000000-F493-4C4E-B59A-95AF7E2AE96B}"/>
              </c:ext>
            </c:extLst>
          </c:dPt>
          <c:dPt>
            <c:idx val="2"/>
            <c:marker>
              <c:symbol val="circle"/>
              <c:size val="10"/>
              <c:spPr>
                <a:solidFill>
                  <a:schemeClr val="accent4">
                    <a:lumMod val="60000"/>
                    <a:lumOff val="40000"/>
                  </a:schemeClr>
                </a:solidFill>
                <a:ln w="15875">
                  <a:solidFill>
                    <a:srgbClr val="FF0000"/>
                  </a:solidFill>
                </a:ln>
                <a:effectLst/>
              </c:spPr>
            </c:marker>
            <c:bubble3D val="0"/>
            <c:extLst>
              <c:ext xmlns:c16="http://schemas.microsoft.com/office/drawing/2014/chart" uri="{C3380CC4-5D6E-409C-BE32-E72D297353CC}">
                <c16:uniqueId val="{00000001-F493-4C4E-B59A-95AF7E2AE96B}"/>
              </c:ext>
            </c:extLst>
          </c:dPt>
          <c:xVal>
            <c:numRef>
              <c:f>Sheet1!$A$2:$A$4</c:f>
              <c:numCache>
                <c:formatCode>General</c:formatCode>
                <c:ptCount val="3"/>
                <c:pt idx="0">
                  <c:v>150</c:v>
                </c:pt>
                <c:pt idx="1">
                  <c:v>65</c:v>
                </c:pt>
                <c:pt idx="2">
                  <c:v>28</c:v>
                </c:pt>
              </c:numCache>
            </c:numRef>
          </c:xVal>
          <c:yVal>
            <c:numRef>
              <c:f>Sheet1!$B$2:$B$4</c:f>
              <c:numCache>
                <c:formatCode>General</c:formatCode>
                <c:ptCount val="3"/>
                <c:pt idx="0">
                  <c:v>5000</c:v>
                </c:pt>
                <c:pt idx="1">
                  <c:v>350</c:v>
                </c:pt>
                <c:pt idx="2">
                  <c:v>90</c:v>
                </c:pt>
              </c:numCache>
            </c:numRef>
          </c:yVal>
          <c:smooth val="0"/>
          <c:extLst>
            <c:ext xmlns:c16="http://schemas.microsoft.com/office/drawing/2014/chart" uri="{C3380CC4-5D6E-409C-BE32-E72D297353CC}">
              <c16:uniqueId val="{00000002-F493-4C4E-B59A-95AF7E2AE96B}"/>
            </c:ext>
          </c:extLst>
        </c:ser>
        <c:ser>
          <c:idx val="1"/>
          <c:order val="1"/>
          <c:spPr>
            <a:ln w="25400" cap="rnd">
              <a:noFill/>
              <a:round/>
            </a:ln>
            <a:effectLst/>
          </c:spPr>
          <c:marker>
            <c:symbol val="diamond"/>
            <c:size val="7"/>
            <c:spPr>
              <a:solidFill>
                <a:schemeClr val="accent2">
                  <a:lumMod val="75000"/>
                </a:schemeClr>
              </a:solidFill>
              <a:ln w="9525">
                <a:solidFill>
                  <a:schemeClr val="accent5"/>
                </a:solidFill>
              </a:ln>
              <a:effectLst/>
            </c:spPr>
          </c:marker>
          <c:xVal>
            <c:numRef>
              <c:f>Sheet1!$A$2:$A$4</c:f>
              <c:numCache>
                <c:formatCode>General</c:formatCode>
                <c:ptCount val="3"/>
                <c:pt idx="0">
                  <c:v>150</c:v>
                </c:pt>
                <c:pt idx="1">
                  <c:v>65</c:v>
                </c:pt>
                <c:pt idx="2">
                  <c:v>28</c:v>
                </c:pt>
              </c:numCache>
            </c:numRef>
          </c:xVal>
          <c:yVal>
            <c:numRef>
              <c:f>Sheet1!$C$2:$C$4</c:f>
              <c:numCache>
                <c:formatCode>General</c:formatCode>
                <c:ptCount val="3"/>
                <c:pt idx="1">
                  <c:v>600</c:v>
                </c:pt>
              </c:numCache>
            </c:numRef>
          </c:yVal>
          <c:smooth val="0"/>
          <c:extLst>
            <c:ext xmlns:c16="http://schemas.microsoft.com/office/drawing/2014/chart" uri="{C3380CC4-5D6E-409C-BE32-E72D297353CC}">
              <c16:uniqueId val="{00000003-F493-4C4E-B59A-95AF7E2AE96B}"/>
            </c:ext>
          </c:extLst>
        </c:ser>
        <c:ser>
          <c:idx val="2"/>
          <c:order val="2"/>
          <c:spPr>
            <a:ln w="25400" cap="rnd">
              <a:noFill/>
              <a:round/>
            </a:ln>
            <a:effectLst/>
          </c:spPr>
          <c:marker>
            <c:symbol val="circle"/>
            <c:size val="7"/>
            <c:spPr>
              <a:solidFill>
                <a:schemeClr val="tx2">
                  <a:lumMod val="20000"/>
                  <a:lumOff val="80000"/>
                </a:schemeClr>
              </a:solidFill>
              <a:ln w="9525">
                <a:solidFill>
                  <a:schemeClr val="tx1"/>
                </a:solidFill>
              </a:ln>
              <a:effectLst/>
            </c:spPr>
          </c:marker>
          <c:dPt>
            <c:idx val="2"/>
            <c:marker>
              <c:symbol val="triangle"/>
              <c:size val="7"/>
              <c:spPr>
                <a:solidFill>
                  <a:schemeClr val="tx2">
                    <a:lumMod val="20000"/>
                    <a:lumOff val="80000"/>
                  </a:schemeClr>
                </a:solidFill>
                <a:ln w="9525">
                  <a:solidFill>
                    <a:schemeClr val="tx1"/>
                  </a:solidFill>
                </a:ln>
                <a:effectLst/>
              </c:spPr>
            </c:marker>
            <c:bubble3D val="0"/>
            <c:extLst>
              <c:ext xmlns:c16="http://schemas.microsoft.com/office/drawing/2014/chart" uri="{C3380CC4-5D6E-409C-BE32-E72D297353CC}">
                <c16:uniqueId val="{00000004-F493-4C4E-B59A-95AF7E2AE96B}"/>
              </c:ext>
            </c:extLst>
          </c:dPt>
          <c:xVal>
            <c:numRef>
              <c:f>Sheet1!$A$2:$A$4</c:f>
              <c:numCache>
                <c:formatCode>General</c:formatCode>
                <c:ptCount val="3"/>
                <c:pt idx="0">
                  <c:v>150</c:v>
                </c:pt>
                <c:pt idx="1">
                  <c:v>65</c:v>
                </c:pt>
                <c:pt idx="2">
                  <c:v>28</c:v>
                </c:pt>
              </c:numCache>
            </c:numRef>
          </c:xVal>
          <c:yVal>
            <c:numRef>
              <c:f>Sheet1!$D$2:$D$4</c:f>
              <c:numCache>
                <c:formatCode>General</c:formatCode>
                <c:ptCount val="3"/>
                <c:pt idx="1">
                  <c:v>700</c:v>
                </c:pt>
              </c:numCache>
            </c:numRef>
          </c:yVal>
          <c:smooth val="0"/>
          <c:extLst>
            <c:ext xmlns:c16="http://schemas.microsoft.com/office/drawing/2014/chart" uri="{C3380CC4-5D6E-409C-BE32-E72D297353CC}">
              <c16:uniqueId val="{00000005-F493-4C4E-B59A-95AF7E2AE96B}"/>
            </c:ext>
          </c:extLst>
        </c:ser>
        <c:dLbls>
          <c:showLegendKey val="0"/>
          <c:showVal val="0"/>
          <c:showCatName val="0"/>
          <c:showSerName val="0"/>
          <c:showPercent val="0"/>
          <c:showBubbleSize val="0"/>
        </c:dLbls>
        <c:axId val="-510044496"/>
        <c:axId val="-510035792"/>
      </c:scatterChart>
      <c:scatterChart>
        <c:scatterStyle val="lineMarker"/>
        <c:varyColors val="0"/>
        <c:ser>
          <c:idx val="3"/>
          <c:order val="3"/>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numRef>
              <c:f>Sheet1!$A$2:$A$4</c:f>
              <c:numCache>
                <c:formatCode>General</c:formatCode>
                <c:ptCount val="3"/>
                <c:pt idx="0">
                  <c:v>150</c:v>
                </c:pt>
                <c:pt idx="1">
                  <c:v>65</c:v>
                </c:pt>
                <c:pt idx="2">
                  <c:v>28</c:v>
                </c:pt>
              </c:numCache>
            </c:numRef>
          </c:xVal>
          <c:yVal>
            <c:numRef>
              <c:f>Sheet1!$E$2:$E$4</c:f>
              <c:numCache>
                <c:formatCode>General</c:formatCode>
                <c:ptCount val="3"/>
              </c:numCache>
            </c:numRef>
          </c:yVal>
          <c:smooth val="0"/>
          <c:extLst>
            <c:ext xmlns:c16="http://schemas.microsoft.com/office/drawing/2014/chart" uri="{C3380CC4-5D6E-409C-BE32-E72D297353CC}">
              <c16:uniqueId val="{00000006-F493-4C4E-B59A-95AF7E2AE96B}"/>
            </c:ext>
          </c:extLst>
        </c:ser>
        <c:dLbls>
          <c:showLegendKey val="0"/>
          <c:showVal val="0"/>
          <c:showCatName val="0"/>
          <c:showSerName val="0"/>
          <c:showPercent val="0"/>
          <c:showBubbleSize val="0"/>
        </c:dLbls>
        <c:axId val="-510049936"/>
        <c:axId val="-510034704"/>
      </c:scatterChart>
      <c:valAx>
        <c:axId val="-510044496"/>
        <c:scaling>
          <c:orientation val="maxMin"/>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sz="1400" baseline="0">
                    <a:solidFill>
                      <a:schemeClr val="tx1"/>
                    </a:solidFill>
                  </a:rPr>
                  <a:t>CMOS Node [nm]</a:t>
                </a:r>
              </a:p>
            </c:rich>
          </c:tx>
          <c:layout>
            <c:manualLayout>
              <c:xMode val="edge"/>
              <c:yMode val="edge"/>
              <c:x val="0.39312489063867012"/>
              <c:y val="0.8925692621755614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10035792"/>
        <c:crosses val="autoZero"/>
        <c:crossBetween val="midCat"/>
      </c:valAx>
      <c:valAx>
        <c:axId val="-510035792"/>
        <c:scaling>
          <c:logBase val="10"/>
          <c:orientation val="minMax"/>
          <c:max val="10000"/>
          <c:min val="1"/>
        </c:scaling>
        <c:delete val="0"/>
        <c:axPos val="r"/>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10044496"/>
        <c:crosses val="autoZero"/>
        <c:crossBetween val="midCat"/>
      </c:valAx>
      <c:valAx>
        <c:axId val="-510034704"/>
        <c:scaling>
          <c:logBase val="10"/>
          <c:orientation val="minMax"/>
          <c:max val="10000"/>
          <c:min val="1"/>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sz="1400" baseline="0">
                    <a:solidFill>
                      <a:schemeClr val="tx1"/>
                    </a:solidFill>
                  </a:rPr>
                  <a:t>Treshold Charge (e</a:t>
                </a:r>
                <a:r>
                  <a:rPr lang="en-GB" sz="1400" baseline="30000">
                    <a:solidFill>
                      <a:schemeClr val="tx1"/>
                    </a:solidFill>
                  </a:rPr>
                  <a:t>-</a:t>
                </a:r>
                <a:r>
                  <a:rPr lang="en-GB" sz="1400" baseline="0">
                    <a:solidFill>
                      <a:schemeClr val="tx1"/>
                    </a:solidFill>
                  </a:rPr>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10049936"/>
        <c:crosses val="autoZero"/>
        <c:crossBetween val="midCat"/>
      </c:valAx>
      <c:valAx>
        <c:axId val="-510049936"/>
        <c:scaling>
          <c:orientation val="minMax"/>
        </c:scaling>
        <c:delete val="0"/>
        <c:axPos val="t"/>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10034704"/>
        <c:crosses val="max"/>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0.27337</cdr:x>
      <cdr:y>0.01119</cdr:y>
    </cdr:from>
    <cdr:to>
      <cdr:x>0.89849</cdr:x>
      <cdr:y>0.75392</cdr:y>
    </cdr:to>
    <cdr:cxnSp macro="">
      <cdr:nvCxnSpPr>
        <cdr:cNvPr id="3" name="Straight Connector 2">
          <a:extLst xmlns:a="http://schemas.openxmlformats.org/drawingml/2006/main">
            <a:ext uri="{FF2B5EF4-FFF2-40B4-BE49-F238E27FC236}">
              <a16:creationId xmlns:a16="http://schemas.microsoft.com/office/drawing/2014/main" id="{8DB545F9-C49B-4EE2-9ECD-DC2CF2743ADF}"/>
            </a:ext>
          </a:extLst>
        </cdr:cNvPr>
        <cdr:cNvCxnSpPr/>
      </cdr:nvCxnSpPr>
      <cdr:spPr>
        <a:xfrm xmlns:a="http://schemas.openxmlformats.org/drawingml/2006/main">
          <a:off x="1462088" y="47626"/>
          <a:ext cx="3343275" cy="316230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0938" y="0"/>
            <a:ext cx="3037840" cy="466435"/>
          </a:xfrm>
          <a:prstGeom prst="rect">
            <a:avLst/>
          </a:prstGeom>
        </p:spPr>
        <p:txBody>
          <a:bodyPr vert="horz" lIns="91440" tIns="45720" rIns="91440" bIns="45720" rtlCol="0"/>
          <a:lstStyle>
            <a:lvl1pPr algn="r">
              <a:defRPr sz="1200"/>
            </a:lvl1pPr>
          </a:lstStyle>
          <a:p>
            <a:fld id="{30865A8C-F647-4DB9-A6EB-D0F2FF1A1E1F}" type="datetimeFigureOut">
              <a:rPr lang="en-GB" smtClean="0"/>
              <a:t>07/11/2022</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8"/>
            <a:ext cx="3037840" cy="4664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1440" tIns="45720" rIns="91440" bIns="45720" rtlCol="0" anchor="b"/>
          <a:lstStyle>
            <a:lvl1pPr algn="r">
              <a:defRPr sz="1200"/>
            </a:lvl1pPr>
          </a:lstStyle>
          <a:p>
            <a:fld id="{2606E8DC-6C5E-4288-B267-810EBB37C82D}" type="slidenum">
              <a:rPr lang="en-GB" smtClean="0"/>
              <a:t>‹#›</a:t>
            </a:fld>
            <a:endParaRPr lang="en-GB"/>
          </a:p>
        </p:txBody>
      </p:sp>
    </p:spTree>
    <p:extLst>
      <p:ext uri="{BB962C8B-B14F-4D97-AF65-F5344CB8AC3E}">
        <p14:creationId xmlns:p14="http://schemas.microsoft.com/office/powerpoint/2010/main" val="1704737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The requirement on timing is much beyond the capabilities of improved HV-CMOS sensors;</a:t>
            </a:r>
            <a:endParaRPr lang="en-GB" sz="1200" b="0" spc="-10" dirty="0">
              <a:solidFill>
                <a:srgbClr val="C00000"/>
              </a:solidFill>
            </a:endParaRPr>
          </a:p>
        </p:txBody>
      </p:sp>
      <p:sp>
        <p:nvSpPr>
          <p:cNvPr id="4" name="Slide Number Placeholder 3"/>
          <p:cNvSpPr>
            <a:spLocks noGrp="1"/>
          </p:cNvSpPr>
          <p:nvPr>
            <p:ph type="sldNum" sz="quarter" idx="5"/>
          </p:nvPr>
        </p:nvSpPr>
        <p:spPr/>
        <p:txBody>
          <a:bodyPr/>
          <a:lstStyle/>
          <a:p>
            <a:fld id="{ECA720F5-06EA-47F9-B8B9-F2AF891C24C6}" type="slidenum">
              <a:rPr lang="en-GB" smtClean="0"/>
              <a:t>15</a:t>
            </a:fld>
            <a:endParaRPr lang="en-GB"/>
          </a:p>
        </p:txBody>
      </p:sp>
    </p:spTree>
    <p:extLst>
      <p:ext uri="{BB962C8B-B14F-4D97-AF65-F5344CB8AC3E}">
        <p14:creationId xmlns:p14="http://schemas.microsoft.com/office/powerpoint/2010/main" val="2192335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pPr>
              <a:defRPr/>
            </a:pPr>
            <a:fld id="{F86DAF94-F3CA-4B42-99AA-8F69237063BF}" type="slidenum">
              <a:rPr lang="it-IT" smtClean="0"/>
              <a:pPr>
                <a:defRPr/>
              </a:pPr>
              <a:t>17</a:t>
            </a:fld>
            <a:endParaRPr lang="it-IT"/>
          </a:p>
        </p:txBody>
      </p:sp>
    </p:spTree>
    <p:extLst>
      <p:ext uri="{BB962C8B-B14F-4D97-AF65-F5344CB8AC3E}">
        <p14:creationId xmlns:p14="http://schemas.microsoft.com/office/powerpoint/2010/main" val="110337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pPr>
              <a:defRPr/>
            </a:pPr>
            <a:fld id="{F86DAF94-F3CA-4B42-99AA-8F69237063BF}" type="slidenum">
              <a:rPr lang="it-IT" smtClean="0"/>
              <a:pPr>
                <a:defRPr/>
              </a:pPr>
              <a:t>18</a:t>
            </a:fld>
            <a:endParaRPr lang="it-IT"/>
          </a:p>
        </p:txBody>
      </p:sp>
    </p:spTree>
    <p:extLst>
      <p:ext uri="{BB962C8B-B14F-4D97-AF65-F5344CB8AC3E}">
        <p14:creationId xmlns:p14="http://schemas.microsoft.com/office/powerpoint/2010/main" val="110868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pPr>
              <a:defRPr/>
            </a:pPr>
            <a:fld id="{F86DAF94-F3CA-4B42-99AA-8F69237063BF}" type="slidenum">
              <a:rPr lang="it-IT" smtClean="0"/>
              <a:pPr>
                <a:defRPr/>
              </a:pPr>
              <a:t>20</a:t>
            </a:fld>
            <a:endParaRPr lang="it-IT"/>
          </a:p>
        </p:txBody>
      </p:sp>
    </p:spTree>
    <p:extLst>
      <p:ext uri="{BB962C8B-B14F-4D97-AF65-F5344CB8AC3E}">
        <p14:creationId xmlns:p14="http://schemas.microsoft.com/office/powerpoint/2010/main" val="365084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1D8346D-E32F-4F06-A990-01A420A940C4}" type="datetime1">
              <a:rPr lang="en-GB" smtClean="0"/>
              <a:t>07/11/2022</a:t>
            </a:fld>
            <a:endParaRPr lang="en-GB"/>
          </a:p>
        </p:txBody>
      </p:sp>
      <p:sp>
        <p:nvSpPr>
          <p:cNvPr id="5" name="Footer Placeholder 4"/>
          <p:cNvSpPr>
            <a:spLocks noGrp="1"/>
          </p:cNvSpPr>
          <p:nvPr>
            <p:ph type="ftr" sz="quarter" idx="11"/>
          </p:nvPr>
        </p:nvSpPr>
        <p:spPr/>
        <p:txBody>
          <a:bodyPr/>
          <a:lstStyle/>
          <a:p>
            <a:r>
              <a:rPr lang="en-GB"/>
              <a:t>G. Casse - Muon Workshop, 7-9 Nov. Liverpool</a:t>
            </a:r>
          </a:p>
        </p:txBody>
      </p:sp>
      <p:sp>
        <p:nvSpPr>
          <p:cNvPr id="6" name="Slide Number Placeholder 5"/>
          <p:cNvSpPr>
            <a:spLocks noGrp="1"/>
          </p:cNvSpPr>
          <p:nvPr>
            <p:ph type="sldNum" sz="quarter" idx="12"/>
          </p:nvPr>
        </p:nvSpPr>
        <p:spPr/>
        <p:txBody>
          <a:bodyPr/>
          <a:lstStyle/>
          <a:p>
            <a:fld id="{320C07F6-2028-4BEC-9029-86C862344C03}" type="slidenum">
              <a:rPr lang="en-GB" smtClean="0"/>
              <a:t>‹#›</a:t>
            </a:fld>
            <a:endParaRPr lang="en-GB"/>
          </a:p>
        </p:txBody>
      </p:sp>
    </p:spTree>
    <p:extLst>
      <p:ext uri="{BB962C8B-B14F-4D97-AF65-F5344CB8AC3E}">
        <p14:creationId xmlns:p14="http://schemas.microsoft.com/office/powerpoint/2010/main" val="1932043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B12BFE5-ACDF-4DB0-BAA6-DFD25773A9A4}" type="datetime1">
              <a:rPr lang="en-GB" smtClean="0"/>
              <a:t>07/11/2022</a:t>
            </a:fld>
            <a:endParaRPr lang="en-GB"/>
          </a:p>
        </p:txBody>
      </p:sp>
      <p:sp>
        <p:nvSpPr>
          <p:cNvPr id="5" name="Footer Placeholder 4"/>
          <p:cNvSpPr>
            <a:spLocks noGrp="1"/>
          </p:cNvSpPr>
          <p:nvPr>
            <p:ph type="ftr" sz="quarter" idx="11"/>
          </p:nvPr>
        </p:nvSpPr>
        <p:spPr/>
        <p:txBody>
          <a:bodyPr/>
          <a:lstStyle/>
          <a:p>
            <a:r>
              <a:rPr lang="en-GB"/>
              <a:t>G. Casse - Muon Workshop, 7-9 Nov. Liverpool</a:t>
            </a:r>
          </a:p>
        </p:txBody>
      </p:sp>
      <p:sp>
        <p:nvSpPr>
          <p:cNvPr id="6" name="Slide Number Placeholder 5"/>
          <p:cNvSpPr>
            <a:spLocks noGrp="1"/>
          </p:cNvSpPr>
          <p:nvPr>
            <p:ph type="sldNum" sz="quarter" idx="12"/>
          </p:nvPr>
        </p:nvSpPr>
        <p:spPr/>
        <p:txBody>
          <a:bodyPr/>
          <a:lstStyle/>
          <a:p>
            <a:fld id="{320C07F6-2028-4BEC-9029-86C862344C03}" type="slidenum">
              <a:rPr lang="en-GB" smtClean="0"/>
              <a:t>‹#›</a:t>
            </a:fld>
            <a:endParaRPr lang="en-GB"/>
          </a:p>
        </p:txBody>
      </p:sp>
    </p:spTree>
    <p:extLst>
      <p:ext uri="{BB962C8B-B14F-4D97-AF65-F5344CB8AC3E}">
        <p14:creationId xmlns:p14="http://schemas.microsoft.com/office/powerpoint/2010/main" val="319962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20F2D03-4B2C-4629-BE09-9FE99D63CF5F}" type="datetime1">
              <a:rPr lang="en-GB" smtClean="0"/>
              <a:t>07/11/2022</a:t>
            </a:fld>
            <a:endParaRPr lang="en-GB"/>
          </a:p>
        </p:txBody>
      </p:sp>
      <p:sp>
        <p:nvSpPr>
          <p:cNvPr id="5" name="Footer Placeholder 4"/>
          <p:cNvSpPr>
            <a:spLocks noGrp="1"/>
          </p:cNvSpPr>
          <p:nvPr>
            <p:ph type="ftr" sz="quarter" idx="11"/>
          </p:nvPr>
        </p:nvSpPr>
        <p:spPr/>
        <p:txBody>
          <a:bodyPr/>
          <a:lstStyle/>
          <a:p>
            <a:r>
              <a:rPr lang="en-GB"/>
              <a:t>G. Casse - Muon Workshop, 7-9 Nov. Liverpool</a:t>
            </a:r>
          </a:p>
        </p:txBody>
      </p:sp>
      <p:sp>
        <p:nvSpPr>
          <p:cNvPr id="6" name="Slide Number Placeholder 5"/>
          <p:cNvSpPr>
            <a:spLocks noGrp="1"/>
          </p:cNvSpPr>
          <p:nvPr>
            <p:ph type="sldNum" sz="quarter" idx="12"/>
          </p:nvPr>
        </p:nvSpPr>
        <p:spPr/>
        <p:txBody>
          <a:bodyPr/>
          <a:lstStyle/>
          <a:p>
            <a:fld id="{320C07F6-2028-4BEC-9029-86C862344C03}" type="slidenum">
              <a:rPr lang="en-GB" smtClean="0"/>
              <a:t>‹#›</a:t>
            </a:fld>
            <a:endParaRPr lang="en-GB"/>
          </a:p>
        </p:txBody>
      </p:sp>
    </p:spTree>
    <p:extLst>
      <p:ext uri="{BB962C8B-B14F-4D97-AF65-F5344CB8AC3E}">
        <p14:creationId xmlns:p14="http://schemas.microsoft.com/office/powerpoint/2010/main" val="1890619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ln/>
        </p:spPr>
        <p:txBody>
          <a:bodyPr/>
          <a:lstStyle>
            <a:lvl1pPr>
              <a:defRPr/>
            </a:lvl1pPr>
          </a:lstStyle>
          <a:p>
            <a:pPr>
              <a:defRPr/>
            </a:pPr>
            <a:fld id="{04DE96F9-932F-4AE1-81EC-87ED77D96E70}" type="slidenum">
              <a:rPr lang="en-US"/>
              <a:pPr>
                <a:defRPr/>
              </a:pPr>
              <a:t>‹#›</a:t>
            </a:fld>
            <a:endParaRPr lang="en-US" dirty="0"/>
          </a:p>
        </p:txBody>
      </p:sp>
      <p:sp>
        <p:nvSpPr>
          <p:cNvPr id="6" name="Rectangle 2"/>
          <p:cNvSpPr>
            <a:spLocks noGrp="1" noChangeArrowheads="1"/>
          </p:cNvSpPr>
          <p:nvPr>
            <p:ph type="title"/>
          </p:nvPr>
        </p:nvSpPr>
        <p:spPr bwMode="auto">
          <a:xfrm>
            <a:off x="1227205" y="238404"/>
            <a:ext cx="9790044" cy="4125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3600">
                <a:latin typeface="Calibri" panose="020F0502020204030204" pitchFamily="34" charset="0"/>
              </a:defRPr>
            </a:lvl1pPr>
          </a:lstStyle>
          <a:p>
            <a:pPr lvl="0"/>
            <a:r>
              <a:rPr lang="en-US" dirty="0"/>
              <a:t>Fare </a:t>
            </a:r>
            <a:r>
              <a:rPr lang="en-US" dirty="0" err="1"/>
              <a:t>clic</a:t>
            </a:r>
            <a:r>
              <a:rPr lang="en-US" dirty="0"/>
              <a:t> per </a:t>
            </a:r>
            <a:r>
              <a:rPr lang="en-US" dirty="0" err="1"/>
              <a:t>modificare</a:t>
            </a:r>
            <a:r>
              <a:rPr lang="en-US" dirty="0"/>
              <a:t> lo stile del </a:t>
            </a:r>
            <a:r>
              <a:rPr lang="en-US" dirty="0" err="1"/>
              <a:t>titolo</a:t>
            </a:r>
            <a:endParaRPr lang="en-US" dirty="0"/>
          </a:p>
        </p:txBody>
      </p:sp>
      <p:sp>
        <p:nvSpPr>
          <p:cNvPr id="2" name="TextBox 1"/>
          <p:cNvSpPr txBox="1"/>
          <p:nvPr userDrawn="1"/>
        </p:nvSpPr>
        <p:spPr>
          <a:xfrm>
            <a:off x="0" y="6623998"/>
            <a:ext cx="1066800" cy="246221"/>
          </a:xfrm>
          <a:prstGeom prst="rect">
            <a:avLst/>
          </a:prstGeom>
          <a:solidFill>
            <a:schemeClr val="bg1"/>
          </a:solidFill>
        </p:spPr>
        <p:txBody>
          <a:bodyPr wrap="square" rtlCol="0">
            <a:spAutoFit/>
          </a:bodyPr>
          <a:lstStyle/>
          <a:p>
            <a:pPr algn="ctr"/>
            <a:r>
              <a:rPr lang="en-US" sz="1000" dirty="0"/>
              <a:t>31/10/2019</a:t>
            </a:r>
          </a:p>
        </p:txBody>
      </p:sp>
      <p:sp>
        <p:nvSpPr>
          <p:cNvPr id="3" name="Rectangle 5"/>
          <p:cNvSpPr>
            <a:spLocks noGrp="1" noChangeArrowheads="1"/>
          </p:cNvSpPr>
          <p:nvPr>
            <p:ph type="ftr" sz="quarter" idx="11"/>
          </p:nvPr>
        </p:nvSpPr>
        <p:spPr>
          <a:ln/>
        </p:spPr>
        <p:txBody>
          <a:bodyPr/>
          <a:lstStyle>
            <a:lvl1pPr>
              <a:defRPr/>
            </a:lvl1pPr>
          </a:lstStyle>
          <a:p>
            <a:pPr>
              <a:defRPr/>
            </a:pPr>
            <a:r>
              <a:rPr lang="en-GB" kern="0"/>
              <a:t>G. Casse - Muon Workshop, 7-9 Nov. Liverpool</a:t>
            </a:r>
            <a:endParaRPr lang="en-US" dirty="0"/>
          </a:p>
        </p:txBody>
      </p:sp>
    </p:spTree>
    <p:extLst>
      <p:ext uri="{BB962C8B-B14F-4D97-AF65-F5344CB8AC3E}">
        <p14:creationId xmlns:p14="http://schemas.microsoft.com/office/powerpoint/2010/main" val="3114897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6423C5-70DA-49A5-AA7A-7A5289E10F54}" type="datetime1">
              <a:rPr lang="en-GB" smtClean="0"/>
              <a:t>07/11/2022</a:t>
            </a:fld>
            <a:endParaRPr lang="en-GB"/>
          </a:p>
        </p:txBody>
      </p:sp>
      <p:sp>
        <p:nvSpPr>
          <p:cNvPr id="5" name="Footer Placeholder 4"/>
          <p:cNvSpPr>
            <a:spLocks noGrp="1"/>
          </p:cNvSpPr>
          <p:nvPr>
            <p:ph type="ftr" sz="quarter" idx="11"/>
          </p:nvPr>
        </p:nvSpPr>
        <p:spPr/>
        <p:txBody>
          <a:bodyPr/>
          <a:lstStyle/>
          <a:p>
            <a:r>
              <a:rPr lang="en-GB"/>
              <a:t>G. Casse - Muon Workshop, 7-9 Nov. Liverpool</a:t>
            </a:r>
          </a:p>
        </p:txBody>
      </p:sp>
      <p:sp>
        <p:nvSpPr>
          <p:cNvPr id="6" name="Slide Number Placeholder 5"/>
          <p:cNvSpPr>
            <a:spLocks noGrp="1"/>
          </p:cNvSpPr>
          <p:nvPr>
            <p:ph type="sldNum" sz="quarter" idx="12"/>
          </p:nvPr>
        </p:nvSpPr>
        <p:spPr/>
        <p:txBody>
          <a:bodyPr/>
          <a:lstStyle/>
          <a:p>
            <a:fld id="{320C07F6-2028-4BEC-9029-86C862344C03}" type="slidenum">
              <a:rPr lang="en-GB" smtClean="0"/>
              <a:t>‹#›</a:t>
            </a:fld>
            <a:endParaRPr lang="en-GB"/>
          </a:p>
        </p:txBody>
      </p:sp>
    </p:spTree>
    <p:extLst>
      <p:ext uri="{BB962C8B-B14F-4D97-AF65-F5344CB8AC3E}">
        <p14:creationId xmlns:p14="http://schemas.microsoft.com/office/powerpoint/2010/main" val="2471156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EB36B28-CC22-417B-BF03-6E1D79D15E52}" type="datetime1">
              <a:rPr lang="en-GB" smtClean="0"/>
              <a:t>07/11/2022</a:t>
            </a:fld>
            <a:endParaRPr lang="en-GB"/>
          </a:p>
        </p:txBody>
      </p:sp>
      <p:sp>
        <p:nvSpPr>
          <p:cNvPr id="5" name="Footer Placeholder 4"/>
          <p:cNvSpPr>
            <a:spLocks noGrp="1"/>
          </p:cNvSpPr>
          <p:nvPr>
            <p:ph type="ftr" sz="quarter" idx="11"/>
          </p:nvPr>
        </p:nvSpPr>
        <p:spPr/>
        <p:txBody>
          <a:bodyPr/>
          <a:lstStyle/>
          <a:p>
            <a:r>
              <a:rPr lang="en-GB"/>
              <a:t>G. Casse - Muon Workshop, 7-9 Nov. Liverpool</a:t>
            </a:r>
          </a:p>
        </p:txBody>
      </p:sp>
      <p:sp>
        <p:nvSpPr>
          <p:cNvPr id="6" name="Slide Number Placeholder 5"/>
          <p:cNvSpPr>
            <a:spLocks noGrp="1"/>
          </p:cNvSpPr>
          <p:nvPr>
            <p:ph type="sldNum" sz="quarter" idx="12"/>
          </p:nvPr>
        </p:nvSpPr>
        <p:spPr/>
        <p:txBody>
          <a:bodyPr/>
          <a:lstStyle/>
          <a:p>
            <a:fld id="{320C07F6-2028-4BEC-9029-86C862344C03}" type="slidenum">
              <a:rPr lang="en-GB" smtClean="0"/>
              <a:t>‹#›</a:t>
            </a:fld>
            <a:endParaRPr lang="en-GB"/>
          </a:p>
        </p:txBody>
      </p:sp>
    </p:spTree>
    <p:extLst>
      <p:ext uri="{BB962C8B-B14F-4D97-AF65-F5344CB8AC3E}">
        <p14:creationId xmlns:p14="http://schemas.microsoft.com/office/powerpoint/2010/main" val="3738332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3940532-AF24-4159-8A77-F6C3630FFFE2}" type="datetime1">
              <a:rPr lang="en-GB" smtClean="0"/>
              <a:t>07/11/2022</a:t>
            </a:fld>
            <a:endParaRPr lang="en-GB"/>
          </a:p>
        </p:txBody>
      </p:sp>
      <p:sp>
        <p:nvSpPr>
          <p:cNvPr id="6" name="Footer Placeholder 5"/>
          <p:cNvSpPr>
            <a:spLocks noGrp="1"/>
          </p:cNvSpPr>
          <p:nvPr>
            <p:ph type="ftr" sz="quarter" idx="11"/>
          </p:nvPr>
        </p:nvSpPr>
        <p:spPr/>
        <p:txBody>
          <a:bodyPr/>
          <a:lstStyle/>
          <a:p>
            <a:r>
              <a:rPr lang="en-GB"/>
              <a:t>G. Casse - Muon Workshop, 7-9 Nov. Liverpool</a:t>
            </a:r>
          </a:p>
        </p:txBody>
      </p:sp>
      <p:sp>
        <p:nvSpPr>
          <p:cNvPr id="7" name="Slide Number Placeholder 6"/>
          <p:cNvSpPr>
            <a:spLocks noGrp="1"/>
          </p:cNvSpPr>
          <p:nvPr>
            <p:ph type="sldNum" sz="quarter" idx="12"/>
          </p:nvPr>
        </p:nvSpPr>
        <p:spPr/>
        <p:txBody>
          <a:bodyPr/>
          <a:lstStyle/>
          <a:p>
            <a:fld id="{320C07F6-2028-4BEC-9029-86C862344C03}" type="slidenum">
              <a:rPr lang="en-GB" smtClean="0"/>
              <a:t>‹#›</a:t>
            </a:fld>
            <a:endParaRPr lang="en-GB"/>
          </a:p>
        </p:txBody>
      </p:sp>
    </p:spTree>
    <p:extLst>
      <p:ext uri="{BB962C8B-B14F-4D97-AF65-F5344CB8AC3E}">
        <p14:creationId xmlns:p14="http://schemas.microsoft.com/office/powerpoint/2010/main" val="2730256934"/>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F68F595-3CCA-4B83-8512-310FE90022D5}" type="datetime1">
              <a:rPr lang="en-GB" smtClean="0"/>
              <a:t>07/11/2022</a:t>
            </a:fld>
            <a:endParaRPr lang="en-GB"/>
          </a:p>
        </p:txBody>
      </p:sp>
      <p:sp>
        <p:nvSpPr>
          <p:cNvPr id="8" name="Footer Placeholder 7"/>
          <p:cNvSpPr>
            <a:spLocks noGrp="1"/>
          </p:cNvSpPr>
          <p:nvPr>
            <p:ph type="ftr" sz="quarter" idx="11"/>
          </p:nvPr>
        </p:nvSpPr>
        <p:spPr/>
        <p:txBody>
          <a:bodyPr/>
          <a:lstStyle/>
          <a:p>
            <a:r>
              <a:rPr lang="en-GB"/>
              <a:t>G. Casse - Muon Workshop, 7-9 Nov. Liverpool</a:t>
            </a:r>
          </a:p>
        </p:txBody>
      </p:sp>
      <p:sp>
        <p:nvSpPr>
          <p:cNvPr id="9" name="Slide Number Placeholder 8"/>
          <p:cNvSpPr>
            <a:spLocks noGrp="1"/>
          </p:cNvSpPr>
          <p:nvPr>
            <p:ph type="sldNum" sz="quarter" idx="12"/>
          </p:nvPr>
        </p:nvSpPr>
        <p:spPr/>
        <p:txBody>
          <a:bodyPr/>
          <a:lstStyle/>
          <a:p>
            <a:fld id="{320C07F6-2028-4BEC-9029-86C862344C03}" type="slidenum">
              <a:rPr lang="en-GB" smtClean="0"/>
              <a:t>‹#›</a:t>
            </a:fld>
            <a:endParaRPr lang="en-GB"/>
          </a:p>
        </p:txBody>
      </p:sp>
    </p:spTree>
    <p:extLst>
      <p:ext uri="{BB962C8B-B14F-4D97-AF65-F5344CB8AC3E}">
        <p14:creationId xmlns:p14="http://schemas.microsoft.com/office/powerpoint/2010/main" val="713207305"/>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27F0B8A-3B41-4CC0-AAAD-38F965ACCB33}" type="datetime1">
              <a:rPr lang="en-GB" smtClean="0"/>
              <a:t>07/11/2022</a:t>
            </a:fld>
            <a:endParaRPr lang="en-GB"/>
          </a:p>
        </p:txBody>
      </p:sp>
      <p:sp>
        <p:nvSpPr>
          <p:cNvPr id="4" name="Footer Placeholder 3"/>
          <p:cNvSpPr>
            <a:spLocks noGrp="1"/>
          </p:cNvSpPr>
          <p:nvPr>
            <p:ph type="ftr" sz="quarter" idx="11"/>
          </p:nvPr>
        </p:nvSpPr>
        <p:spPr/>
        <p:txBody>
          <a:bodyPr/>
          <a:lstStyle/>
          <a:p>
            <a:r>
              <a:rPr lang="en-GB"/>
              <a:t>G. Casse - Muon Workshop, 7-9 Nov. Liverpool</a:t>
            </a:r>
          </a:p>
        </p:txBody>
      </p:sp>
      <p:sp>
        <p:nvSpPr>
          <p:cNvPr id="5" name="Slide Number Placeholder 4"/>
          <p:cNvSpPr>
            <a:spLocks noGrp="1"/>
          </p:cNvSpPr>
          <p:nvPr>
            <p:ph type="sldNum" sz="quarter" idx="12"/>
          </p:nvPr>
        </p:nvSpPr>
        <p:spPr/>
        <p:txBody>
          <a:bodyPr/>
          <a:lstStyle/>
          <a:p>
            <a:fld id="{320C07F6-2028-4BEC-9029-86C862344C03}" type="slidenum">
              <a:rPr lang="en-GB" smtClean="0"/>
              <a:t>‹#›</a:t>
            </a:fld>
            <a:endParaRPr lang="en-GB"/>
          </a:p>
        </p:txBody>
      </p:sp>
    </p:spTree>
    <p:extLst>
      <p:ext uri="{BB962C8B-B14F-4D97-AF65-F5344CB8AC3E}">
        <p14:creationId xmlns:p14="http://schemas.microsoft.com/office/powerpoint/2010/main" val="4137624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CD6AF1-849F-4CBF-BE9D-FE8557170DD8}" type="datetime1">
              <a:rPr lang="en-GB" smtClean="0"/>
              <a:t>07/11/2022</a:t>
            </a:fld>
            <a:endParaRPr lang="en-GB"/>
          </a:p>
        </p:txBody>
      </p:sp>
      <p:sp>
        <p:nvSpPr>
          <p:cNvPr id="3" name="Footer Placeholder 2"/>
          <p:cNvSpPr>
            <a:spLocks noGrp="1"/>
          </p:cNvSpPr>
          <p:nvPr>
            <p:ph type="ftr" sz="quarter" idx="11"/>
          </p:nvPr>
        </p:nvSpPr>
        <p:spPr/>
        <p:txBody>
          <a:bodyPr/>
          <a:lstStyle/>
          <a:p>
            <a:r>
              <a:rPr lang="en-GB"/>
              <a:t>G. Casse - Muon Workshop, 7-9 Nov. Liverpool</a:t>
            </a:r>
          </a:p>
        </p:txBody>
      </p:sp>
      <p:sp>
        <p:nvSpPr>
          <p:cNvPr id="4" name="Slide Number Placeholder 3"/>
          <p:cNvSpPr>
            <a:spLocks noGrp="1"/>
          </p:cNvSpPr>
          <p:nvPr>
            <p:ph type="sldNum" sz="quarter" idx="12"/>
          </p:nvPr>
        </p:nvSpPr>
        <p:spPr/>
        <p:txBody>
          <a:bodyPr/>
          <a:lstStyle/>
          <a:p>
            <a:fld id="{320C07F6-2028-4BEC-9029-86C862344C03}" type="slidenum">
              <a:rPr lang="en-GB" smtClean="0"/>
              <a:t>‹#›</a:t>
            </a:fld>
            <a:endParaRPr lang="en-GB"/>
          </a:p>
        </p:txBody>
      </p:sp>
    </p:spTree>
    <p:extLst>
      <p:ext uri="{BB962C8B-B14F-4D97-AF65-F5344CB8AC3E}">
        <p14:creationId xmlns:p14="http://schemas.microsoft.com/office/powerpoint/2010/main" val="998232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A74725-6835-4776-9570-8E6D9CA6A628}" type="datetime1">
              <a:rPr lang="en-GB" smtClean="0"/>
              <a:t>07/11/2022</a:t>
            </a:fld>
            <a:endParaRPr lang="en-GB"/>
          </a:p>
        </p:txBody>
      </p:sp>
      <p:sp>
        <p:nvSpPr>
          <p:cNvPr id="6" name="Footer Placeholder 5"/>
          <p:cNvSpPr>
            <a:spLocks noGrp="1"/>
          </p:cNvSpPr>
          <p:nvPr>
            <p:ph type="ftr" sz="quarter" idx="11"/>
          </p:nvPr>
        </p:nvSpPr>
        <p:spPr/>
        <p:txBody>
          <a:bodyPr/>
          <a:lstStyle/>
          <a:p>
            <a:r>
              <a:rPr lang="en-GB"/>
              <a:t>G. Casse - Muon Workshop, 7-9 Nov. Liverpool</a:t>
            </a:r>
          </a:p>
        </p:txBody>
      </p:sp>
      <p:sp>
        <p:nvSpPr>
          <p:cNvPr id="7" name="Slide Number Placeholder 6"/>
          <p:cNvSpPr>
            <a:spLocks noGrp="1"/>
          </p:cNvSpPr>
          <p:nvPr>
            <p:ph type="sldNum" sz="quarter" idx="12"/>
          </p:nvPr>
        </p:nvSpPr>
        <p:spPr/>
        <p:txBody>
          <a:bodyPr/>
          <a:lstStyle/>
          <a:p>
            <a:fld id="{320C07F6-2028-4BEC-9029-86C862344C03}" type="slidenum">
              <a:rPr lang="en-GB" smtClean="0"/>
              <a:t>‹#›</a:t>
            </a:fld>
            <a:endParaRPr lang="en-GB"/>
          </a:p>
        </p:txBody>
      </p:sp>
    </p:spTree>
    <p:extLst>
      <p:ext uri="{BB962C8B-B14F-4D97-AF65-F5344CB8AC3E}">
        <p14:creationId xmlns:p14="http://schemas.microsoft.com/office/powerpoint/2010/main" val="2859291805"/>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60B76D9-8D95-45FE-A37F-73A9004AC7BE}" type="datetime1">
              <a:rPr lang="en-GB" smtClean="0"/>
              <a:t>07/11/2022</a:t>
            </a:fld>
            <a:endParaRPr lang="en-GB"/>
          </a:p>
        </p:txBody>
      </p:sp>
      <p:sp>
        <p:nvSpPr>
          <p:cNvPr id="6" name="Footer Placeholder 5"/>
          <p:cNvSpPr>
            <a:spLocks noGrp="1"/>
          </p:cNvSpPr>
          <p:nvPr>
            <p:ph type="ftr" sz="quarter" idx="11"/>
          </p:nvPr>
        </p:nvSpPr>
        <p:spPr/>
        <p:txBody>
          <a:bodyPr/>
          <a:lstStyle/>
          <a:p>
            <a:r>
              <a:rPr lang="en-GB"/>
              <a:t>G. Casse - Muon Workshop, 7-9 Nov. Liverpool</a:t>
            </a:r>
          </a:p>
        </p:txBody>
      </p:sp>
      <p:sp>
        <p:nvSpPr>
          <p:cNvPr id="7" name="Slide Number Placeholder 6"/>
          <p:cNvSpPr>
            <a:spLocks noGrp="1"/>
          </p:cNvSpPr>
          <p:nvPr>
            <p:ph type="sldNum" sz="quarter" idx="12"/>
          </p:nvPr>
        </p:nvSpPr>
        <p:spPr/>
        <p:txBody>
          <a:bodyPr/>
          <a:lstStyle/>
          <a:p>
            <a:fld id="{320C07F6-2028-4BEC-9029-86C862344C03}" type="slidenum">
              <a:rPr lang="en-GB" smtClean="0"/>
              <a:t>‹#›</a:t>
            </a:fld>
            <a:endParaRPr lang="en-GB"/>
          </a:p>
        </p:txBody>
      </p:sp>
    </p:spTree>
    <p:extLst>
      <p:ext uri="{BB962C8B-B14F-4D97-AF65-F5344CB8AC3E}">
        <p14:creationId xmlns:p14="http://schemas.microsoft.com/office/powerpoint/2010/main" val="1676021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4BE9F4-507A-43FD-8B53-E0CFC84ED6C6}" type="datetime1">
              <a:rPr lang="en-GB" smtClean="0"/>
              <a:t>07/11/2022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G. Casse - Muon Workshop, 7-9 Nov. Liverpool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0C07F6-2028-4BEC-9029-86C862344C03}" type="slidenum">
              <a:rPr lang="en-GB" smtClean="0"/>
              <a:t>‹#›</a:t>
            </a:fld>
            <a:endParaRPr lang="en-GB"/>
          </a:p>
        </p:txBody>
      </p:sp>
    </p:spTree>
    <p:extLst>
      <p:ext uri="{BB962C8B-B14F-4D97-AF65-F5344CB8AC3E}">
        <p14:creationId xmlns:p14="http://schemas.microsoft.com/office/powerpoint/2010/main" val="337717556"/>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7" Type="http://schemas.microsoft.com/office/2007/relationships/hdphoto" Target="../media/hdphoto2.wdp"/><Relationship Id="rId2" Type="http://schemas.openxmlformats.org/officeDocument/2006/relationships/image" Target="../media/image38.emf"/><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emf"/><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chart" Target="../charts/chart2.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3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7.xml"/><Relationship Id="rId4" Type="http://schemas.openxmlformats.org/officeDocument/2006/relationships/image" Target="../media/image79.emf"/></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TextBox 3"/>
          <p:cNvSpPr txBox="1"/>
          <p:nvPr/>
        </p:nvSpPr>
        <p:spPr>
          <a:xfrm>
            <a:off x="118353" y="1385074"/>
            <a:ext cx="11955294" cy="707886"/>
          </a:xfrm>
          <a:prstGeom prst="rect">
            <a:avLst/>
          </a:prstGeom>
          <a:noFill/>
        </p:spPr>
        <p:txBody>
          <a:bodyPr wrap="square" rtlCol="0">
            <a:spAutoFit/>
          </a:bodyPr>
          <a:lstStyle/>
          <a:p>
            <a:pPr algn="ctr"/>
            <a:r>
              <a:rPr lang="en-US" sz="4000" dirty="0">
                <a:solidFill>
                  <a:schemeClr val="bg1">
                    <a:lumMod val="95000"/>
                  </a:schemeClr>
                </a:solidFill>
              </a:rPr>
              <a:t>Future Sensors for Precision Physics</a:t>
            </a:r>
            <a:endParaRPr lang="en-GB" sz="4000" dirty="0">
              <a:solidFill>
                <a:schemeClr val="bg1">
                  <a:lumMod val="95000"/>
                </a:schemeClr>
              </a:solidFill>
            </a:endParaRPr>
          </a:p>
        </p:txBody>
      </p:sp>
      <p:sp>
        <p:nvSpPr>
          <p:cNvPr id="5" name="TextBox 4"/>
          <p:cNvSpPr txBox="1"/>
          <p:nvPr/>
        </p:nvSpPr>
        <p:spPr>
          <a:xfrm>
            <a:off x="1723417" y="1934934"/>
            <a:ext cx="8258783" cy="584775"/>
          </a:xfrm>
          <a:prstGeom prst="rect">
            <a:avLst/>
          </a:prstGeom>
          <a:noFill/>
        </p:spPr>
        <p:txBody>
          <a:bodyPr wrap="square" rtlCol="0">
            <a:spAutoFit/>
          </a:bodyPr>
          <a:lstStyle/>
          <a:p>
            <a:pPr algn="ctr"/>
            <a:r>
              <a:rPr lang="en-GB" sz="3200" dirty="0">
                <a:solidFill>
                  <a:schemeClr val="bg1">
                    <a:lumMod val="95000"/>
                  </a:schemeClr>
                </a:solidFill>
              </a:rPr>
              <a:t>Gianluigi CASSE</a:t>
            </a:r>
            <a:endParaRPr lang="en-GB" sz="3200" baseline="30000" dirty="0">
              <a:solidFill>
                <a:schemeClr val="bg1">
                  <a:lumMod val="95000"/>
                </a:schemeClr>
              </a:solidFill>
            </a:endParaRPr>
          </a:p>
        </p:txBody>
      </p:sp>
      <p:pic>
        <p:nvPicPr>
          <p:cNvPr id="7" name="Picture 4" descr="colour_logo_800">
            <a:extLst>
              <a:ext uri="{FF2B5EF4-FFF2-40B4-BE49-F238E27FC236}">
                <a16:creationId xmlns:a16="http://schemas.microsoft.com/office/drawing/2014/main" id="{D4A349D3-FD5B-4374-8B5E-FAF82F72DEA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880" t="25022" r="8262" b="24420"/>
          <a:stretch/>
        </p:blipFill>
        <p:spPr bwMode="auto">
          <a:xfrm>
            <a:off x="596748" y="122105"/>
            <a:ext cx="3708373" cy="1033752"/>
          </a:xfrm>
          <a:prstGeom prst="rect">
            <a:avLst/>
          </a:prstGeom>
          <a:solidFill>
            <a:schemeClr val="accent1">
              <a:lumMod val="40000"/>
              <a:lumOff val="60000"/>
            </a:schemeClr>
          </a:solidFill>
          <a:ln>
            <a:noFill/>
          </a:ln>
        </p:spPr>
      </p:pic>
      <p:sp>
        <p:nvSpPr>
          <p:cNvPr id="10" name="TextBox 9">
            <a:extLst>
              <a:ext uri="{FF2B5EF4-FFF2-40B4-BE49-F238E27FC236}">
                <a16:creationId xmlns:a16="http://schemas.microsoft.com/office/drawing/2014/main" id="{CD8751DE-CD94-4EEF-B2B3-E0DC2397391C}"/>
              </a:ext>
            </a:extLst>
          </p:cNvPr>
          <p:cNvSpPr txBox="1"/>
          <p:nvPr/>
        </p:nvSpPr>
        <p:spPr>
          <a:xfrm>
            <a:off x="132053" y="2450031"/>
            <a:ext cx="11955295" cy="4401205"/>
          </a:xfrm>
          <a:prstGeom prst="rect">
            <a:avLst/>
          </a:prstGeom>
          <a:noFill/>
        </p:spPr>
        <p:txBody>
          <a:bodyPr wrap="square">
            <a:spAutoFit/>
          </a:bodyPr>
          <a:lstStyle/>
          <a:p>
            <a:pPr algn="just"/>
            <a:r>
              <a:rPr lang="en-US" sz="2000" dirty="0">
                <a:solidFill>
                  <a:schemeClr val="accent1">
                    <a:lumMod val="20000"/>
                    <a:lumOff val="80000"/>
                  </a:schemeClr>
                </a:solidFill>
                <a:effectLst/>
              </a:rPr>
              <a:t>Silicon sensors are the most diffuse position sensitive device in particle physics experiments and countless applications in science and technology. They had a spectacular progress in performance over almost 40 years since their first introduction, but their evolution is now slowing down. The position resolution for single particle hits is larger than a few microns in the most advanced sensors. This value was reached already over 30 years ago. The minimum </a:t>
            </a:r>
            <a:r>
              <a:rPr lang="en-US" sz="2000" dirty="0" err="1">
                <a:solidFill>
                  <a:schemeClr val="accent1">
                    <a:lumMod val="20000"/>
                    <a:lumOff val="80000"/>
                  </a:schemeClr>
                </a:solidFill>
                <a:effectLst/>
              </a:rPr>
              <a:t>ionising</a:t>
            </a:r>
            <a:r>
              <a:rPr lang="en-US" sz="2000" dirty="0">
                <a:solidFill>
                  <a:schemeClr val="accent1">
                    <a:lumMod val="20000"/>
                    <a:lumOff val="80000"/>
                  </a:schemeClr>
                </a:solidFill>
                <a:effectLst/>
              </a:rPr>
              <a:t> path length a sensor can detect is several tens of microns. There are fundamental reasons why these limits will not be substantially improved by further refinements of the current technology. This makes silicon sensors unsuitable to applications where the physics signature is the short path of a recoiling atom and constrains the layout of physics experiments where they represent by far the best option (such as high energy physics collider experiments). In perspective, the availability of sensors with sub-micron spatial resolution, in the order of a few tens of </a:t>
            </a:r>
            <a:r>
              <a:rPr lang="en-US" sz="2000" dirty="0" err="1">
                <a:solidFill>
                  <a:schemeClr val="accent1">
                    <a:lumMod val="20000"/>
                    <a:lumOff val="80000"/>
                  </a:schemeClr>
                </a:solidFill>
                <a:effectLst/>
              </a:rPr>
              <a:t>nanometres</a:t>
            </a:r>
            <a:r>
              <a:rPr lang="en-US" sz="2000" dirty="0">
                <a:solidFill>
                  <a:schemeClr val="accent1">
                    <a:lumMod val="20000"/>
                    <a:lumOff val="80000"/>
                  </a:schemeClr>
                </a:solidFill>
                <a:effectLst/>
              </a:rPr>
              <a:t>, would be a disruptive change for the sensor technology with a foreseeable huge impact on experiment layout and various application of these devices. For providing such a leap in resolution, we propose a novel design based on a purely digital circuit. This disruptive concept enables pixel sizes potentially much smaller than 1µm</a:t>
            </a:r>
            <a:r>
              <a:rPr lang="en-US" sz="2000" baseline="30000" dirty="0">
                <a:solidFill>
                  <a:schemeClr val="accent1">
                    <a:lumMod val="20000"/>
                    <a:lumOff val="80000"/>
                  </a:schemeClr>
                </a:solidFill>
                <a:effectLst/>
              </a:rPr>
              <a:t>2</a:t>
            </a:r>
            <a:r>
              <a:rPr lang="en-US" sz="2000" dirty="0">
                <a:solidFill>
                  <a:schemeClr val="accent1">
                    <a:lumMod val="20000"/>
                    <a:lumOff val="80000"/>
                  </a:schemeClr>
                </a:solidFill>
                <a:effectLst/>
              </a:rPr>
              <a:t> and a number of advantages in terms of power consumption, readout speed and reduced thickness.</a:t>
            </a:r>
            <a:endParaRPr lang="en-US" sz="2000" dirty="0">
              <a:solidFill>
                <a:schemeClr val="accent1">
                  <a:lumMod val="20000"/>
                  <a:lumOff val="80000"/>
                </a:schemeClr>
              </a:solidFill>
            </a:endParaRPr>
          </a:p>
        </p:txBody>
      </p:sp>
    </p:spTree>
    <p:extLst>
      <p:ext uri="{BB962C8B-B14F-4D97-AF65-F5344CB8AC3E}">
        <p14:creationId xmlns:p14="http://schemas.microsoft.com/office/powerpoint/2010/main" val="1043422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5">
            <a:extLst>
              <a:ext uri="{FF2B5EF4-FFF2-40B4-BE49-F238E27FC236}">
                <a16:creationId xmlns:a16="http://schemas.microsoft.com/office/drawing/2014/main" id="{50D4947A-8B6E-45E5-8A38-5E8DB9BA7487}"/>
              </a:ext>
            </a:extLst>
          </p:cNvPr>
          <p:cNvSpPr>
            <a:spLocks noGrp="1" noChangeArrowheads="1"/>
          </p:cNvSpPr>
          <p:nvPr>
            <p:ph type="title"/>
          </p:nvPr>
        </p:nvSpPr>
        <p:spPr>
          <a:xfrm>
            <a:off x="1828800" y="76200"/>
            <a:ext cx="9321800" cy="762000"/>
          </a:xfrm>
        </p:spPr>
        <p:txBody>
          <a:bodyPr>
            <a:normAutofit fontScale="90000"/>
          </a:bodyPr>
          <a:lstStyle/>
          <a:p>
            <a:pPr eaLnBrk="1" hangingPunct="1"/>
            <a:r>
              <a:rPr lang="en-GB" altLang="en-US" b="1" dirty="0">
                <a:solidFill>
                  <a:schemeClr val="accent1">
                    <a:lumMod val="75000"/>
                  </a:schemeClr>
                </a:solidFill>
              </a:rPr>
              <a:t>Hybrid pixel optimal solution for inner layers?</a:t>
            </a:r>
          </a:p>
        </p:txBody>
      </p:sp>
      <p:sp>
        <p:nvSpPr>
          <p:cNvPr id="22540" name="Slide Number Placeholder 3">
            <a:extLst>
              <a:ext uri="{FF2B5EF4-FFF2-40B4-BE49-F238E27FC236}">
                <a16:creationId xmlns:a16="http://schemas.microsoft.com/office/drawing/2014/main" id="{6EC70D6E-1F1E-4885-B838-459434CD2E2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DA4E6A1-E8C6-4AC6-8430-C9C256F5D4DB}" type="slidenum">
              <a:rPr lang="en-GB" altLang="en-US" sz="1200">
                <a:solidFill>
                  <a:srgbClr val="898989"/>
                </a:solidFill>
              </a:rPr>
              <a:pPr>
                <a:spcBef>
                  <a:spcPct val="0"/>
                </a:spcBef>
                <a:buFontTx/>
                <a:buNone/>
              </a:pPr>
              <a:t>10</a:t>
            </a:fld>
            <a:endParaRPr lang="en-GB" altLang="en-US" sz="1200">
              <a:solidFill>
                <a:srgbClr val="898989"/>
              </a:solidFill>
            </a:endParaRPr>
          </a:p>
        </p:txBody>
      </p:sp>
      <p:sp>
        <p:nvSpPr>
          <p:cNvPr id="15" name="TextBox 14">
            <a:extLst>
              <a:ext uri="{FF2B5EF4-FFF2-40B4-BE49-F238E27FC236}">
                <a16:creationId xmlns:a16="http://schemas.microsoft.com/office/drawing/2014/main" id="{387F2A7F-EC99-4B90-8B51-9A73EB9AB934}"/>
              </a:ext>
            </a:extLst>
          </p:cNvPr>
          <p:cNvSpPr txBox="1"/>
          <p:nvPr/>
        </p:nvSpPr>
        <p:spPr>
          <a:xfrm>
            <a:off x="818343" y="1705908"/>
            <a:ext cx="5929607" cy="4093428"/>
          </a:xfrm>
          <a:prstGeom prst="rect">
            <a:avLst/>
          </a:prstGeom>
          <a:noFill/>
        </p:spPr>
        <p:txBody>
          <a:bodyPr wrap="square" rtlCol="0">
            <a:spAutoFit/>
          </a:bodyPr>
          <a:lstStyle/>
          <a:p>
            <a:r>
              <a:rPr lang="en-GB" sz="2000" dirty="0"/>
              <a:t>Advantages:</a:t>
            </a:r>
          </a:p>
          <a:p>
            <a:pPr marL="342900" indent="-342900">
              <a:buFont typeface="Arial" panose="020B0604020202020204" pitchFamily="34" charset="0"/>
              <a:buChar char="•"/>
            </a:pPr>
            <a:r>
              <a:rPr lang="en-GB" sz="2000" dirty="0"/>
              <a:t>Can be made thin (</a:t>
            </a:r>
            <a:r>
              <a:rPr lang="en-GB" sz="2000" dirty="0" err="1"/>
              <a:t>ish</a:t>
            </a:r>
            <a:r>
              <a:rPr lang="en-GB" sz="2000" dirty="0"/>
              <a:t>)  </a:t>
            </a:r>
          </a:p>
          <a:p>
            <a:pPr marL="342900" indent="-342900">
              <a:buFont typeface="Arial" panose="020B0604020202020204" pitchFamily="34" charset="0"/>
              <a:buChar char="•"/>
            </a:pPr>
            <a:r>
              <a:rPr lang="en-GB" sz="2000" dirty="0"/>
              <a:t>Mature technology</a:t>
            </a:r>
          </a:p>
          <a:p>
            <a:pPr marL="342900" indent="-342900">
              <a:buFont typeface="Arial" panose="020B0604020202020204" pitchFamily="34" charset="0"/>
              <a:buChar char="•"/>
            </a:pPr>
            <a:r>
              <a:rPr lang="en-GB" sz="2000" dirty="0"/>
              <a:t>Pixel size down to 50x50 µm</a:t>
            </a:r>
          </a:p>
          <a:p>
            <a:pPr marL="342900" indent="-342900">
              <a:buFont typeface="Arial" panose="020B0604020202020204" pitchFamily="34" charset="0"/>
              <a:buChar char="•"/>
            </a:pPr>
            <a:r>
              <a:rPr lang="en-GB" sz="2000" dirty="0"/>
              <a:t>Potential for high speed readout</a:t>
            </a:r>
          </a:p>
          <a:p>
            <a:pPr marL="342900" indent="-342900">
              <a:buFont typeface="Arial" panose="020B0604020202020204" pitchFamily="34" charset="0"/>
              <a:buChar char="•"/>
            </a:pPr>
            <a:r>
              <a:rPr lang="en-GB" sz="2000" dirty="0"/>
              <a:t>Radiation tolerant</a:t>
            </a:r>
          </a:p>
          <a:p>
            <a:r>
              <a:rPr lang="en-GB" sz="2000" dirty="0"/>
              <a:t> Disadvantages</a:t>
            </a:r>
          </a:p>
          <a:p>
            <a:pPr marL="342900" indent="-342900">
              <a:buFont typeface="Arial" panose="020B0604020202020204" pitchFamily="34" charset="0"/>
              <a:buChar char="•"/>
            </a:pPr>
            <a:r>
              <a:rPr lang="en-GB" sz="2000" dirty="0"/>
              <a:t>Problematic ROC</a:t>
            </a:r>
          </a:p>
          <a:p>
            <a:pPr marL="342900" indent="-342900">
              <a:buFont typeface="Arial" panose="020B0604020202020204" pitchFamily="34" charset="0"/>
              <a:buChar char="•"/>
            </a:pPr>
            <a:r>
              <a:rPr lang="en-GB" sz="2000" dirty="0"/>
              <a:t>Expensive technology, bump bonding can be limiting factor</a:t>
            </a:r>
          </a:p>
          <a:p>
            <a:pPr marL="342900" indent="-342900">
              <a:buFont typeface="Arial" panose="020B0604020202020204" pitchFamily="34" charset="0"/>
              <a:buChar char="•"/>
            </a:pPr>
            <a:r>
              <a:rPr lang="en-GB" sz="2000" dirty="0"/>
              <a:t>High power required</a:t>
            </a:r>
          </a:p>
          <a:p>
            <a:pPr marL="342900" indent="-342900">
              <a:buFont typeface="Arial" panose="020B0604020202020204" pitchFamily="34" charset="0"/>
              <a:buChar char="•"/>
            </a:pPr>
            <a:r>
              <a:rPr lang="en-GB" sz="2000" dirty="0"/>
              <a:t>Produced mostly by niche manufacturers and HPK</a:t>
            </a:r>
          </a:p>
          <a:p>
            <a:r>
              <a:rPr lang="en-GB" sz="2000" dirty="0"/>
              <a:t> </a:t>
            </a:r>
          </a:p>
        </p:txBody>
      </p:sp>
      <p:sp>
        <p:nvSpPr>
          <p:cNvPr id="2" name="Footer Placeholder 1">
            <a:extLst>
              <a:ext uri="{FF2B5EF4-FFF2-40B4-BE49-F238E27FC236}">
                <a16:creationId xmlns:a16="http://schemas.microsoft.com/office/drawing/2014/main" id="{CA4ED3D5-2B0C-4605-810C-B8F3A0ABBDC6}"/>
              </a:ext>
            </a:extLst>
          </p:cNvPr>
          <p:cNvSpPr>
            <a:spLocks noGrp="1"/>
          </p:cNvSpPr>
          <p:nvPr>
            <p:ph type="ftr" sz="quarter" idx="11"/>
          </p:nvPr>
        </p:nvSpPr>
        <p:spPr/>
        <p:txBody>
          <a:bodyPr/>
          <a:lstStyle/>
          <a:p>
            <a:r>
              <a:rPr lang="en-GB"/>
              <a:t>G. Casse - Muon Workshop, 7-9 Nov. Liverpool</a:t>
            </a:r>
          </a:p>
        </p:txBody>
      </p:sp>
    </p:spTree>
    <p:extLst>
      <p:ext uri="{BB962C8B-B14F-4D97-AF65-F5344CB8AC3E}">
        <p14:creationId xmlns:p14="http://schemas.microsoft.com/office/powerpoint/2010/main" val="1101977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5">
            <a:extLst>
              <a:ext uri="{FF2B5EF4-FFF2-40B4-BE49-F238E27FC236}">
                <a16:creationId xmlns:a16="http://schemas.microsoft.com/office/drawing/2014/main" id="{50D4947A-8B6E-45E5-8A38-5E8DB9BA7487}"/>
              </a:ext>
            </a:extLst>
          </p:cNvPr>
          <p:cNvSpPr>
            <a:spLocks noGrp="1" noChangeArrowheads="1"/>
          </p:cNvSpPr>
          <p:nvPr>
            <p:ph type="title"/>
          </p:nvPr>
        </p:nvSpPr>
        <p:spPr>
          <a:xfrm>
            <a:off x="1244600" y="136525"/>
            <a:ext cx="9321800" cy="762000"/>
          </a:xfrm>
        </p:spPr>
        <p:txBody>
          <a:bodyPr>
            <a:normAutofit/>
          </a:bodyPr>
          <a:lstStyle/>
          <a:p>
            <a:pPr eaLnBrk="1" hangingPunct="1"/>
            <a:r>
              <a:rPr lang="en-GB" altLang="en-US" b="1" dirty="0">
                <a:solidFill>
                  <a:schemeClr val="accent1">
                    <a:lumMod val="75000"/>
                  </a:schemeClr>
                </a:solidFill>
              </a:rPr>
              <a:t>Emerging solution: D-MAPS</a:t>
            </a:r>
          </a:p>
        </p:txBody>
      </p:sp>
      <p:sp>
        <p:nvSpPr>
          <p:cNvPr id="22540" name="Slide Number Placeholder 3">
            <a:extLst>
              <a:ext uri="{FF2B5EF4-FFF2-40B4-BE49-F238E27FC236}">
                <a16:creationId xmlns:a16="http://schemas.microsoft.com/office/drawing/2014/main" id="{6EC70D6E-1F1E-4885-B838-459434CD2E2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DA4E6A1-E8C6-4AC6-8430-C9C256F5D4DB}" type="slidenum">
              <a:rPr lang="en-GB" altLang="en-US" sz="1200">
                <a:solidFill>
                  <a:srgbClr val="898989"/>
                </a:solidFill>
              </a:rPr>
              <a:pPr>
                <a:spcBef>
                  <a:spcPct val="0"/>
                </a:spcBef>
                <a:buFontTx/>
                <a:buNone/>
              </a:pPr>
              <a:t>11</a:t>
            </a:fld>
            <a:endParaRPr lang="en-GB" altLang="en-US" sz="1200">
              <a:solidFill>
                <a:srgbClr val="898989"/>
              </a:solidFill>
            </a:endParaRPr>
          </a:p>
        </p:txBody>
      </p:sp>
      <p:sp>
        <p:nvSpPr>
          <p:cNvPr id="15" name="TextBox 14">
            <a:extLst>
              <a:ext uri="{FF2B5EF4-FFF2-40B4-BE49-F238E27FC236}">
                <a16:creationId xmlns:a16="http://schemas.microsoft.com/office/drawing/2014/main" id="{387F2A7F-EC99-4B90-8B51-9A73EB9AB934}"/>
              </a:ext>
            </a:extLst>
          </p:cNvPr>
          <p:cNvSpPr txBox="1"/>
          <p:nvPr/>
        </p:nvSpPr>
        <p:spPr>
          <a:xfrm>
            <a:off x="1427943" y="1228397"/>
            <a:ext cx="8109757" cy="4401205"/>
          </a:xfrm>
          <a:prstGeom prst="rect">
            <a:avLst/>
          </a:prstGeom>
          <a:noFill/>
        </p:spPr>
        <p:txBody>
          <a:bodyPr wrap="square" rtlCol="0">
            <a:spAutoFit/>
          </a:bodyPr>
          <a:lstStyle/>
          <a:p>
            <a:r>
              <a:rPr lang="en-GB" sz="2000" dirty="0"/>
              <a:t>Monolithic active pixels emerge as best solutions in a number of experiments, current and future.</a:t>
            </a:r>
          </a:p>
          <a:p>
            <a:r>
              <a:rPr lang="en-GB" sz="2000" dirty="0"/>
              <a:t>Advantages:</a:t>
            </a:r>
          </a:p>
          <a:p>
            <a:pPr marL="342900" indent="-342900">
              <a:buFont typeface="Arial" panose="020B0604020202020204" pitchFamily="34" charset="0"/>
              <a:buChar char="•"/>
            </a:pPr>
            <a:r>
              <a:rPr lang="en-GB" sz="2000" dirty="0"/>
              <a:t>Can be made really thin</a:t>
            </a:r>
          </a:p>
          <a:p>
            <a:pPr marL="342900" indent="-342900">
              <a:buFont typeface="Arial" panose="020B0604020202020204" pitchFamily="34" charset="0"/>
              <a:buChar char="•"/>
            </a:pPr>
            <a:r>
              <a:rPr lang="en-GB" sz="2000" dirty="0"/>
              <a:t>Technology improving at good pace</a:t>
            </a:r>
          </a:p>
          <a:p>
            <a:pPr marL="342900" indent="-342900">
              <a:buFont typeface="Arial" panose="020B0604020202020204" pitchFamily="34" charset="0"/>
              <a:buChar char="•"/>
            </a:pPr>
            <a:r>
              <a:rPr lang="en-GB" sz="2000" dirty="0"/>
              <a:t>Pixel size down to 30x30 µm</a:t>
            </a:r>
          </a:p>
          <a:p>
            <a:pPr marL="342900" indent="-342900">
              <a:buFont typeface="Arial" panose="020B0604020202020204" pitchFamily="34" charset="0"/>
              <a:buChar char="•"/>
            </a:pPr>
            <a:r>
              <a:rPr lang="en-GB" sz="2000" dirty="0"/>
              <a:t>Potential for high speed readout</a:t>
            </a:r>
          </a:p>
          <a:p>
            <a:pPr marL="342900" indent="-342900">
              <a:buFont typeface="Arial" panose="020B0604020202020204" pitchFamily="34" charset="0"/>
              <a:buChar char="•"/>
            </a:pPr>
            <a:r>
              <a:rPr lang="en-GB" sz="2000" dirty="0"/>
              <a:t>Potential for radiation tolerance</a:t>
            </a:r>
          </a:p>
          <a:p>
            <a:pPr marL="342900" indent="-342900">
              <a:buFont typeface="Arial" panose="020B0604020202020204" pitchFamily="34" charset="0"/>
              <a:buChar char="•"/>
            </a:pPr>
            <a:r>
              <a:rPr lang="en-GB" sz="2000" dirty="0"/>
              <a:t>Easier support and service structures</a:t>
            </a:r>
          </a:p>
          <a:p>
            <a:pPr marL="342900" indent="-342900">
              <a:buFont typeface="Arial" panose="020B0604020202020204" pitchFamily="34" charset="0"/>
              <a:buChar char="•"/>
            </a:pPr>
            <a:r>
              <a:rPr lang="en-GB" sz="2000" dirty="0"/>
              <a:t>Lower power consumption </a:t>
            </a:r>
            <a:r>
              <a:rPr lang="en-GB" sz="2000" dirty="0" err="1"/>
              <a:t>wrt</a:t>
            </a:r>
            <a:r>
              <a:rPr lang="en-GB" sz="2000" dirty="0"/>
              <a:t> hybrid pixels</a:t>
            </a:r>
          </a:p>
          <a:p>
            <a:pPr marL="342900" indent="-342900">
              <a:buFont typeface="Arial" panose="020B0604020202020204" pitchFamily="34" charset="0"/>
              <a:buChar char="•"/>
            </a:pPr>
            <a:r>
              <a:rPr lang="en-GB" sz="2000" dirty="0"/>
              <a:t>Produced by CMOS industrial manufacturers</a:t>
            </a:r>
          </a:p>
          <a:p>
            <a:r>
              <a:rPr lang="en-GB" sz="2000" dirty="0"/>
              <a:t> Disadvantages</a:t>
            </a:r>
          </a:p>
          <a:p>
            <a:pPr marL="342900" indent="-342900">
              <a:buFont typeface="Arial" panose="020B0604020202020204" pitchFamily="34" charset="0"/>
              <a:buChar char="•"/>
            </a:pPr>
            <a:r>
              <a:rPr lang="en-GB" sz="2000" dirty="0"/>
              <a:t>Technology dependence on specific CMOS processing</a:t>
            </a:r>
          </a:p>
          <a:p>
            <a:r>
              <a:rPr lang="en-GB" sz="2000" dirty="0"/>
              <a:t> </a:t>
            </a:r>
          </a:p>
        </p:txBody>
      </p:sp>
      <p:sp>
        <p:nvSpPr>
          <p:cNvPr id="2" name="Footer Placeholder 1">
            <a:extLst>
              <a:ext uri="{FF2B5EF4-FFF2-40B4-BE49-F238E27FC236}">
                <a16:creationId xmlns:a16="http://schemas.microsoft.com/office/drawing/2014/main" id="{F811B022-079B-4C35-BBAE-F9115DB7CC58}"/>
              </a:ext>
            </a:extLst>
          </p:cNvPr>
          <p:cNvSpPr>
            <a:spLocks noGrp="1"/>
          </p:cNvSpPr>
          <p:nvPr>
            <p:ph type="ftr" sz="quarter" idx="11"/>
          </p:nvPr>
        </p:nvSpPr>
        <p:spPr/>
        <p:txBody>
          <a:bodyPr/>
          <a:lstStyle/>
          <a:p>
            <a:r>
              <a:rPr lang="en-GB"/>
              <a:t>G. Casse - Muon Workshop, 7-9 Nov. Liverpool</a:t>
            </a:r>
          </a:p>
        </p:txBody>
      </p:sp>
    </p:spTree>
    <p:extLst>
      <p:ext uri="{BB962C8B-B14F-4D97-AF65-F5344CB8AC3E}">
        <p14:creationId xmlns:p14="http://schemas.microsoft.com/office/powerpoint/2010/main" val="2184605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4F64A-8AED-4938-95F6-A217083CFC5B}"/>
              </a:ext>
            </a:extLst>
          </p:cNvPr>
          <p:cNvSpPr>
            <a:spLocks noGrp="1"/>
          </p:cNvSpPr>
          <p:nvPr>
            <p:ph type="title"/>
          </p:nvPr>
        </p:nvSpPr>
        <p:spPr>
          <a:xfrm>
            <a:off x="838200" y="365125"/>
            <a:ext cx="5626608" cy="558419"/>
          </a:xfrm>
        </p:spPr>
        <p:txBody>
          <a:bodyPr>
            <a:normAutofit fontScale="90000"/>
          </a:bodyPr>
          <a:lstStyle/>
          <a:p>
            <a:r>
              <a:rPr lang="en-US" sz="4000" b="1" dirty="0">
                <a:solidFill>
                  <a:schemeClr val="accent1">
                    <a:lumMod val="75000"/>
                  </a:schemeClr>
                </a:solidFill>
              </a:rPr>
              <a:t>State of the art ASICs, ALPIDE</a:t>
            </a:r>
          </a:p>
        </p:txBody>
      </p:sp>
      <p:sp>
        <p:nvSpPr>
          <p:cNvPr id="4" name="Slide Number Placeholder 3">
            <a:extLst>
              <a:ext uri="{FF2B5EF4-FFF2-40B4-BE49-F238E27FC236}">
                <a16:creationId xmlns:a16="http://schemas.microsoft.com/office/drawing/2014/main" id="{23559873-0D33-4C08-BB66-B999AC087851}"/>
              </a:ext>
            </a:extLst>
          </p:cNvPr>
          <p:cNvSpPr>
            <a:spLocks noGrp="1"/>
          </p:cNvSpPr>
          <p:nvPr>
            <p:ph type="sldNum" sz="quarter" idx="12"/>
          </p:nvPr>
        </p:nvSpPr>
        <p:spPr/>
        <p:txBody>
          <a:bodyPr/>
          <a:lstStyle/>
          <a:p>
            <a:fld id="{320C07F6-2028-4BEC-9029-86C862344C03}" type="slidenum">
              <a:rPr lang="en-GB" smtClean="0"/>
              <a:t>12</a:t>
            </a:fld>
            <a:endParaRPr lang="en-GB" dirty="0"/>
          </a:p>
        </p:txBody>
      </p:sp>
      <p:pic>
        <p:nvPicPr>
          <p:cNvPr id="6" name="Picture 5">
            <a:extLst>
              <a:ext uri="{FF2B5EF4-FFF2-40B4-BE49-F238E27FC236}">
                <a16:creationId xmlns:a16="http://schemas.microsoft.com/office/drawing/2014/main" id="{631E5F85-C37B-421E-B718-D0F552FED400}"/>
              </a:ext>
            </a:extLst>
          </p:cNvPr>
          <p:cNvPicPr>
            <a:picLocks noChangeAspect="1"/>
          </p:cNvPicPr>
          <p:nvPr/>
        </p:nvPicPr>
        <p:blipFill rotWithShape="1">
          <a:blip r:embed="rId2"/>
          <a:srcRect r="1128"/>
          <a:stretch/>
        </p:blipFill>
        <p:spPr>
          <a:xfrm>
            <a:off x="757253" y="970172"/>
            <a:ext cx="10032668" cy="5568740"/>
          </a:xfrm>
          <a:prstGeom prst="rect">
            <a:avLst/>
          </a:prstGeom>
        </p:spPr>
      </p:pic>
      <p:sp>
        <p:nvSpPr>
          <p:cNvPr id="3" name="Footer Placeholder 2">
            <a:extLst>
              <a:ext uri="{FF2B5EF4-FFF2-40B4-BE49-F238E27FC236}">
                <a16:creationId xmlns:a16="http://schemas.microsoft.com/office/drawing/2014/main" id="{2798564C-55DA-422C-B729-DCD6C3BCE87A}"/>
              </a:ext>
            </a:extLst>
          </p:cNvPr>
          <p:cNvSpPr>
            <a:spLocks noGrp="1"/>
          </p:cNvSpPr>
          <p:nvPr>
            <p:ph type="ftr" sz="quarter" idx="11"/>
          </p:nvPr>
        </p:nvSpPr>
        <p:spPr/>
        <p:txBody>
          <a:bodyPr/>
          <a:lstStyle/>
          <a:p>
            <a:r>
              <a:rPr lang="en-GB"/>
              <a:t>G. Casse - Muon Workshop, 7-9 Nov. Liverpool</a:t>
            </a:r>
          </a:p>
        </p:txBody>
      </p:sp>
    </p:spTree>
    <p:extLst>
      <p:ext uri="{BB962C8B-B14F-4D97-AF65-F5344CB8AC3E}">
        <p14:creationId xmlns:p14="http://schemas.microsoft.com/office/powerpoint/2010/main" val="3514701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EFF8E80-3C3E-4FF5-BD4F-E9D65529BBE4}"/>
              </a:ext>
            </a:extLst>
          </p:cNvPr>
          <p:cNvSpPr>
            <a:spLocks noGrp="1"/>
          </p:cNvSpPr>
          <p:nvPr>
            <p:ph type="ftr" sz="quarter" idx="11"/>
          </p:nvPr>
        </p:nvSpPr>
        <p:spPr/>
        <p:txBody>
          <a:bodyPr/>
          <a:lstStyle/>
          <a:p>
            <a:r>
              <a:rPr lang="en-GB"/>
              <a:t>G. Casse - Muon Workshop, 7-9 Nov. Liverpool</a:t>
            </a:r>
          </a:p>
        </p:txBody>
      </p:sp>
      <p:sp>
        <p:nvSpPr>
          <p:cNvPr id="5" name="Slide Number Placeholder 4">
            <a:extLst>
              <a:ext uri="{FF2B5EF4-FFF2-40B4-BE49-F238E27FC236}">
                <a16:creationId xmlns:a16="http://schemas.microsoft.com/office/drawing/2014/main" id="{B2DFE4CE-D3B4-48F5-8EE7-13393F7357F5}"/>
              </a:ext>
            </a:extLst>
          </p:cNvPr>
          <p:cNvSpPr>
            <a:spLocks noGrp="1"/>
          </p:cNvSpPr>
          <p:nvPr>
            <p:ph type="sldNum" sz="quarter" idx="12"/>
          </p:nvPr>
        </p:nvSpPr>
        <p:spPr/>
        <p:txBody>
          <a:bodyPr/>
          <a:lstStyle/>
          <a:p>
            <a:fld id="{320C07F6-2028-4BEC-9029-86C862344C03}" type="slidenum">
              <a:rPr lang="en-GB" smtClean="0"/>
              <a:t>13</a:t>
            </a:fld>
            <a:endParaRPr lang="en-GB"/>
          </a:p>
        </p:txBody>
      </p:sp>
      <p:pic>
        <p:nvPicPr>
          <p:cNvPr id="6" name="Picture 5">
            <a:extLst>
              <a:ext uri="{FF2B5EF4-FFF2-40B4-BE49-F238E27FC236}">
                <a16:creationId xmlns:a16="http://schemas.microsoft.com/office/drawing/2014/main" id="{EE31F6A9-F335-459D-9B7F-2BAC43565F9F}"/>
              </a:ext>
            </a:extLst>
          </p:cNvPr>
          <p:cNvPicPr>
            <a:picLocks noChangeAspect="1"/>
          </p:cNvPicPr>
          <p:nvPr/>
        </p:nvPicPr>
        <p:blipFill>
          <a:blip r:embed="rId2"/>
          <a:stretch>
            <a:fillRect/>
          </a:stretch>
        </p:blipFill>
        <p:spPr>
          <a:xfrm>
            <a:off x="2810549" y="1592000"/>
            <a:ext cx="6570901" cy="3674000"/>
          </a:xfrm>
          <a:prstGeom prst="rect">
            <a:avLst/>
          </a:prstGeom>
        </p:spPr>
      </p:pic>
      <p:sp>
        <p:nvSpPr>
          <p:cNvPr id="7" name="Rectangle 5">
            <a:extLst>
              <a:ext uri="{FF2B5EF4-FFF2-40B4-BE49-F238E27FC236}">
                <a16:creationId xmlns:a16="http://schemas.microsoft.com/office/drawing/2014/main" id="{772E9571-9995-4B6B-B855-1E7B43A5B836}"/>
              </a:ext>
            </a:extLst>
          </p:cNvPr>
          <p:cNvSpPr>
            <a:spLocks noGrp="1" noChangeArrowheads="1"/>
          </p:cNvSpPr>
          <p:nvPr>
            <p:ph type="title"/>
          </p:nvPr>
        </p:nvSpPr>
        <p:spPr>
          <a:xfrm>
            <a:off x="1117600" y="665825"/>
            <a:ext cx="9321800" cy="762000"/>
          </a:xfrm>
        </p:spPr>
        <p:txBody>
          <a:bodyPr>
            <a:normAutofit/>
          </a:bodyPr>
          <a:lstStyle/>
          <a:p>
            <a:pPr eaLnBrk="1" hangingPunct="1"/>
            <a:r>
              <a:rPr lang="en-GB" altLang="en-US" b="1" dirty="0">
                <a:solidFill>
                  <a:schemeClr val="accent1">
                    <a:lumMod val="75000"/>
                  </a:schemeClr>
                </a:solidFill>
              </a:rPr>
              <a:t>A lot of </a:t>
            </a:r>
            <a:r>
              <a:rPr lang="en-GB" altLang="en-US" b="1" i="1" dirty="0">
                <a:solidFill>
                  <a:schemeClr val="accent6">
                    <a:lumMod val="75000"/>
                  </a:schemeClr>
                </a:solidFill>
              </a:rPr>
              <a:t>flexibility</a:t>
            </a:r>
            <a:r>
              <a:rPr lang="en-GB" altLang="en-US" b="1" dirty="0">
                <a:solidFill>
                  <a:schemeClr val="accent1">
                    <a:lumMod val="75000"/>
                  </a:schemeClr>
                </a:solidFill>
              </a:rPr>
              <a:t> is offered by D-MAPS</a:t>
            </a:r>
          </a:p>
        </p:txBody>
      </p:sp>
    </p:spTree>
    <p:extLst>
      <p:ext uri="{BB962C8B-B14F-4D97-AF65-F5344CB8AC3E}">
        <p14:creationId xmlns:p14="http://schemas.microsoft.com/office/powerpoint/2010/main" val="1554216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410361D-E9B7-7E6B-12C2-784EA46239E7}"/>
              </a:ext>
            </a:extLst>
          </p:cNvPr>
          <p:cNvSpPr>
            <a:spLocks noGrp="1"/>
          </p:cNvSpPr>
          <p:nvPr>
            <p:ph type="ftr" sz="quarter" idx="11"/>
          </p:nvPr>
        </p:nvSpPr>
        <p:spPr/>
        <p:txBody>
          <a:bodyPr/>
          <a:lstStyle/>
          <a:p>
            <a:r>
              <a:rPr lang="en-GB"/>
              <a:t>G. Casse - Muon Workshop, 7-9 Nov. Liverpool</a:t>
            </a:r>
          </a:p>
        </p:txBody>
      </p:sp>
      <p:sp>
        <p:nvSpPr>
          <p:cNvPr id="5" name="Slide Number Placeholder 4">
            <a:extLst>
              <a:ext uri="{FF2B5EF4-FFF2-40B4-BE49-F238E27FC236}">
                <a16:creationId xmlns:a16="http://schemas.microsoft.com/office/drawing/2014/main" id="{C21A450A-D613-8513-04DE-82A0A7E28B05}"/>
              </a:ext>
            </a:extLst>
          </p:cNvPr>
          <p:cNvSpPr>
            <a:spLocks noGrp="1"/>
          </p:cNvSpPr>
          <p:nvPr>
            <p:ph type="sldNum" sz="quarter" idx="12"/>
          </p:nvPr>
        </p:nvSpPr>
        <p:spPr/>
        <p:txBody>
          <a:bodyPr/>
          <a:lstStyle/>
          <a:p>
            <a:fld id="{320C07F6-2028-4BEC-9029-86C862344C03}" type="slidenum">
              <a:rPr lang="en-GB" smtClean="0"/>
              <a:t>14</a:t>
            </a:fld>
            <a:endParaRPr lang="en-GB"/>
          </a:p>
        </p:txBody>
      </p:sp>
      <p:pic>
        <p:nvPicPr>
          <p:cNvPr id="9" name="Picture 8">
            <a:extLst>
              <a:ext uri="{FF2B5EF4-FFF2-40B4-BE49-F238E27FC236}">
                <a16:creationId xmlns:a16="http://schemas.microsoft.com/office/drawing/2014/main" id="{F89D2839-1E5C-E489-B211-D244FAC72070}"/>
              </a:ext>
            </a:extLst>
          </p:cNvPr>
          <p:cNvPicPr>
            <a:picLocks noChangeAspect="1"/>
          </p:cNvPicPr>
          <p:nvPr/>
        </p:nvPicPr>
        <p:blipFill>
          <a:blip r:embed="rId2"/>
          <a:stretch>
            <a:fillRect/>
          </a:stretch>
        </p:blipFill>
        <p:spPr>
          <a:xfrm>
            <a:off x="416204" y="1170325"/>
            <a:ext cx="2936596" cy="3717317"/>
          </a:xfrm>
          <a:prstGeom prst="rect">
            <a:avLst/>
          </a:prstGeom>
        </p:spPr>
      </p:pic>
      <p:pic>
        <p:nvPicPr>
          <p:cNvPr id="11" name="Picture 10">
            <a:extLst>
              <a:ext uri="{FF2B5EF4-FFF2-40B4-BE49-F238E27FC236}">
                <a16:creationId xmlns:a16="http://schemas.microsoft.com/office/drawing/2014/main" id="{A4922A2C-C521-99C2-680E-4CE5714FE355}"/>
              </a:ext>
            </a:extLst>
          </p:cNvPr>
          <p:cNvPicPr>
            <a:picLocks noChangeAspect="1"/>
          </p:cNvPicPr>
          <p:nvPr/>
        </p:nvPicPr>
        <p:blipFill>
          <a:blip r:embed="rId3"/>
          <a:stretch>
            <a:fillRect/>
          </a:stretch>
        </p:blipFill>
        <p:spPr>
          <a:xfrm>
            <a:off x="3911838" y="781891"/>
            <a:ext cx="5197441" cy="2694697"/>
          </a:xfrm>
          <a:prstGeom prst="rect">
            <a:avLst/>
          </a:prstGeom>
        </p:spPr>
      </p:pic>
      <p:pic>
        <p:nvPicPr>
          <p:cNvPr id="13" name="Picture 12">
            <a:extLst>
              <a:ext uri="{FF2B5EF4-FFF2-40B4-BE49-F238E27FC236}">
                <a16:creationId xmlns:a16="http://schemas.microsoft.com/office/drawing/2014/main" id="{2DAC65DA-DBF6-776A-4923-0D6C9F4863B0}"/>
              </a:ext>
            </a:extLst>
          </p:cNvPr>
          <p:cNvPicPr>
            <a:picLocks noChangeAspect="1"/>
          </p:cNvPicPr>
          <p:nvPr/>
        </p:nvPicPr>
        <p:blipFill>
          <a:blip r:embed="rId4"/>
          <a:stretch>
            <a:fillRect/>
          </a:stretch>
        </p:blipFill>
        <p:spPr>
          <a:xfrm>
            <a:off x="8610600" y="2787890"/>
            <a:ext cx="3012903" cy="3300919"/>
          </a:xfrm>
          <a:prstGeom prst="rect">
            <a:avLst/>
          </a:prstGeom>
        </p:spPr>
      </p:pic>
      <p:pic>
        <p:nvPicPr>
          <p:cNvPr id="15" name="Picture 14">
            <a:extLst>
              <a:ext uri="{FF2B5EF4-FFF2-40B4-BE49-F238E27FC236}">
                <a16:creationId xmlns:a16="http://schemas.microsoft.com/office/drawing/2014/main" id="{C6A26932-16E6-F9CF-59B6-2C379F06B599}"/>
              </a:ext>
            </a:extLst>
          </p:cNvPr>
          <p:cNvPicPr>
            <a:picLocks noChangeAspect="1"/>
          </p:cNvPicPr>
          <p:nvPr/>
        </p:nvPicPr>
        <p:blipFill>
          <a:blip r:embed="rId5"/>
          <a:stretch>
            <a:fillRect/>
          </a:stretch>
        </p:blipFill>
        <p:spPr>
          <a:xfrm>
            <a:off x="6295623" y="6189543"/>
            <a:ext cx="1390918" cy="149157"/>
          </a:xfrm>
          <a:prstGeom prst="rect">
            <a:avLst/>
          </a:prstGeom>
        </p:spPr>
      </p:pic>
      <p:pic>
        <p:nvPicPr>
          <p:cNvPr id="17" name="Picture 16">
            <a:extLst>
              <a:ext uri="{FF2B5EF4-FFF2-40B4-BE49-F238E27FC236}">
                <a16:creationId xmlns:a16="http://schemas.microsoft.com/office/drawing/2014/main" id="{A74FA608-4DFE-9A9E-1448-808D16C51F5D}"/>
              </a:ext>
            </a:extLst>
          </p:cNvPr>
          <p:cNvPicPr>
            <a:picLocks noChangeAspect="1"/>
          </p:cNvPicPr>
          <p:nvPr/>
        </p:nvPicPr>
        <p:blipFill>
          <a:blip r:embed="rId6"/>
          <a:stretch>
            <a:fillRect/>
          </a:stretch>
        </p:blipFill>
        <p:spPr>
          <a:xfrm>
            <a:off x="182629" y="4907340"/>
            <a:ext cx="4198513" cy="1796374"/>
          </a:xfrm>
          <a:prstGeom prst="rect">
            <a:avLst/>
          </a:prstGeom>
        </p:spPr>
      </p:pic>
      <p:sp>
        <p:nvSpPr>
          <p:cNvPr id="10" name="Title 1">
            <a:extLst>
              <a:ext uri="{FF2B5EF4-FFF2-40B4-BE49-F238E27FC236}">
                <a16:creationId xmlns:a16="http://schemas.microsoft.com/office/drawing/2014/main" id="{3EB821A8-7214-4E7E-8171-40EBCCB3D031}"/>
              </a:ext>
            </a:extLst>
          </p:cNvPr>
          <p:cNvSpPr>
            <a:spLocks noGrp="1"/>
          </p:cNvSpPr>
          <p:nvPr>
            <p:ph type="title"/>
          </p:nvPr>
        </p:nvSpPr>
        <p:spPr>
          <a:xfrm>
            <a:off x="758423" y="281722"/>
            <a:ext cx="11074400" cy="805200"/>
          </a:xfrm>
        </p:spPr>
        <p:txBody>
          <a:bodyPr>
            <a:normAutofit fontScale="90000"/>
          </a:bodyPr>
          <a:lstStyle/>
          <a:p>
            <a:r>
              <a:rPr lang="en-US" sz="4000" b="1" dirty="0">
                <a:solidFill>
                  <a:schemeClr val="accent1">
                    <a:lumMod val="75000"/>
                  </a:schemeClr>
                </a:solidFill>
              </a:rPr>
              <a:t>Crucial for radiation tolerance and timing : very high voltage, back side bias</a:t>
            </a:r>
          </a:p>
        </p:txBody>
      </p:sp>
    </p:spTree>
    <p:extLst>
      <p:ext uri="{BB962C8B-B14F-4D97-AF65-F5344CB8AC3E}">
        <p14:creationId xmlns:p14="http://schemas.microsoft.com/office/powerpoint/2010/main" val="2999954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9473" y="398779"/>
            <a:ext cx="10509527" cy="566822"/>
          </a:xfrm>
          <a:prstGeom prst="rect">
            <a:avLst/>
          </a:prstGeom>
        </p:spPr>
        <p:txBody>
          <a:bodyPr vert="horz" wrap="square" lIns="0" tIns="12700" rIns="0" bIns="0" rtlCol="0">
            <a:spAutoFit/>
          </a:bodyPr>
          <a:lstStyle/>
          <a:p>
            <a:pPr marL="12700">
              <a:lnSpc>
                <a:spcPct val="100000"/>
              </a:lnSpc>
              <a:spcBef>
                <a:spcPts val="100"/>
              </a:spcBef>
            </a:pPr>
            <a:r>
              <a:rPr lang="en-GB" sz="3600" spc="-10" dirty="0">
                <a:solidFill>
                  <a:schemeClr val="accent1">
                    <a:lumMod val="75000"/>
                  </a:schemeClr>
                </a:solidFill>
              </a:rPr>
              <a:t>Dual silicon technology – LGADs + High Voltage CMOS</a:t>
            </a:r>
            <a:endParaRPr sz="3600" dirty="0">
              <a:solidFill>
                <a:schemeClr val="accent1">
                  <a:lumMod val="75000"/>
                </a:schemeClr>
              </a:solidFill>
            </a:endParaRPr>
          </a:p>
        </p:txBody>
      </p:sp>
      <p:sp>
        <p:nvSpPr>
          <p:cNvPr id="4" name="object 4"/>
          <p:cNvSpPr/>
          <p:nvPr/>
        </p:nvSpPr>
        <p:spPr>
          <a:xfrm>
            <a:off x="0" y="0"/>
            <a:ext cx="12192000" cy="336550"/>
          </a:xfrm>
          <a:custGeom>
            <a:avLst/>
            <a:gdLst/>
            <a:ahLst/>
            <a:cxnLst/>
            <a:rect l="l" t="t" r="r" b="b"/>
            <a:pathLst>
              <a:path w="12192000" h="336550">
                <a:moveTo>
                  <a:pt x="12192000" y="0"/>
                </a:moveTo>
                <a:lnTo>
                  <a:pt x="0" y="0"/>
                </a:lnTo>
                <a:lnTo>
                  <a:pt x="0" y="336153"/>
                </a:lnTo>
                <a:lnTo>
                  <a:pt x="12192000" y="336153"/>
                </a:lnTo>
                <a:lnTo>
                  <a:pt x="12192000" y="0"/>
                </a:lnTo>
                <a:close/>
              </a:path>
            </a:pathLst>
          </a:custGeom>
          <a:solidFill>
            <a:srgbClr val="1B2B7C"/>
          </a:solidFill>
        </p:spPr>
        <p:txBody>
          <a:bodyPr wrap="square" lIns="0" tIns="0" rIns="0" bIns="0" rtlCol="0"/>
          <a:lstStyle/>
          <a:p>
            <a:endParaRPr/>
          </a:p>
        </p:txBody>
      </p:sp>
      <p:pic>
        <p:nvPicPr>
          <p:cNvPr id="11" name="Picture 10">
            <a:extLst>
              <a:ext uri="{FF2B5EF4-FFF2-40B4-BE49-F238E27FC236}">
                <a16:creationId xmlns:a16="http://schemas.microsoft.com/office/drawing/2014/main" id="{5D58881C-5CB8-4898-A09B-DBAF80EB1864}"/>
              </a:ext>
            </a:extLst>
          </p:cNvPr>
          <p:cNvPicPr>
            <a:picLocks noChangeAspect="1"/>
          </p:cNvPicPr>
          <p:nvPr/>
        </p:nvPicPr>
        <p:blipFill>
          <a:blip r:embed="rId3"/>
          <a:stretch>
            <a:fillRect/>
          </a:stretch>
        </p:blipFill>
        <p:spPr>
          <a:xfrm>
            <a:off x="6871012" y="4026490"/>
            <a:ext cx="4892400" cy="2221910"/>
          </a:xfrm>
          <a:prstGeom prst="rect">
            <a:avLst/>
          </a:prstGeom>
        </p:spPr>
      </p:pic>
      <p:sp>
        <p:nvSpPr>
          <p:cNvPr id="16" name="TextBox 15">
            <a:extLst>
              <a:ext uri="{FF2B5EF4-FFF2-40B4-BE49-F238E27FC236}">
                <a16:creationId xmlns:a16="http://schemas.microsoft.com/office/drawing/2014/main" id="{863DCE22-3F8D-4BDD-8E46-8A357B6A4D60}"/>
              </a:ext>
            </a:extLst>
          </p:cNvPr>
          <p:cNvSpPr txBox="1"/>
          <p:nvPr/>
        </p:nvSpPr>
        <p:spPr>
          <a:xfrm rot="16200000">
            <a:off x="10822633" y="4993409"/>
            <a:ext cx="2167157" cy="342824"/>
          </a:xfrm>
          <a:prstGeom prst="rect">
            <a:avLst/>
          </a:prstGeom>
        </p:spPr>
        <p:txBody>
          <a:bodyPr vert="horz" wrap="square" lIns="0" tIns="45720" rIns="0" bIns="45720" rtlCol="0">
            <a:normAutofit/>
          </a:bodyPr>
          <a:lstStyle/>
          <a:p>
            <a:r>
              <a:rPr lang="en-GB" sz="1600" dirty="0">
                <a:solidFill>
                  <a:schemeClr val="tx1">
                    <a:lumMod val="50000"/>
                    <a:lumOff val="50000"/>
                  </a:schemeClr>
                </a:solidFill>
              </a:rPr>
              <a:t>J. Gooding, JINST 2022</a:t>
            </a:r>
          </a:p>
        </p:txBody>
      </p:sp>
      <p:pic>
        <p:nvPicPr>
          <p:cNvPr id="20" name="Picture 19">
            <a:extLst>
              <a:ext uri="{FF2B5EF4-FFF2-40B4-BE49-F238E27FC236}">
                <a16:creationId xmlns:a16="http://schemas.microsoft.com/office/drawing/2014/main" id="{6CD905FE-273D-46CD-B2C0-0E5057D99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1372" y="1219199"/>
            <a:ext cx="4892040" cy="2377440"/>
          </a:xfrm>
          <a:prstGeom prst="rect">
            <a:avLst/>
          </a:prstGeom>
        </p:spPr>
      </p:pic>
      <p:sp>
        <p:nvSpPr>
          <p:cNvPr id="5" name="TextBox 4">
            <a:extLst>
              <a:ext uri="{FF2B5EF4-FFF2-40B4-BE49-F238E27FC236}">
                <a16:creationId xmlns:a16="http://schemas.microsoft.com/office/drawing/2014/main" id="{B60D4486-E87D-4EE1-A4B8-BC9116D098B4}"/>
              </a:ext>
            </a:extLst>
          </p:cNvPr>
          <p:cNvSpPr txBox="1"/>
          <p:nvPr/>
        </p:nvSpPr>
        <p:spPr>
          <a:xfrm>
            <a:off x="6865376" y="5837393"/>
            <a:ext cx="2057400" cy="430887"/>
          </a:xfrm>
          <a:prstGeom prst="rect">
            <a:avLst/>
          </a:prstGeom>
          <a:noFill/>
        </p:spPr>
        <p:txBody>
          <a:bodyPr wrap="square" rtlCol="0">
            <a:spAutoFit/>
          </a:bodyPr>
          <a:lstStyle/>
          <a:p>
            <a:r>
              <a:rPr lang="en-GB" sz="2200" b="1" dirty="0">
                <a:solidFill>
                  <a:srgbClr val="C00000"/>
                </a:solidFill>
              </a:rPr>
              <a:t>LGAD telescope</a:t>
            </a:r>
          </a:p>
        </p:txBody>
      </p:sp>
      <p:sp>
        <p:nvSpPr>
          <p:cNvPr id="3" name="object 3"/>
          <p:cNvSpPr txBox="1"/>
          <p:nvPr/>
        </p:nvSpPr>
        <p:spPr>
          <a:xfrm>
            <a:off x="658275" y="979931"/>
            <a:ext cx="7342725" cy="4542910"/>
          </a:xfrm>
          <a:prstGeom prst="rect">
            <a:avLst/>
          </a:prstGeom>
        </p:spPr>
        <p:txBody>
          <a:bodyPr vert="horz" wrap="square" lIns="0" tIns="140335" rIns="0" bIns="0" rtlCol="0">
            <a:spAutoFit/>
          </a:bodyPr>
          <a:lstStyle/>
          <a:p>
            <a:pPr marL="265113" indent="-265113">
              <a:spcBef>
                <a:spcPts val="600"/>
              </a:spcBef>
              <a:buFont typeface="Wingdings" panose="05000000000000000000" pitchFamily="2" charset="2"/>
              <a:buChar char="§"/>
            </a:pPr>
            <a:r>
              <a:rPr lang="en-GB" sz="2200" b="1" spc="-10" dirty="0">
                <a:solidFill>
                  <a:srgbClr val="C00000"/>
                </a:solidFill>
              </a:rPr>
              <a:t>proton Electric Dipole Moment (pEDM)</a:t>
            </a:r>
          </a:p>
          <a:p>
            <a:pPr marL="722313" indent="-277813">
              <a:buFont typeface="Calibri" panose="020F0502020204030204" pitchFamily="34" charset="0"/>
              <a:buChar char="‒"/>
            </a:pPr>
            <a:r>
              <a:rPr lang="en-GB" sz="2200" spc="-10" dirty="0"/>
              <a:t>N</a:t>
            </a:r>
            <a:r>
              <a:rPr lang="en-GB" sz="2200" dirty="0"/>
              <a:t>ew experiment to make an improved           measurement of the pEDM</a:t>
            </a:r>
            <a:endParaRPr lang="en-GB" sz="2200" spc="-10" dirty="0"/>
          </a:p>
          <a:p>
            <a:pPr marL="722313" indent="-277813">
              <a:buFont typeface="Calibri" panose="020F0502020204030204" pitchFamily="34" charset="0"/>
              <a:buChar char="‒"/>
            </a:pPr>
            <a:r>
              <a:rPr lang="en-GB" sz="2200" dirty="0"/>
              <a:t>Proposed by the JEDI collaboration at the COSY synchrotron in Germany</a:t>
            </a:r>
            <a:endParaRPr lang="en-GB" sz="2200" spc="-10" dirty="0"/>
          </a:p>
          <a:p>
            <a:pPr marL="722313" indent="-277813">
              <a:buFont typeface="Calibri" panose="020F0502020204030204" pitchFamily="34" charset="0"/>
              <a:buChar char="‒"/>
            </a:pPr>
            <a:r>
              <a:rPr lang="en-GB" sz="2200" spc="-10" dirty="0"/>
              <a:t>Dual silicon technology detector</a:t>
            </a:r>
          </a:p>
          <a:p>
            <a:pPr marL="1163638" indent="-268288">
              <a:buFont typeface="Arial" panose="020B0604020202020204" pitchFamily="34" charset="0"/>
              <a:buChar char="•"/>
            </a:pPr>
            <a:r>
              <a:rPr lang="en-GB" sz="2200" b="1" dirty="0">
                <a:solidFill>
                  <a:srgbClr val="C00000"/>
                </a:solidFill>
              </a:rPr>
              <a:t>Thin HV-CMOS sensors for accurate tracking</a:t>
            </a:r>
          </a:p>
          <a:p>
            <a:pPr marL="1163638" indent="-268288">
              <a:buFont typeface="Arial" panose="020B0604020202020204" pitchFamily="34" charset="0"/>
              <a:buChar char="•"/>
            </a:pPr>
            <a:r>
              <a:rPr lang="en-GB" sz="2200" b="1" dirty="0">
                <a:solidFill>
                  <a:srgbClr val="C00000"/>
                </a:solidFill>
              </a:rPr>
              <a:t>Picosecond-fast Low Gain Avalanche Diodes      (LGADs) for accurate timing</a:t>
            </a:r>
          </a:p>
          <a:p>
            <a:pPr marL="1163638" indent="-268288">
              <a:buFont typeface="Arial" panose="020B0604020202020204" pitchFamily="34" charset="0"/>
              <a:buChar char="•"/>
            </a:pPr>
            <a:r>
              <a:rPr lang="en-GB" sz="2200" u="sng" dirty="0"/>
              <a:t>In-vacuum operation</a:t>
            </a:r>
          </a:p>
          <a:p>
            <a:pPr marL="1163638" indent="-268288">
              <a:buFont typeface="Arial" panose="020B0604020202020204" pitchFamily="34" charset="0"/>
              <a:buChar char="•"/>
            </a:pPr>
            <a:r>
              <a:rPr lang="en-GB" sz="2200" dirty="0"/>
              <a:t>To measure the emission angle and energy            (from time-of-flight information) of                  scattered protons</a:t>
            </a:r>
            <a:endParaRPr lang="en-GB" sz="2200" spc="-10" dirty="0"/>
          </a:p>
        </p:txBody>
      </p:sp>
    </p:spTree>
    <p:extLst>
      <p:ext uri="{BB962C8B-B14F-4D97-AF65-F5344CB8AC3E}">
        <p14:creationId xmlns:p14="http://schemas.microsoft.com/office/powerpoint/2010/main" val="1869932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16FC3E8-64B6-41DB-BBBC-954AF773FF66}"/>
              </a:ext>
            </a:extLst>
          </p:cNvPr>
          <p:cNvSpPr>
            <a:spLocks noGrp="1"/>
          </p:cNvSpPr>
          <p:nvPr>
            <p:ph type="ftr" sz="quarter" idx="11"/>
          </p:nvPr>
        </p:nvSpPr>
        <p:spPr/>
        <p:txBody>
          <a:bodyPr/>
          <a:lstStyle/>
          <a:p>
            <a:r>
              <a:rPr lang="en-GB"/>
              <a:t>G. Casse - Muon Workshop, 7-9 Nov. Liverpool</a:t>
            </a:r>
          </a:p>
        </p:txBody>
      </p:sp>
      <p:sp>
        <p:nvSpPr>
          <p:cNvPr id="5" name="Slide Number Placeholder 4">
            <a:extLst>
              <a:ext uri="{FF2B5EF4-FFF2-40B4-BE49-F238E27FC236}">
                <a16:creationId xmlns:a16="http://schemas.microsoft.com/office/drawing/2014/main" id="{8187192E-8244-48E1-A58B-506334FC3972}"/>
              </a:ext>
            </a:extLst>
          </p:cNvPr>
          <p:cNvSpPr>
            <a:spLocks noGrp="1"/>
          </p:cNvSpPr>
          <p:nvPr>
            <p:ph type="sldNum" sz="quarter" idx="12"/>
          </p:nvPr>
        </p:nvSpPr>
        <p:spPr/>
        <p:txBody>
          <a:bodyPr/>
          <a:lstStyle/>
          <a:p>
            <a:fld id="{320C07F6-2028-4BEC-9029-86C862344C03}" type="slidenum">
              <a:rPr lang="en-GB" smtClean="0"/>
              <a:t>16</a:t>
            </a:fld>
            <a:endParaRPr lang="en-GB"/>
          </a:p>
        </p:txBody>
      </p:sp>
      <p:pic>
        <p:nvPicPr>
          <p:cNvPr id="6" name="Picture 5">
            <a:extLst>
              <a:ext uri="{FF2B5EF4-FFF2-40B4-BE49-F238E27FC236}">
                <a16:creationId xmlns:a16="http://schemas.microsoft.com/office/drawing/2014/main" id="{868954B7-847B-47FB-A3AB-73CA20D55149}"/>
              </a:ext>
            </a:extLst>
          </p:cNvPr>
          <p:cNvPicPr>
            <a:picLocks noChangeAspect="1"/>
          </p:cNvPicPr>
          <p:nvPr/>
        </p:nvPicPr>
        <p:blipFill rotWithShape="1">
          <a:blip r:embed="rId2"/>
          <a:srcRect r="44193"/>
          <a:stretch/>
        </p:blipFill>
        <p:spPr>
          <a:xfrm>
            <a:off x="3252078" y="398912"/>
            <a:ext cx="4033003" cy="2535839"/>
          </a:xfrm>
          <a:prstGeom prst="rect">
            <a:avLst/>
          </a:prstGeom>
        </p:spPr>
      </p:pic>
      <p:pic>
        <p:nvPicPr>
          <p:cNvPr id="7" name="Picture 10" descr="trk_pix_slhc_pileup_400_4.jpg">
            <a:extLst>
              <a:ext uri="{FF2B5EF4-FFF2-40B4-BE49-F238E27FC236}">
                <a16:creationId xmlns:a16="http://schemas.microsoft.com/office/drawing/2014/main" id="{DDFEADE9-E984-4CDA-8B65-34961DCF02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219" y="802424"/>
            <a:ext cx="2972859" cy="216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2FE54F2-0A89-486D-A109-43AB8774B83E}"/>
              </a:ext>
            </a:extLst>
          </p:cNvPr>
          <p:cNvSpPr/>
          <p:nvPr/>
        </p:nvSpPr>
        <p:spPr>
          <a:xfrm>
            <a:off x="5196215" y="2657424"/>
            <a:ext cx="2957185" cy="830997"/>
          </a:xfrm>
          <a:prstGeom prst="rect">
            <a:avLst/>
          </a:prstGeom>
        </p:spPr>
        <p:txBody>
          <a:bodyPr wrap="square">
            <a:spAutoFit/>
          </a:bodyPr>
          <a:lstStyle/>
          <a:p>
            <a:r>
              <a:rPr lang="en-GB" sz="1600" dirty="0">
                <a:latin typeface="CMR12"/>
              </a:rPr>
              <a:t>Simulated and reconstructed vertices in a 200 pileup event with a MIP timing detector. </a:t>
            </a:r>
          </a:p>
        </p:txBody>
      </p:sp>
      <p:sp>
        <p:nvSpPr>
          <p:cNvPr id="9" name="TextBox 16">
            <a:extLst>
              <a:ext uri="{FF2B5EF4-FFF2-40B4-BE49-F238E27FC236}">
                <a16:creationId xmlns:a16="http://schemas.microsoft.com/office/drawing/2014/main" id="{49567860-80DA-42F6-AE7D-B65E6B89631C}"/>
              </a:ext>
            </a:extLst>
          </p:cNvPr>
          <p:cNvSpPr txBox="1"/>
          <p:nvPr/>
        </p:nvSpPr>
        <p:spPr>
          <a:xfrm>
            <a:off x="279219" y="-210832"/>
            <a:ext cx="9702981" cy="851666"/>
          </a:xfrm>
          <a:prstGeom prst="rect">
            <a:avLst/>
          </a:prstGeom>
          <a:noFill/>
          <a:ln>
            <a:noFill/>
          </a:ln>
        </p:spPr>
        <p:txBody>
          <a:bodyPr vert="horz" wrap="square" lIns="91440" tIns="45720" rIns="91440" bIns="45720" numCol="1" anchor="ctr" anchorCtr="0" compatLnSpc="1">
            <a:prstTxWarp prst="textNoShape">
              <a:avLst/>
            </a:prstTxWarp>
          </a:bodyPr>
          <a:lstStyle>
            <a:defPPr>
              <a:defRPr lang="it-IT"/>
            </a:defPPr>
            <a:lvl1pPr algn="ctr">
              <a:defRPr sz="4400" b="1">
                <a:solidFill>
                  <a:srgbClr val="005296"/>
                </a:solidFill>
                <a:latin typeface="+mj-lt"/>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US" dirty="0"/>
              <a:t>Emerging technologies: 4D tracking</a:t>
            </a:r>
          </a:p>
        </p:txBody>
      </p:sp>
      <p:sp>
        <p:nvSpPr>
          <p:cNvPr id="10" name="Rectangle 9">
            <a:extLst>
              <a:ext uri="{FF2B5EF4-FFF2-40B4-BE49-F238E27FC236}">
                <a16:creationId xmlns:a16="http://schemas.microsoft.com/office/drawing/2014/main" id="{FE763A8D-B091-4E6B-825F-9DEDFDBE66DE}"/>
              </a:ext>
            </a:extLst>
          </p:cNvPr>
          <p:cNvSpPr/>
          <p:nvPr/>
        </p:nvSpPr>
        <p:spPr>
          <a:xfrm>
            <a:off x="148785" y="3141534"/>
            <a:ext cx="4486715" cy="1631216"/>
          </a:xfrm>
          <a:prstGeom prst="rect">
            <a:avLst/>
          </a:prstGeom>
        </p:spPr>
        <p:txBody>
          <a:bodyPr wrap="square">
            <a:spAutoFit/>
          </a:bodyPr>
          <a:lstStyle/>
          <a:p>
            <a:r>
              <a:rPr lang="en-GB" sz="2000" dirty="0">
                <a:solidFill>
                  <a:schemeClr val="accent1"/>
                </a:solidFill>
                <a:latin typeface="CMR12"/>
              </a:rPr>
              <a:t>4D silicon sensors developed before the expression of interest of experiments (within CERN RD50).</a:t>
            </a:r>
          </a:p>
          <a:p>
            <a:r>
              <a:rPr lang="en-GB" sz="2000" dirty="0">
                <a:solidFill>
                  <a:schemeClr val="accent1"/>
                </a:solidFill>
                <a:latin typeface="CMR12"/>
              </a:rPr>
              <a:t>Example of virtuous synergy between sensor R&amp;D and physics needs. </a:t>
            </a:r>
            <a:endParaRPr lang="en-GB" sz="2000" dirty="0">
              <a:solidFill>
                <a:schemeClr val="accent1"/>
              </a:solidFill>
            </a:endParaRPr>
          </a:p>
        </p:txBody>
      </p:sp>
      <p:sp>
        <p:nvSpPr>
          <p:cNvPr id="11" name="TextBox 16">
            <a:extLst>
              <a:ext uri="{FF2B5EF4-FFF2-40B4-BE49-F238E27FC236}">
                <a16:creationId xmlns:a16="http://schemas.microsoft.com/office/drawing/2014/main" id="{B9D82B61-A359-4065-8CE1-3AB4655BEF9D}"/>
              </a:ext>
            </a:extLst>
          </p:cNvPr>
          <p:cNvSpPr txBox="1"/>
          <p:nvPr/>
        </p:nvSpPr>
        <p:spPr>
          <a:xfrm>
            <a:off x="7249785" y="1030787"/>
            <a:ext cx="4104015" cy="851666"/>
          </a:xfrm>
          <a:prstGeom prst="rect">
            <a:avLst/>
          </a:prstGeom>
          <a:noFill/>
          <a:ln>
            <a:noFill/>
          </a:ln>
        </p:spPr>
        <p:txBody>
          <a:bodyPr vert="horz" wrap="square" lIns="91440" tIns="45720" rIns="91440" bIns="45720" numCol="1" anchor="ctr" anchorCtr="0" compatLnSpc="1">
            <a:prstTxWarp prst="textNoShape">
              <a:avLst/>
            </a:prstTxWarp>
          </a:bodyPr>
          <a:lstStyle>
            <a:defPPr>
              <a:defRPr lang="it-IT"/>
            </a:defPPr>
            <a:lvl1pPr algn="ctr">
              <a:defRPr sz="4400" b="1">
                <a:solidFill>
                  <a:srgbClr val="005296"/>
                </a:solidFill>
                <a:latin typeface="+mj-lt"/>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US" sz="2600" dirty="0"/>
              <a:t>Low Gain Avalanche Diodes</a:t>
            </a:r>
          </a:p>
        </p:txBody>
      </p:sp>
      <p:sp>
        <p:nvSpPr>
          <p:cNvPr id="12" name="Rettangolo 51">
            <a:extLst>
              <a:ext uri="{FF2B5EF4-FFF2-40B4-BE49-F238E27FC236}">
                <a16:creationId xmlns:a16="http://schemas.microsoft.com/office/drawing/2014/main" id="{E313F318-1D78-4F0B-8C9B-7C3685BB5BF8}"/>
              </a:ext>
            </a:extLst>
          </p:cNvPr>
          <p:cNvSpPr/>
          <p:nvPr/>
        </p:nvSpPr>
        <p:spPr>
          <a:xfrm>
            <a:off x="5324185" y="3771684"/>
            <a:ext cx="6719030" cy="2308324"/>
          </a:xfrm>
          <a:prstGeom prst="rect">
            <a:avLst/>
          </a:prstGeom>
        </p:spPr>
        <p:txBody>
          <a:bodyPr wrap="square">
            <a:spAutoFit/>
          </a:bodyPr>
          <a:lstStyle/>
          <a:p>
            <a:pPr marL="342900" indent="-342900">
              <a:buFont typeface="Arial" panose="020B0604020202020204" pitchFamily="34" charset="0"/>
              <a:buChar char="•"/>
            </a:pPr>
            <a:r>
              <a:rPr lang="en-US" dirty="0">
                <a:latin typeface="Calibri" charset="0"/>
                <a:ea typeface="Calibri" charset="0"/>
                <a:cs typeface="Calibri" charset="0"/>
              </a:rPr>
              <a:t>A silicon detector that looks like a normal pixel or strip sensor, but with a </a:t>
            </a:r>
            <a:r>
              <a:rPr lang="en-US" b="1" dirty="0">
                <a:latin typeface="Calibri" charset="0"/>
                <a:ea typeface="Calibri" charset="0"/>
                <a:cs typeface="Calibri" charset="0"/>
              </a:rPr>
              <a:t>much larger signal</a:t>
            </a:r>
          </a:p>
          <a:p>
            <a:pPr marL="342900" indent="-342900">
              <a:buFont typeface="Arial" panose="020B0604020202020204" pitchFamily="34" charset="0"/>
              <a:buChar char="•"/>
            </a:pPr>
            <a:r>
              <a:rPr lang="en-GB" altLang="es-ES" dirty="0">
                <a:latin typeface="Calibri" charset="0"/>
                <a:cs typeface="Calibri" charset="0"/>
              </a:rPr>
              <a:t>High signals also with thin silicon substrates</a:t>
            </a:r>
          </a:p>
          <a:p>
            <a:pPr marL="342900" indent="-342900">
              <a:buFont typeface="Arial" panose="020B0604020202020204" pitchFamily="34" charset="0"/>
              <a:buChar char="•"/>
            </a:pPr>
            <a:r>
              <a:rPr lang="en-GB" altLang="es-ES" b="1" dirty="0">
                <a:latin typeface="Calibri" charset="0"/>
                <a:cs typeface="Calibri" charset="0"/>
              </a:rPr>
              <a:t>Better timing performance</a:t>
            </a:r>
          </a:p>
          <a:p>
            <a:pPr marL="342900" indent="-342900">
              <a:buFont typeface="Arial" panose="020B0604020202020204" pitchFamily="34" charset="0"/>
              <a:buChar char="•"/>
            </a:pPr>
            <a:r>
              <a:rPr lang="en-US" altLang="es-ES" dirty="0">
                <a:latin typeface="Calibri" charset="0"/>
                <a:cs typeface="Calibri" charset="0"/>
              </a:rPr>
              <a:t>Improve SNR of the system (When the sensor shot noise is not dominating)</a:t>
            </a:r>
            <a:endParaRPr lang="en-GB" altLang="es-ES" dirty="0">
              <a:latin typeface="Calibri" charset="0"/>
              <a:cs typeface="Calibri" charset="0"/>
            </a:endParaRPr>
          </a:p>
          <a:p>
            <a:pPr marL="342900" indent="-342900">
              <a:buFont typeface="Arial" panose="020B0604020202020204" pitchFamily="34" charset="0"/>
              <a:buChar char="•"/>
            </a:pPr>
            <a:r>
              <a:rPr lang="en-GB" altLang="es-ES" dirty="0">
                <a:latin typeface="Calibri" charset="0"/>
                <a:cs typeface="Calibri" charset="0"/>
              </a:rPr>
              <a:t>Low gain -&gt; </a:t>
            </a:r>
            <a:r>
              <a:rPr lang="en-GB" altLang="es-ES" b="1" dirty="0">
                <a:latin typeface="Calibri" charset="0"/>
                <a:cs typeface="Calibri" charset="0"/>
              </a:rPr>
              <a:t>low excess noise</a:t>
            </a:r>
          </a:p>
          <a:p>
            <a:pPr marL="342900" indent="-342900">
              <a:buFont typeface="Arial" panose="020B0604020202020204" pitchFamily="34" charset="0"/>
              <a:buChar char="•"/>
            </a:pPr>
            <a:r>
              <a:rPr lang="en-GB" altLang="es-ES" b="1" dirty="0">
                <a:latin typeface="Calibri" charset="0"/>
                <a:cs typeface="Calibri" charset="0"/>
              </a:rPr>
              <a:t>Available in different formats (pixels, strip sensors, single pads)</a:t>
            </a:r>
          </a:p>
        </p:txBody>
      </p:sp>
      <p:sp>
        <p:nvSpPr>
          <p:cNvPr id="14" name="Rettangolo 44">
            <a:extLst>
              <a:ext uri="{FF2B5EF4-FFF2-40B4-BE49-F238E27FC236}">
                <a16:creationId xmlns:a16="http://schemas.microsoft.com/office/drawing/2014/main" id="{511E628F-DFCD-4433-8089-A2D3B7F3F18D}"/>
              </a:ext>
            </a:extLst>
          </p:cNvPr>
          <p:cNvSpPr/>
          <p:nvPr/>
        </p:nvSpPr>
        <p:spPr>
          <a:xfrm>
            <a:off x="476364" y="4951802"/>
            <a:ext cx="958917" cy="369332"/>
          </a:xfrm>
          <a:prstGeom prst="rect">
            <a:avLst/>
          </a:prstGeom>
        </p:spPr>
        <p:txBody>
          <a:bodyPr wrap="none">
            <a:spAutoFit/>
          </a:bodyPr>
          <a:lstStyle/>
          <a:p>
            <a:r>
              <a:rPr lang="en-GB" altLang="es-ES" i="1" spc="-150" dirty="0">
                <a:solidFill>
                  <a:srgbClr val="FF0000"/>
                </a:solidFill>
                <a:latin typeface="Calibri" charset="0"/>
                <a:cs typeface="Calibri" charset="0"/>
              </a:rPr>
              <a:t>Single pad</a:t>
            </a:r>
            <a:endParaRPr lang="en-US" i="1" dirty="0">
              <a:solidFill>
                <a:srgbClr val="FF0000"/>
              </a:solidFill>
            </a:endParaRPr>
          </a:p>
        </p:txBody>
      </p:sp>
      <p:sp>
        <p:nvSpPr>
          <p:cNvPr id="15" name="Rettangolo 60">
            <a:extLst>
              <a:ext uri="{FF2B5EF4-FFF2-40B4-BE49-F238E27FC236}">
                <a16:creationId xmlns:a16="http://schemas.microsoft.com/office/drawing/2014/main" id="{FDC9BBAE-9C91-4532-BEAE-16EF96E3B086}"/>
              </a:ext>
            </a:extLst>
          </p:cNvPr>
          <p:cNvSpPr/>
          <p:nvPr/>
        </p:nvSpPr>
        <p:spPr>
          <a:xfrm>
            <a:off x="3877903" y="5510056"/>
            <a:ext cx="966996" cy="369332"/>
          </a:xfrm>
          <a:prstGeom prst="rect">
            <a:avLst/>
          </a:prstGeom>
        </p:spPr>
        <p:txBody>
          <a:bodyPr wrap="none">
            <a:spAutoFit/>
          </a:bodyPr>
          <a:lstStyle/>
          <a:p>
            <a:r>
              <a:rPr lang="en-GB" altLang="es-ES" i="1" spc="-150" dirty="0">
                <a:solidFill>
                  <a:srgbClr val="FF0000"/>
                </a:solidFill>
                <a:latin typeface="Calibri" charset="0"/>
                <a:cs typeface="Calibri" charset="0"/>
              </a:rPr>
              <a:t>Pixel Array</a:t>
            </a:r>
            <a:endParaRPr lang="en-US" i="1" dirty="0">
              <a:solidFill>
                <a:srgbClr val="FF0000"/>
              </a:solidFill>
            </a:endParaRPr>
          </a:p>
        </p:txBody>
      </p:sp>
      <p:pic>
        <p:nvPicPr>
          <p:cNvPr id="16" name="Picture 52" descr="n-segmented(n-side).bmp">
            <a:extLst>
              <a:ext uri="{FF2B5EF4-FFF2-40B4-BE49-F238E27FC236}">
                <a16:creationId xmlns:a16="http://schemas.microsoft.com/office/drawing/2014/main" id="{129E62E9-C7E6-4A7B-AB30-ED38E8C6DE8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39258" t="18690" r="46556" b="56501"/>
          <a:stretch/>
        </p:blipFill>
        <p:spPr>
          <a:xfrm>
            <a:off x="2008218" y="4781793"/>
            <a:ext cx="1971904" cy="1939682"/>
          </a:xfrm>
          <a:prstGeom prst="rect">
            <a:avLst/>
          </a:prstGeom>
        </p:spPr>
      </p:pic>
      <p:pic>
        <p:nvPicPr>
          <p:cNvPr id="17" name="Picture 53">
            <a:extLst>
              <a:ext uri="{FF2B5EF4-FFF2-40B4-BE49-F238E27FC236}">
                <a16:creationId xmlns:a16="http://schemas.microsoft.com/office/drawing/2014/main" id="{E1729AA5-400F-4640-9E59-24860D5744F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7059" t="34999" r="38602" b="39233"/>
          <a:stretch/>
        </p:blipFill>
        <p:spPr>
          <a:xfrm>
            <a:off x="341821" y="5371045"/>
            <a:ext cx="966996" cy="977583"/>
          </a:xfrm>
          <a:prstGeom prst="rect">
            <a:avLst/>
          </a:prstGeom>
        </p:spPr>
      </p:pic>
    </p:spTree>
    <p:extLst>
      <p:ext uri="{BB962C8B-B14F-4D97-AF65-F5344CB8AC3E}">
        <p14:creationId xmlns:p14="http://schemas.microsoft.com/office/powerpoint/2010/main" val="2511920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6"/>
          <p:cNvSpPr txBox="1"/>
          <p:nvPr/>
        </p:nvSpPr>
        <p:spPr>
          <a:xfrm>
            <a:off x="2323919" y="171845"/>
            <a:ext cx="7772400" cy="851666"/>
          </a:xfrm>
          <a:prstGeom prst="rect">
            <a:avLst/>
          </a:prstGeom>
          <a:noFill/>
          <a:ln>
            <a:noFill/>
          </a:ln>
        </p:spPr>
        <p:txBody>
          <a:bodyPr vert="horz" wrap="square" lIns="91440" tIns="45720" rIns="91440" bIns="45720" numCol="1" anchor="ctr" anchorCtr="0" compatLnSpc="1">
            <a:prstTxWarp prst="textNoShape">
              <a:avLst/>
            </a:prstTxWarp>
          </a:bodyPr>
          <a:lstStyle>
            <a:defPPr>
              <a:defRPr lang="it-IT"/>
            </a:defPPr>
            <a:lvl1pPr algn="ctr">
              <a:defRPr sz="4400" b="1">
                <a:solidFill>
                  <a:srgbClr val="005296"/>
                </a:solidFill>
                <a:latin typeface="+mj-lt"/>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US" dirty="0"/>
              <a:t>LGAD</a:t>
            </a:r>
          </a:p>
        </p:txBody>
      </p:sp>
      <p:sp>
        <p:nvSpPr>
          <p:cNvPr id="3" name="Rectangle 53">
            <a:extLst>
              <a:ext uri="{FF2B5EF4-FFF2-40B4-BE49-F238E27FC236}">
                <a16:creationId xmlns:a16="http://schemas.microsoft.com/office/drawing/2014/main" id="{9329B168-7B1B-43CB-A370-3FB25CA839D3}"/>
              </a:ext>
            </a:extLst>
          </p:cNvPr>
          <p:cNvSpPr/>
          <p:nvPr/>
        </p:nvSpPr>
        <p:spPr>
          <a:xfrm>
            <a:off x="540865" y="1574694"/>
            <a:ext cx="3772803" cy="1139960"/>
          </a:xfrm>
          <a:prstGeom prst="rect">
            <a:avLst/>
          </a:prstGeom>
          <a:solidFill>
            <a:srgbClr val="3366FF">
              <a:alpha val="30000"/>
            </a:srgbClr>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ttangolo 4">
            <a:extLst>
              <a:ext uri="{FF2B5EF4-FFF2-40B4-BE49-F238E27FC236}">
                <a16:creationId xmlns:a16="http://schemas.microsoft.com/office/drawing/2014/main" id="{2CF5E70C-6FC4-4B75-9A22-F31309B60D3B}"/>
              </a:ext>
            </a:extLst>
          </p:cNvPr>
          <p:cNvSpPr/>
          <p:nvPr/>
        </p:nvSpPr>
        <p:spPr>
          <a:xfrm>
            <a:off x="8422572" y="1309684"/>
            <a:ext cx="227032" cy="2598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tangolo 5">
            <a:extLst>
              <a:ext uri="{FF2B5EF4-FFF2-40B4-BE49-F238E27FC236}">
                <a16:creationId xmlns:a16="http://schemas.microsoft.com/office/drawing/2014/main" id="{54CE1F29-2F57-4432-8D72-07438147CEF9}"/>
              </a:ext>
            </a:extLst>
          </p:cNvPr>
          <p:cNvSpPr/>
          <p:nvPr/>
        </p:nvSpPr>
        <p:spPr>
          <a:xfrm>
            <a:off x="5722623" y="1311603"/>
            <a:ext cx="227032" cy="2598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tangolo 6">
            <a:extLst>
              <a:ext uri="{FF2B5EF4-FFF2-40B4-BE49-F238E27FC236}">
                <a16:creationId xmlns:a16="http://schemas.microsoft.com/office/drawing/2014/main" id="{E871023B-B93A-47F7-8170-816B42176390}"/>
              </a:ext>
            </a:extLst>
          </p:cNvPr>
          <p:cNvSpPr/>
          <p:nvPr/>
        </p:nvSpPr>
        <p:spPr>
          <a:xfrm>
            <a:off x="5058934" y="1312849"/>
            <a:ext cx="227032" cy="2598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tangolo 7">
            <a:extLst>
              <a:ext uri="{FF2B5EF4-FFF2-40B4-BE49-F238E27FC236}">
                <a16:creationId xmlns:a16="http://schemas.microsoft.com/office/drawing/2014/main" id="{2C9A658E-CB7B-4A85-92C1-5A8BD1C60C3D}"/>
              </a:ext>
            </a:extLst>
          </p:cNvPr>
          <p:cNvSpPr/>
          <p:nvPr/>
        </p:nvSpPr>
        <p:spPr>
          <a:xfrm>
            <a:off x="9057780" y="1306729"/>
            <a:ext cx="227032" cy="2598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8">
            <a:extLst>
              <a:ext uri="{FF2B5EF4-FFF2-40B4-BE49-F238E27FC236}">
                <a16:creationId xmlns:a16="http://schemas.microsoft.com/office/drawing/2014/main" id="{A27EB951-56C1-4D27-A245-ADC78BBD593F}"/>
              </a:ext>
            </a:extLst>
          </p:cNvPr>
          <p:cNvSpPr/>
          <p:nvPr/>
        </p:nvSpPr>
        <p:spPr>
          <a:xfrm>
            <a:off x="4934482" y="1570140"/>
            <a:ext cx="4706347" cy="19028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P-type substrate</a:t>
            </a:r>
          </a:p>
        </p:txBody>
      </p:sp>
      <p:sp>
        <p:nvSpPr>
          <p:cNvPr id="10" name="Rettangolo 9">
            <a:extLst>
              <a:ext uri="{FF2B5EF4-FFF2-40B4-BE49-F238E27FC236}">
                <a16:creationId xmlns:a16="http://schemas.microsoft.com/office/drawing/2014/main" id="{7F2BFC3A-A392-466C-AF9E-3C4C501142B0}"/>
              </a:ext>
            </a:extLst>
          </p:cNvPr>
          <p:cNvSpPr/>
          <p:nvPr/>
        </p:nvSpPr>
        <p:spPr>
          <a:xfrm>
            <a:off x="5453292" y="2060547"/>
            <a:ext cx="3557979" cy="1736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uppo 11">
            <a:extLst>
              <a:ext uri="{FF2B5EF4-FFF2-40B4-BE49-F238E27FC236}">
                <a16:creationId xmlns:a16="http://schemas.microsoft.com/office/drawing/2014/main" id="{0FE2B664-670B-48EE-94D8-63450AE0CE30}"/>
              </a:ext>
            </a:extLst>
          </p:cNvPr>
          <p:cNvGrpSpPr/>
          <p:nvPr/>
        </p:nvGrpSpPr>
        <p:grpSpPr>
          <a:xfrm>
            <a:off x="8352015" y="1571423"/>
            <a:ext cx="359055" cy="524878"/>
            <a:chOff x="6931506" y="4528608"/>
            <a:chExt cx="820241" cy="869931"/>
          </a:xfrm>
        </p:grpSpPr>
        <p:sp>
          <p:nvSpPr>
            <p:cNvPr id="13" name="Rettangolo arrotondato 6">
              <a:extLst>
                <a:ext uri="{FF2B5EF4-FFF2-40B4-BE49-F238E27FC236}">
                  <a16:creationId xmlns:a16="http://schemas.microsoft.com/office/drawing/2014/main" id="{4BB36D3A-D955-4484-8D47-1889284DE319}"/>
                </a:ext>
              </a:extLst>
            </p:cNvPr>
            <p:cNvSpPr/>
            <p:nvPr/>
          </p:nvSpPr>
          <p:spPr>
            <a:xfrm>
              <a:off x="6931506" y="4581508"/>
              <a:ext cx="820241" cy="817031"/>
            </a:xfrm>
            <a:prstGeom prst="roundRect">
              <a:avLst>
                <a:gd name="adj" fmla="val 22917"/>
              </a:avLst>
            </a:prstGeom>
            <a:gradFill flip="none" rotWithShape="1">
              <a:gsLst>
                <a:gs pos="43000">
                  <a:srgbClr val="FF0000"/>
                </a:gs>
                <a:gs pos="97000">
                  <a:schemeClr val="bg1">
                    <a:lumMod val="75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ttangolo arrotondato 7">
              <a:extLst>
                <a:ext uri="{FF2B5EF4-FFF2-40B4-BE49-F238E27FC236}">
                  <a16:creationId xmlns:a16="http://schemas.microsoft.com/office/drawing/2014/main" id="{71D4C526-E436-4DF9-8023-E7FA40B4F395}"/>
                </a:ext>
              </a:extLst>
            </p:cNvPr>
            <p:cNvSpPr/>
            <p:nvPr/>
          </p:nvSpPr>
          <p:spPr>
            <a:xfrm>
              <a:off x="6931506" y="4528608"/>
              <a:ext cx="820241" cy="408516"/>
            </a:xfrm>
            <a:prstGeom prst="roundRect">
              <a:avLst>
                <a:gd name="adj" fmla="val 22917"/>
              </a:avLst>
            </a:prstGeom>
            <a:gradFill flip="none" rotWithShape="1">
              <a:gsLst>
                <a:gs pos="0">
                  <a:schemeClr val="bg1">
                    <a:lumMod val="75000"/>
                  </a:schemeClr>
                </a:gs>
                <a:gs pos="75000">
                  <a:srgbClr val="FF0000"/>
                </a:gs>
                <a:gs pos="28000">
                  <a:srgbClr val="FF0000"/>
                </a:gs>
                <a:gs pos="97000">
                  <a:schemeClr val="bg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uppo 14">
            <a:extLst>
              <a:ext uri="{FF2B5EF4-FFF2-40B4-BE49-F238E27FC236}">
                <a16:creationId xmlns:a16="http://schemas.microsoft.com/office/drawing/2014/main" id="{29141697-1822-4C49-85AC-79757CBCCEA7}"/>
              </a:ext>
            </a:extLst>
          </p:cNvPr>
          <p:cNvGrpSpPr/>
          <p:nvPr/>
        </p:nvGrpSpPr>
        <p:grpSpPr>
          <a:xfrm>
            <a:off x="5662814" y="1569504"/>
            <a:ext cx="359055" cy="524878"/>
            <a:chOff x="6931506" y="4528608"/>
            <a:chExt cx="820241" cy="869931"/>
          </a:xfrm>
        </p:grpSpPr>
        <p:sp>
          <p:nvSpPr>
            <p:cNvPr id="16" name="Rettangolo arrotondato 10">
              <a:extLst>
                <a:ext uri="{FF2B5EF4-FFF2-40B4-BE49-F238E27FC236}">
                  <a16:creationId xmlns:a16="http://schemas.microsoft.com/office/drawing/2014/main" id="{7E53511B-13CB-44C4-92E0-071D8E042EB4}"/>
                </a:ext>
              </a:extLst>
            </p:cNvPr>
            <p:cNvSpPr/>
            <p:nvPr/>
          </p:nvSpPr>
          <p:spPr>
            <a:xfrm>
              <a:off x="6931506" y="4581508"/>
              <a:ext cx="820241" cy="817031"/>
            </a:xfrm>
            <a:prstGeom prst="roundRect">
              <a:avLst>
                <a:gd name="adj" fmla="val 22917"/>
              </a:avLst>
            </a:prstGeom>
            <a:gradFill flip="none" rotWithShape="1">
              <a:gsLst>
                <a:gs pos="43000">
                  <a:srgbClr val="FF0000"/>
                </a:gs>
                <a:gs pos="97000">
                  <a:schemeClr val="bg1">
                    <a:lumMod val="75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ttangolo arrotondato 11">
              <a:extLst>
                <a:ext uri="{FF2B5EF4-FFF2-40B4-BE49-F238E27FC236}">
                  <a16:creationId xmlns:a16="http://schemas.microsoft.com/office/drawing/2014/main" id="{ECD6F08E-B28E-4E32-861D-866A452E42F3}"/>
                </a:ext>
              </a:extLst>
            </p:cNvPr>
            <p:cNvSpPr/>
            <p:nvPr/>
          </p:nvSpPr>
          <p:spPr>
            <a:xfrm>
              <a:off x="6931506" y="4528608"/>
              <a:ext cx="820241" cy="408516"/>
            </a:xfrm>
            <a:prstGeom prst="roundRect">
              <a:avLst>
                <a:gd name="adj" fmla="val 22917"/>
              </a:avLst>
            </a:prstGeom>
            <a:gradFill flip="none" rotWithShape="1">
              <a:gsLst>
                <a:gs pos="0">
                  <a:schemeClr val="bg1">
                    <a:lumMod val="75000"/>
                  </a:schemeClr>
                </a:gs>
                <a:gs pos="75000">
                  <a:srgbClr val="FF0000"/>
                </a:gs>
                <a:gs pos="28000">
                  <a:srgbClr val="FF0000"/>
                </a:gs>
                <a:gs pos="97000">
                  <a:schemeClr val="bg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ttangolo arrotondato 23">
            <a:extLst>
              <a:ext uri="{FF2B5EF4-FFF2-40B4-BE49-F238E27FC236}">
                <a16:creationId xmlns:a16="http://schemas.microsoft.com/office/drawing/2014/main" id="{F656F49F-C2F2-44E9-BF3F-8523BA68E266}"/>
              </a:ext>
            </a:extLst>
          </p:cNvPr>
          <p:cNvSpPr/>
          <p:nvPr/>
        </p:nvSpPr>
        <p:spPr>
          <a:xfrm>
            <a:off x="5774001" y="1570140"/>
            <a:ext cx="2866647" cy="121329"/>
          </a:xfrm>
          <a:prstGeom prst="roundRect">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ttangolo arrotondato 13">
            <a:extLst>
              <a:ext uri="{FF2B5EF4-FFF2-40B4-BE49-F238E27FC236}">
                <a16:creationId xmlns:a16="http://schemas.microsoft.com/office/drawing/2014/main" id="{02EFAD3E-F736-4692-BAFE-3423B219BC5F}"/>
              </a:ext>
            </a:extLst>
          </p:cNvPr>
          <p:cNvSpPr/>
          <p:nvPr/>
        </p:nvSpPr>
        <p:spPr>
          <a:xfrm>
            <a:off x="4934481" y="3038791"/>
            <a:ext cx="4706346" cy="434163"/>
          </a:xfrm>
          <a:prstGeom prst="roundRect">
            <a:avLst>
              <a:gd name="adj" fmla="val 0"/>
            </a:avLst>
          </a:prstGeom>
          <a:gradFill flip="none" rotWithShape="1">
            <a:gsLst>
              <a:gs pos="27000">
                <a:srgbClr val="005296">
                  <a:alpha val="80000"/>
                </a:srgbClr>
              </a:gs>
              <a:gs pos="86000">
                <a:schemeClr val="bg1">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20" name="Gruppo 19">
            <a:extLst>
              <a:ext uri="{FF2B5EF4-FFF2-40B4-BE49-F238E27FC236}">
                <a16:creationId xmlns:a16="http://schemas.microsoft.com/office/drawing/2014/main" id="{98945935-E418-4179-A0DB-8160EA3B7A9F}"/>
              </a:ext>
            </a:extLst>
          </p:cNvPr>
          <p:cNvGrpSpPr/>
          <p:nvPr/>
        </p:nvGrpSpPr>
        <p:grpSpPr>
          <a:xfrm>
            <a:off x="4994961" y="1566683"/>
            <a:ext cx="359055" cy="524878"/>
            <a:chOff x="6931506" y="4528608"/>
            <a:chExt cx="820241" cy="869931"/>
          </a:xfrm>
        </p:grpSpPr>
        <p:sp>
          <p:nvSpPr>
            <p:cNvPr id="21" name="Rettangolo arrotondato 16">
              <a:extLst>
                <a:ext uri="{FF2B5EF4-FFF2-40B4-BE49-F238E27FC236}">
                  <a16:creationId xmlns:a16="http://schemas.microsoft.com/office/drawing/2014/main" id="{8F3490BB-A1D1-4979-BAAD-6E3C3607373C}"/>
                </a:ext>
              </a:extLst>
            </p:cNvPr>
            <p:cNvSpPr/>
            <p:nvPr/>
          </p:nvSpPr>
          <p:spPr>
            <a:xfrm>
              <a:off x="6931506" y="4581508"/>
              <a:ext cx="820241" cy="817031"/>
            </a:xfrm>
            <a:prstGeom prst="roundRect">
              <a:avLst>
                <a:gd name="adj" fmla="val 22917"/>
              </a:avLst>
            </a:prstGeom>
            <a:gradFill flip="none" rotWithShape="1">
              <a:gsLst>
                <a:gs pos="43000">
                  <a:srgbClr val="FF0000"/>
                </a:gs>
                <a:gs pos="97000">
                  <a:schemeClr val="bg1">
                    <a:lumMod val="75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ttangolo arrotondato 17">
              <a:extLst>
                <a:ext uri="{FF2B5EF4-FFF2-40B4-BE49-F238E27FC236}">
                  <a16:creationId xmlns:a16="http://schemas.microsoft.com/office/drawing/2014/main" id="{B4935ACB-82C3-4545-B1E7-43BC6AF12B69}"/>
                </a:ext>
              </a:extLst>
            </p:cNvPr>
            <p:cNvSpPr/>
            <p:nvPr/>
          </p:nvSpPr>
          <p:spPr>
            <a:xfrm>
              <a:off x="6931506" y="4528608"/>
              <a:ext cx="820241" cy="408516"/>
            </a:xfrm>
            <a:prstGeom prst="roundRect">
              <a:avLst>
                <a:gd name="adj" fmla="val 22917"/>
              </a:avLst>
            </a:prstGeom>
            <a:gradFill flip="none" rotWithShape="1">
              <a:gsLst>
                <a:gs pos="0">
                  <a:schemeClr val="bg1">
                    <a:lumMod val="75000"/>
                  </a:schemeClr>
                </a:gs>
                <a:gs pos="75000">
                  <a:srgbClr val="FF0000"/>
                </a:gs>
                <a:gs pos="28000">
                  <a:srgbClr val="FF0000"/>
                </a:gs>
                <a:gs pos="97000">
                  <a:schemeClr val="bg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uppo 22">
            <a:extLst>
              <a:ext uri="{FF2B5EF4-FFF2-40B4-BE49-F238E27FC236}">
                <a16:creationId xmlns:a16="http://schemas.microsoft.com/office/drawing/2014/main" id="{FFA29C37-F260-4598-B639-EB78021CA4BC}"/>
              </a:ext>
            </a:extLst>
          </p:cNvPr>
          <p:cNvGrpSpPr/>
          <p:nvPr/>
        </p:nvGrpSpPr>
        <p:grpSpPr>
          <a:xfrm>
            <a:off x="5424436" y="1566684"/>
            <a:ext cx="158918" cy="245853"/>
            <a:chOff x="4163390" y="5465181"/>
            <a:chExt cx="290466" cy="326019"/>
          </a:xfrm>
        </p:grpSpPr>
        <p:sp>
          <p:nvSpPr>
            <p:cNvPr id="24" name="Rettangolo arrotondato 14">
              <a:extLst>
                <a:ext uri="{FF2B5EF4-FFF2-40B4-BE49-F238E27FC236}">
                  <a16:creationId xmlns:a16="http://schemas.microsoft.com/office/drawing/2014/main" id="{B4B5FBAF-000D-4C73-8DCD-ADE67A64EF5E}"/>
                </a:ext>
              </a:extLst>
            </p:cNvPr>
            <p:cNvSpPr/>
            <p:nvPr/>
          </p:nvSpPr>
          <p:spPr>
            <a:xfrm>
              <a:off x="4163390" y="5465182"/>
              <a:ext cx="290466" cy="326018"/>
            </a:xfrm>
            <a:prstGeom prst="roundRect">
              <a:avLst>
                <a:gd name="adj" fmla="val 22917"/>
              </a:avLst>
            </a:prstGeom>
            <a:gradFill flip="none" rotWithShape="1">
              <a:gsLst>
                <a:gs pos="74000">
                  <a:srgbClr val="005296"/>
                </a:gs>
                <a:gs pos="100000">
                  <a:schemeClr val="bg1">
                    <a:lumMod val="75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ttangolo arrotondato 18">
              <a:extLst>
                <a:ext uri="{FF2B5EF4-FFF2-40B4-BE49-F238E27FC236}">
                  <a16:creationId xmlns:a16="http://schemas.microsoft.com/office/drawing/2014/main" id="{515F5464-C736-485B-AD23-08AA4F405220}"/>
                </a:ext>
              </a:extLst>
            </p:cNvPr>
            <p:cNvSpPr/>
            <p:nvPr/>
          </p:nvSpPr>
          <p:spPr>
            <a:xfrm>
              <a:off x="4163390" y="5465181"/>
              <a:ext cx="290466" cy="152030"/>
            </a:xfrm>
            <a:prstGeom prst="roundRect">
              <a:avLst>
                <a:gd name="adj" fmla="val 0"/>
              </a:avLst>
            </a:prstGeom>
            <a:gradFill flip="none" rotWithShape="1">
              <a:gsLst>
                <a:gs pos="1000">
                  <a:schemeClr val="bg1">
                    <a:lumMod val="65000"/>
                  </a:schemeClr>
                </a:gs>
                <a:gs pos="15000">
                  <a:srgbClr val="005296"/>
                </a:gs>
                <a:gs pos="86000">
                  <a:srgbClr val="005296"/>
                </a:gs>
                <a:gs pos="100000">
                  <a:schemeClr val="bg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uppo 25">
            <a:extLst>
              <a:ext uri="{FF2B5EF4-FFF2-40B4-BE49-F238E27FC236}">
                <a16:creationId xmlns:a16="http://schemas.microsoft.com/office/drawing/2014/main" id="{C0BD41DB-D1BF-464C-8BFC-D7234B6111E2}"/>
              </a:ext>
            </a:extLst>
          </p:cNvPr>
          <p:cNvGrpSpPr/>
          <p:nvPr/>
        </p:nvGrpSpPr>
        <p:grpSpPr>
          <a:xfrm>
            <a:off x="9011557" y="1564459"/>
            <a:ext cx="359055" cy="524878"/>
            <a:chOff x="6931506" y="4528608"/>
            <a:chExt cx="820241" cy="869931"/>
          </a:xfrm>
        </p:grpSpPr>
        <p:sp>
          <p:nvSpPr>
            <p:cNvPr id="27" name="Rettangolo arrotondato 21">
              <a:extLst>
                <a:ext uri="{FF2B5EF4-FFF2-40B4-BE49-F238E27FC236}">
                  <a16:creationId xmlns:a16="http://schemas.microsoft.com/office/drawing/2014/main" id="{3E32412A-EADC-4B82-8583-50C1D88C6211}"/>
                </a:ext>
              </a:extLst>
            </p:cNvPr>
            <p:cNvSpPr/>
            <p:nvPr/>
          </p:nvSpPr>
          <p:spPr>
            <a:xfrm>
              <a:off x="6931506" y="4581508"/>
              <a:ext cx="820241" cy="817031"/>
            </a:xfrm>
            <a:prstGeom prst="roundRect">
              <a:avLst>
                <a:gd name="adj" fmla="val 22917"/>
              </a:avLst>
            </a:prstGeom>
            <a:gradFill flip="none" rotWithShape="1">
              <a:gsLst>
                <a:gs pos="43000">
                  <a:srgbClr val="FF0000"/>
                </a:gs>
                <a:gs pos="97000">
                  <a:schemeClr val="bg1">
                    <a:lumMod val="75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ttangolo arrotondato 24">
              <a:extLst>
                <a:ext uri="{FF2B5EF4-FFF2-40B4-BE49-F238E27FC236}">
                  <a16:creationId xmlns:a16="http://schemas.microsoft.com/office/drawing/2014/main" id="{CEE87F9C-A69D-470F-BBF0-7A5F8395A92E}"/>
                </a:ext>
              </a:extLst>
            </p:cNvPr>
            <p:cNvSpPr/>
            <p:nvPr/>
          </p:nvSpPr>
          <p:spPr>
            <a:xfrm>
              <a:off x="6931506" y="4528608"/>
              <a:ext cx="820241" cy="408516"/>
            </a:xfrm>
            <a:prstGeom prst="roundRect">
              <a:avLst>
                <a:gd name="adj" fmla="val 22917"/>
              </a:avLst>
            </a:prstGeom>
            <a:gradFill flip="none" rotWithShape="1">
              <a:gsLst>
                <a:gs pos="0">
                  <a:schemeClr val="bg1">
                    <a:lumMod val="75000"/>
                  </a:schemeClr>
                </a:gs>
                <a:gs pos="75000">
                  <a:srgbClr val="FF0000"/>
                </a:gs>
                <a:gs pos="28000">
                  <a:srgbClr val="FF0000"/>
                </a:gs>
                <a:gs pos="97000">
                  <a:schemeClr val="bg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uppo 28">
            <a:extLst>
              <a:ext uri="{FF2B5EF4-FFF2-40B4-BE49-F238E27FC236}">
                <a16:creationId xmlns:a16="http://schemas.microsoft.com/office/drawing/2014/main" id="{7188E45F-AE17-4EA4-B7FB-C3FBE4D89752}"/>
              </a:ext>
            </a:extLst>
          </p:cNvPr>
          <p:cNvGrpSpPr/>
          <p:nvPr/>
        </p:nvGrpSpPr>
        <p:grpSpPr>
          <a:xfrm>
            <a:off x="8802093" y="1570652"/>
            <a:ext cx="158918" cy="245853"/>
            <a:chOff x="4163390" y="5465181"/>
            <a:chExt cx="290466" cy="326019"/>
          </a:xfrm>
        </p:grpSpPr>
        <p:sp>
          <p:nvSpPr>
            <p:cNvPr id="30" name="Rettangolo arrotondato 26">
              <a:extLst>
                <a:ext uri="{FF2B5EF4-FFF2-40B4-BE49-F238E27FC236}">
                  <a16:creationId xmlns:a16="http://schemas.microsoft.com/office/drawing/2014/main" id="{5629FBD9-4C8F-494A-98E5-9D73034B195E}"/>
                </a:ext>
              </a:extLst>
            </p:cNvPr>
            <p:cNvSpPr/>
            <p:nvPr/>
          </p:nvSpPr>
          <p:spPr>
            <a:xfrm>
              <a:off x="4163390" y="5465182"/>
              <a:ext cx="290466" cy="326018"/>
            </a:xfrm>
            <a:prstGeom prst="roundRect">
              <a:avLst>
                <a:gd name="adj" fmla="val 22917"/>
              </a:avLst>
            </a:prstGeom>
            <a:gradFill flip="none" rotWithShape="1">
              <a:gsLst>
                <a:gs pos="74000">
                  <a:srgbClr val="005296"/>
                </a:gs>
                <a:gs pos="100000">
                  <a:schemeClr val="bg1">
                    <a:lumMod val="75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1" name="Rettangolo arrotondato 27">
              <a:extLst>
                <a:ext uri="{FF2B5EF4-FFF2-40B4-BE49-F238E27FC236}">
                  <a16:creationId xmlns:a16="http://schemas.microsoft.com/office/drawing/2014/main" id="{5F6C8EF5-5547-4E16-B028-D0B6FC37A595}"/>
                </a:ext>
              </a:extLst>
            </p:cNvPr>
            <p:cNvSpPr/>
            <p:nvPr/>
          </p:nvSpPr>
          <p:spPr>
            <a:xfrm>
              <a:off x="4163390" y="5465181"/>
              <a:ext cx="290466" cy="152030"/>
            </a:xfrm>
            <a:prstGeom prst="roundRect">
              <a:avLst>
                <a:gd name="adj" fmla="val 0"/>
              </a:avLst>
            </a:prstGeom>
            <a:gradFill flip="none" rotWithShape="1">
              <a:gsLst>
                <a:gs pos="1000">
                  <a:schemeClr val="bg1">
                    <a:lumMod val="65000"/>
                  </a:schemeClr>
                </a:gs>
                <a:gs pos="15000">
                  <a:srgbClr val="005296"/>
                </a:gs>
                <a:gs pos="86000">
                  <a:srgbClr val="005296"/>
                </a:gs>
                <a:gs pos="100000">
                  <a:schemeClr val="bg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
        <p:nvSpPr>
          <p:cNvPr id="32" name="Rettangolo 31">
            <a:extLst>
              <a:ext uri="{FF2B5EF4-FFF2-40B4-BE49-F238E27FC236}">
                <a16:creationId xmlns:a16="http://schemas.microsoft.com/office/drawing/2014/main" id="{115E1893-412F-45E6-878F-1C6AA24266A1}"/>
              </a:ext>
            </a:extLst>
          </p:cNvPr>
          <p:cNvSpPr/>
          <p:nvPr/>
        </p:nvSpPr>
        <p:spPr>
          <a:xfrm>
            <a:off x="4907194" y="1430065"/>
            <a:ext cx="219738" cy="13601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ttangolo 32">
            <a:extLst>
              <a:ext uri="{FF2B5EF4-FFF2-40B4-BE49-F238E27FC236}">
                <a16:creationId xmlns:a16="http://schemas.microsoft.com/office/drawing/2014/main" id="{750426CF-073E-4041-A1F2-A0926765622C}"/>
              </a:ext>
            </a:extLst>
          </p:cNvPr>
          <p:cNvSpPr/>
          <p:nvPr/>
        </p:nvSpPr>
        <p:spPr>
          <a:xfrm>
            <a:off x="5245256" y="1432158"/>
            <a:ext cx="528744" cy="13734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ttangolo 33">
            <a:extLst>
              <a:ext uri="{FF2B5EF4-FFF2-40B4-BE49-F238E27FC236}">
                <a16:creationId xmlns:a16="http://schemas.microsoft.com/office/drawing/2014/main" id="{BC311C40-531B-479D-BB4E-F719BC8E5BFD}"/>
              </a:ext>
            </a:extLst>
          </p:cNvPr>
          <p:cNvSpPr/>
          <p:nvPr/>
        </p:nvSpPr>
        <p:spPr>
          <a:xfrm>
            <a:off x="5892324" y="1425302"/>
            <a:ext cx="2568884" cy="14758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ttangolo 34">
            <a:extLst>
              <a:ext uri="{FF2B5EF4-FFF2-40B4-BE49-F238E27FC236}">
                <a16:creationId xmlns:a16="http://schemas.microsoft.com/office/drawing/2014/main" id="{72AE8A55-F874-42D9-B7C1-C167DBB4B930}"/>
              </a:ext>
            </a:extLst>
          </p:cNvPr>
          <p:cNvSpPr/>
          <p:nvPr/>
        </p:nvSpPr>
        <p:spPr>
          <a:xfrm>
            <a:off x="9238183" y="1419564"/>
            <a:ext cx="402645" cy="1448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ttangolo 35">
            <a:extLst>
              <a:ext uri="{FF2B5EF4-FFF2-40B4-BE49-F238E27FC236}">
                <a16:creationId xmlns:a16="http://schemas.microsoft.com/office/drawing/2014/main" id="{E6F6254A-41DE-4D5A-864F-CF921229337E}"/>
              </a:ext>
            </a:extLst>
          </p:cNvPr>
          <p:cNvSpPr/>
          <p:nvPr/>
        </p:nvSpPr>
        <p:spPr>
          <a:xfrm>
            <a:off x="8597069" y="1430543"/>
            <a:ext cx="528744" cy="13734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Connettore 2 37">
            <a:extLst>
              <a:ext uri="{FF2B5EF4-FFF2-40B4-BE49-F238E27FC236}">
                <a16:creationId xmlns:a16="http://schemas.microsoft.com/office/drawing/2014/main" id="{AD836A66-63A7-488B-81F9-2650617A0C04}"/>
              </a:ext>
            </a:extLst>
          </p:cNvPr>
          <p:cNvCxnSpPr>
            <a:cxnSpLocks/>
          </p:cNvCxnSpPr>
          <p:nvPr/>
        </p:nvCxnSpPr>
        <p:spPr>
          <a:xfrm flipV="1">
            <a:off x="4348661" y="2377063"/>
            <a:ext cx="1819791" cy="2265200"/>
          </a:xfrm>
          <a:prstGeom prst="straightConnector1">
            <a:avLst/>
          </a:prstGeom>
          <a:ln w="28575">
            <a:solidFill>
              <a:schemeClr val="tx1"/>
            </a:solidFill>
            <a:headEnd w="lg" len="lg"/>
            <a:tailEnd type="triangle" w="lg" len="med"/>
          </a:ln>
        </p:spPr>
        <p:style>
          <a:lnRef idx="1">
            <a:schemeClr val="accent1"/>
          </a:lnRef>
          <a:fillRef idx="0">
            <a:schemeClr val="accent1"/>
          </a:fillRef>
          <a:effectRef idx="0">
            <a:schemeClr val="accent1"/>
          </a:effectRef>
          <a:fontRef idx="minor">
            <a:schemeClr val="tx1"/>
          </a:fontRef>
        </p:style>
      </p:cxnSp>
      <p:sp>
        <p:nvSpPr>
          <p:cNvPr id="39" name="Rettangolo 38">
            <a:extLst>
              <a:ext uri="{FF2B5EF4-FFF2-40B4-BE49-F238E27FC236}">
                <a16:creationId xmlns:a16="http://schemas.microsoft.com/office/drawing/2014/main" id="{FFDFEFD6-2123-4C48-9372-8A9AB894284E}"/>
              </a:ext>
            </a:extLst>
          </p:cNvPr>
          <p:cNvSpPr/>
          <p:nvPr/>
        </p:nvSpPr>
        <p:spPr>
          <a:xfrm>
            <a:off x="6168452" y="4865569"/>
            <a:ext cx="3973578" cy="1015663"/>
          </a:xfrm>
          <a:prstGeom prst="rect">
            <a:avLst/>
          </a:prstGeom>
        </p:spPr>
        <p:txBody>
          <a:bodyPr wrap="square">
            <a:spAutoFit/>
          </a:bodyPr>
          <a:lstStyle/>
          <a:p>
            <a:r>
              <a:rPr lang="en-GB" altLang="es-ES" sz="2000" dirty="0">
                <a:solidFill>
                  <a:srgbClr val="FF0000"/>
                </a:solidFill>
                <a:latin typeface="Calibri" charset="0"/>
                <a:ea typeface="Calibri" charset="0"/>
                <a:cs typeface="Calibri" charset="0"/>
              </a:rPr>
              <a:t>High-Field region: </a:t>
            </a:r>
            <a:r>
              <a:rPr lang="en-GB" altLang="es-ES" sz="2000" dirty="0">
                <a:latin typeface="Calibri" charset="0"/>
                <a:ea typeface="Calibri" charset="0"/>
                <a:cs typeface="Calibri" charset="0"/>
              </a:rPr>
              <a:t>Electric Field &gt; 2e5 V/cm to activate the impact ionizing multiplication</a:t>
            </a:r>
            <a:endParaRPr lang="it-IT" sz="2000" dirty="0">
              <a:latin typeface="Calibri" charset="0"/>
              <a:ea typeface="Calibri" charset="0"/>
              <a:cs typeface="Calibri" charset="0"/>
            </a:endParaRPr>
          </a:p>
        </p:txBody>
      </p:sp>
      <p:sp>
        <p:nvSpPr>
          <p:cNvPr id="40" name="Rettangolo 39">
            <a:extLst>
              <a:ext uri="{FF2B5EF4-FFF2-40B4-BE49-F238E27FC236}">
                <a16:creationId xmlns:a16="http://schemas.microsoft.com/office/drawing/2014/main" id="{45EF2147-50EC-461B-BAED-6D11708EE86B}"/>
              </a:ext>
            </a:extLst>
          </p:cNvPr>
          <p:cNvSpPr/>
          <p:nvPr/>
        </p:nvSpPr>
        <p:spPr>
          <a:xfrm>
            <a:off x="6758775" y="1484599"/>
            <a:ext cx="326949" cy="276999"/>
          </a:xfrm>
          <a:prstGeom prst="rect">
            <a:avLst/>
          </a:prstGeom>
        </p:spPr>
        <p:txBody>
          <a:bodyPr wrap="none">
            <a:spAutoFit/>
          </a:bodyPr>
          <a:lstStyle/>
          <a:p>
            <a:r>
              <a:rPr lang="en-GB" altLang="es-ES" sz="1200" b="1" spc="-150">
                <a:latin typeface="Calibri" charset="0"/>
                <a:ea typeface="Calibri" charset="0"/>
                <a:cs typeface="Calibri" charset="0"/>
              </a:rPr>
              <a:t>n</a:t>
            </a:r>
            <a:r>
              <a:rPr lang="en-GB" altLang="es-ES" sz="1200" b="1" spc="-150" baseline="30000">
                <a:latin typeface="Calibri" charset="0"/>
                <a:ea typeface="Calibri" charset="0"/>
                <a:cs typeface="Calibri" charset="0"/>
              </a:rPr>
              <a:t>++</a:t>
            </a:r>
            <a:endParaRPr lang="it-IT" sz="1200" b="1" dirty="0"/>
          </a:p>
        </p:txBody>
      </p:sp>
      <p:grpSp>
        <p:nvGrpSpPr>
          <p:cNvPr id="50" name="Gruppo 49">
            <a:extLst>
              <a:ext uri="{FF2B5EF4-FFF2-40B4-BE49-F238E27FC236}">
                <a16:creationId xmlns:a16="http://schemas.microsoft.com/office/drawing/2014/main" id="{99F289D6-00EA-4354-AAD7-E969588A924F}"/>
              </a:ext>
            </a:extLst>
          </p:cNvPr>
          <p:cNvGrpSpPr/>
          <p:nvPr/>
        </p:nvGrpSpPr>
        <p:grpSpPr>
          <a:xfrm>
            <a:off x="6042264" y="1694663"/>
            <a:ext cx="2348674" cy="682400"/>
            <a:chOff x="5373051" y="1853961"/>
            <a:chExt cx="2348674" cy="664096"/>
          </a:xfrm>
        </p:grpSpPr>
        <p:sp>
          <p:nvSpPr>
            <p:cNvPr id="11" name="Rettangolo arrotondato 2">
              <a:extLst>
                <a:ext uri="{FF2B5EF4-FFF2-40B4-BE49-F238E27FC236}">
                  <a16:creationId xmlns:a16="http://schemas.microsoft.com/office/drawing/2014/main" id="{881745F2-812B-4D4C-999B-17D936E3AECD}"/>
                </a:ext>
              </a:extLst>
            </p:cNvPr>
            <p:cNvSpPr/>
            <p:nvPr/>
          </p:nvSpPr>
          <p:spPr>
            <a:xfrm>
              <a:off x="5373051" y="1853961"/>
              <a:ext cx="2348674" cy="664096"/>
            </a:xfrm>
            <a:prstGeom prst="roundRect">
              <a:avLst>
                <a:gd name="adj" fmla="val 22917"/>
              </a:avLst>
            </a:prstGeom>
            <a:gradFill flip="none" rotWithShape="1">
              <a:gsLst>
                <a:gs pos="83000">
                  <a:srgbClr val="005296">
                    <a:alpha val="80000"/>
                  </a:srgbClr>
                </a:gs>
                <a:gs pos="98000">
                  <a:schemeClr val="bg1">
                    <a:lumMod val="75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ttangolo 40">
              <a:extLst>
                <a:ext uri="{FF2B5EF4-FFF2-40B4-BE49-F238E27FC236}">
                  <a16:creationId xmlns:a16="http://schemas.microsoft.com/office/drawing/2014/main" id="{BC81A374-200A-4B1F-BF48-15A83472983E}"/>
                </a:ext>
              </a:extLst>
            </p:cNvPr>
            <p:cNvSpPr/>
            <p:nvPr/>
          </p:nvSpPr>
          <p:spPr>
            <a:xfrm>
              <a:off x="5928380" y="2028891"/>
              <a:ext cx="1414683" cy="400110"/>
            </a:xfrm>
            <a:prstGeom prst="rect">
              <a:avLst/>
            </a:prstGeom>
          </p:spPr>
          <p:txBody>
            <a:bodyPr wrap="none">
              <a:spAutoFit/>
            </a:bodyPr>
            <a:lstStyle/>
            <a:p>
              <a:r>
                <a:rPr lang="en-GB" altLang="es-ES" sz="2000" spc="-150" dirty="0">
                  <a:latin typeface="Calibri" charset="0"/>
                  <a:ea typeface="Calibri" charset="0"/>
                  <a:cs typeface="Calibri" charset="0"/>
                </a:rPr>
                <a:t>Gain Layer  P+</a:t>
              </a:r>
              <a:endParaRPr lang="it-IT" sz="2000" dirty="0"/>
            </a:p>
          </p:txBody>
        </p:sp>
      </p:grpSp>
      <p:sp>
        <p:nvSpPr>
          <p:cNvPr id="42" name="Rettangolo 41">
            <a:extLst>
              <a:ext uri="{FF2B5EF4-FFF2-40B4-BE49-F238E27FC236}">
                <a16:creationId xmlns:a16="http://schemas.microsoft.com/office/drawing/2014/main" id="{F753165A-FFD8-4397-AF19-27D6FAB4BFA1}"/>
              </a:ext>
            </a:extLst>
          </p:cNvPr>
          <p:cNvSpPr/>
          <p:nvPr/>
        </p:nvSpPr>
        <p:spPr>
          <a:xfrm>
            <a:off x="8576393" y="1729335"/>
            <a:ext cx="539571" cy="307777"/>
          </a:xfrm>
          <a:prstGeom prst="rect">
            <a:avLst/>
          </a:prstGeom>
        </p:spPr>
        <p:txBody>
          <a:bodyPr wrap="none">
            <a:spAutoFit/>
          </a:bodyPr>
          <a:lstStyle/>
          <a:p>
            <a:r>
              <a:rPr lang="en-GB" altLang="es-ES" sz="1400" b="1" spc="-150" dirty="0">
                <a:latin typeface="Calibri" charset="0"/>
                <a:ea typeface="Calibri" charset="0"/>
                <a:cs typeface="Calibri" charset="0"/>
              </a:rPr>
              <a:t>P-stop</a:t>
            </a:r>
            <a:endParaRPr lang="it-IT" sz="1400" b="1" dirty="0"/>
          </a:p>
        </p:txBody>
      </p:sp>
      <p:sp>
        <p:nvSpPr>
          <p:cNvPr id="43" name="Rettangolo 42">
            <a:extLst>
              <a:ext uri="{FF2B5EF4-FFF2-40B4-BE49-F238E27FC236}">
                <a16:creationId xmlns:a16="http://schemas.microsoft.com/office/drawing/2014/main" id="{03EAF3B3-12AA-4A3A-9BCA-F684A8FA0D4A}"/>
              </a:ext>
            </a:extLst>
          </p:cNvPr>
          <p:cNvSpPr/>
          <p:nvPr/>
        </p:nvSpPr>
        <p:spPr>
          <a:xfrm>
            <a:off x="8961011" y="1979594"/>
            <a:ext cx="692818" cy="338554"/>
          </a:xfrm>
          <a:prstGeom prst="rect">
            <a:avLst/>
          </a:prstGeom>
        </p:spPr>
        <p:txBody>
          <a:bodyPr wrap="none">
            <a:spAutoFit/>
          </a:bodyPr>
          <a:lstStyle/>
          <a:p>
            <a:r>
              <a:rPr lang="en-GB" altLang="es-ES" sz="1600" b="1" spc="-150" dirty="0">
                <a:latin typeface="Calibri" charset="0"/>
                <a:ea typeface="Calibri" charset="0"/>
                <a:cs typeface="Calibri" charset="0"/>
              </a:rPr>
              <a:t>N-deep</a:t>
            </a:r>
            <a:endParaRPr lang="it-IT" sz="1600" b="1" dirty="0"/>
          </a:p>
        </p:txBody>
      </p:sp>
      <p:sp>
        <p:nvSpPr>
          <p:cNvPr id="44" name="Rettangolo 38">
            <a:extLst>
              <a:ext uri="{FF2B5EF4-FFF2-40B4-BE49-F238E27FC236}">
                <a16:creationId xmlns:a16="http://schemas.microsoft.com/office/drawing/2014/main" id="{56AB9758-AEB8-44E7-9D65-9A6AD00C6061}"/>
              </a:ext>
            </a:extLst>
          </p:cNvPr>
          <p:cNvSpPr/>
          <p:nvPr/>
        </p:nvSpPr>
        <p:spPr>
          <a:xfrm>
            <a:off x="565018" y="1588539"/>
            <a:ext cx="3756355" cy="923330"/>
          </a:xfrm>
          <a:prstGeom prst="rect">
            <a:avLst/>
          </a:prstGeom>
        </p:spPr>
        <p:txBody>
          <a:bodyPr wrap="square">
            <a:spAutoFit/>
          </a:bodyPr>
          <a:lstStyle/>
          <a:p>
            <a:r>
              <a:rPr lang="en-GB" altLang="es-ES" b="1" dirty="0">
                <a:latin typeface="Calibri" charset="0"/>
                <a:ea typeface="Calibri" charset="0"/>
                <a:cs typeface="Calibri" charset="0"/>
              </a:rPr>
              <a:t>LGAD </a:t>
            </a:r>
            <a:r>
              <a:rPr lang="en-GB" altLang="es-ES" dirty="0">
                <a:latin typeface="Calibri" charset="0"/>
                <a:ea typeface="Calibri" charset="0"/>
                <a:cs typeface="Calibri" charset="0"/>
              </a:rPr>
              <a:t>= Silicon detector provided with internal Gain in the range </a:t>
            </a:r>
            <a:br>
              <a:rPr lang="en-GB" altLang="es-ES" dirty="0">
                <a:latin typeface="Calibri" charset="0"/>
                <a:ea typeface="Calibri" charset="0"/>
                <a:cs typeface="Calibri" charset="0"/>
              </a:rPr>
            </a:br>
            <a:r>
              <a:rPr lang="en-GB" altLang="es-ES" dirty="0">
                <a:latin typeface="Calibri" charset="0"/>
                <a:ea typeface="Calibri" charset="0"/>
                <a:cs typeface="Calibri" charset="0"/>
              </a:rPr>
              <a:t>~ 10 - 20</a:t>
            </a:r>
            <a:endParaRPr lang="it-IT" dirty="0">
              <a:latin typeface="Calibri" charset="0"/>
              <a:ea typeface="Calibri" charset="0"/>
              <a:cs typeface="Calibri" charset="0"/>
            </a:endParaRPr>
          </a:p>
        </p:txBody>
      </p:sp>
      <p:sp>
        <p:nvSpPr>
          <p:cNvPr id="47" name="Rettangolo 38">
            <a:extLst>
              <a:ext uri="{FF2B5EF4-FFF2-40B4-BE49-F238E27FC236}">
                <a16:creationId xmlns:a16="http://schemas.microsoft.com/office/drawing/2014/main" id="{5767CD05-ADF1-4179-9CA9-C964C644D99B}"/>
              </a:ext>
            </a:extLst>
          </p:cNvPr>
          <p:cNvSpPr/>
          <p:nvPr/>
        </p:nvSpPr>
        <p:spPr>
          <a:xfrm>
            <a:off x="540865" y="3472955"/>
            <a:ext cx="4095062" cy="707886"/>
          </a:xfrm>
          <a:prstGeom prst="rect">
            <a:avLst/>
          </a:prstGeom>
        </p:spPr>
        <p:txBody>
          <a:bodyPr wrap="square">
            <a:spAutoFit/>
          </a:bodyPr>
          <a:lstStyle/>
          <a:p>
            <a:r>
              <a:rPr lang="en-GB" altLang="es-ES" sz="2000" dirty="0">
                <a:latin typeface="Calibri" charset="0"/>
                <a:ea typeface="Calibri" charset="0"/>
                <a:cs typeface="Calibri" charset="0"/>
              </a:rPr>
              <a:t>The basic  structure is based on a standard p-</a:t>
            </a:r>
            <a:r>
              <a:rPr lang="en-GB" altLang="es-ES" sz="2000" dirty="0" err="1">
                <a:latin typeface="Calibri" charset="0"/>
                <a:ea typeface="Calibri" charset="0"/>
                <a:cs typeface="Calibri" charset="0"/>
              </a:rPr>
              <a:t>i</a:t>
            </a:r>
            <a:r>
              <a:rPr lang="en-GB" altLang="es-ES" sz="2000" dirty="0">
                <a:latin typeface="Calibri" charset="0"/>
                <a:ea typeface="Calibri" charset="0"/>
                <a:cs typeface="Calibri" charset="0"/>
              </a:rPr>
              <a:t>-n planar junction</a:t>
            </a:r>
            <a:endParaRPr lang="it-IT" sz="2000" dirty="0">
              <a:latin typeface="Calibri" charset="0"/>
              <a:ea typeface="Calibri" charset="0"/>
              <a:cs typeface="Calibri" charset="0"/>
            </a:endParaRPr>
          </a:p>
        </p:txBody>
      </p:sp>
      <p:sp>
        <p:nvSpPr>
          <p:cNvPr id="2" name="Freccia in giù 1">
            <a:extLst>
              <a:ext uri="{FF2B5EF4-FFF2-40B4-BE49-F238E27FC236}">
                <a16:creationId xmlns:a16="http://schemas.microsoft.com/office/drawing/2014/main" id="{E443472F-03AA-47B6-91B3-93B6E1B8F742}"/>
              </a:ext>
            </a:extLst>
          </p:cNvPr>
          <p:cNvSpPr/>
          <p:nvPr/>
        </p:nvSpPr>
        <p:spPr>
          <a:xfrm>
            <a:off x="2149342" y="2781275"/>
            <a:ext cx="378154" cy="5396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 name="Freccia in giù 47">
            <a:extLst>
              <a:ext uri="{FF2B5EF4-FFF2-40B4-BE49-F238E27FC236}">
                <a16:creationId xmlns:a16="http://schemas.microsoft.com/office/drawing/2014/main" id="{6CE071E2-E2C9-4F5B-BADD-B8B771B07EF7}"/>
              </a:ext>
            </a:extLst>
          </p:cNvPr>
          <p:cNvSpPr/>
          <p:nvPr/>
        </p:nvSpPr>
        <p:spPr>
          <a:xfrm>
            <a:off x="2089729" y="4308969"/>
            <a:ext cx="432656" cy="5396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 name="Rettangolo 38">
            <a:extLst>
              <a:ext uri="{FF2B5EF4-FFF2-40B4-BE49-F238E27FC236}">
                <a16:creationId xmlns:a16="http://schemas.microsoft.com/office/drawing/2014/main" id="{AB1AA186-9EB1-47CA-8503-9B1FE2BC3087}"/>
              </a:ext>
            </a:extLst>
          </p:cNvPr>
          <p:cNvSpPr/>
          <p:nvPr/>
        </p:nvSpPr>
        <p:spPr>
          <a:xfrm>
            <a:off x="607937" y="4939142"/>
            <a:ext cx="3828895" cy="1015663"/>
          </a:xfrm>
          <a:prstGeom prst="rect">
            <a:avLst/>
          </a:prstGeom>
        </p:spPr>
        <p:txBody>
          <a:bodyPr wrap="square">
            <a:spAutoFit/>
          </a:bodyPr>
          <a:lstStyle/>
          <a:p>
            <a:r>
              <a:rPr lang="en-GB" altLang="es-ES" sz="2000" dirty="0">
                <a:latin typeface="Calibri" charset="0"/>
                <a:ea typeface="Calibri" charset="0"/>
                <a:cs typeface="Calibri" charset="0"/>
              </a:rPr>
              <a:t>A “multiplication region” or “</a:t>
            </a:r>
            <a:r>
              <a:rPr lang="en-GB" altLang="es-ES" sz="2000" b="1" dirty="0">
                <a:latin typeface="Calibri" charset="0"/>
                <a:ea typeface="Calibri" charset="0"/>
                <a:cs typeface="Calibri" charset="0"/>
              </a:rPr>
              <a:t>gain layer</a:t>
            </a:r>
            <a:r>
              <a:rPr lang="en-GB" altLang="es-ES" sz="2000" dirty="0">
                <a:latin typeface="Calibri" charset="0"/>
                <a:ea typeface="Calibri" charset="0"/>
                <a:cs typeface="Calibri" charset="0"/>
              </a:rPr>
              <a:t>” is included in the structure</a:t>
            </a:r>
          </a:p>
          <a:p>
            <a:r>
              <a:rPr lang="en-GB" sz="2000" dirty="0">
                <a:latin typeface="Calibri" charset="0"/>
                <a:ea typeface="Calibri" charset="0"/>
                <a:cs typeface="Calibri" charset="0"/>
              </a:rPr>
              <a:t>(local doping enrichment)</a:t>
            </a:r>
            <a:endParaRPr lang="it-IT" sz="2000" dirty="0">
              <a:latin typeface="Calibri" charset="0"/>
              <a:ea typeface="Calibri" charset="0"/>
              <a:cs typeface="Calibri" charset="0"/>
            </a:endParaRPr>
          </a:p>
        </p:txBody>
      </p:sp>
      <p:sp>
        <p:nvSpPr>
          <p:cNvPr id="51" name="Freccia in giù 50">
            <a:extLst>
              <a:ext uri="{FF2B5EF4-FFF2-40B4-BE49-F238E27FC236}">
                <a16:creationId xmlns:a16="http://schemas.microsoft.com/office/drawing/2014/main" id="{F95676EC-6513-44A5-9EDA-9A408916AB24}"/>
              </a:ext>
            </a:extLst>
          </p:cNvPr>
          <p:cNvSpPr/>
          <p:nvPr/>
        </p:nvSpPr>
        <p:spPr>
          <a:xfrm rot="16200000">
            <a:off x="5268840" y="5053704"/>
            <a:ext cx="346883" cy="5396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46" name="Immagine 45">
            <a:extLst>
              <a:ext uri="{FF2B5EF4-FFF2-40B4-BE49-F238E27FC236}">
                <a16:creationId xmlns:a16="http://schemas.microsoft.com/office/drawing/2014/main" id="{CF0A3419-078B-4755-9774-36DF81F271AE}"/>
              </a:ext>
            </a:extLst>
          </p:cNvPr>
          <p:cNvPicPr>
            <a:picLocks noChangeAspect="1"/>
          </p:cNvPicPr>
          <p:nvPr/>
        </p:nvPicPr>
        <p:blipFill rotWithShape="1">
          <a:blip r:embed="rId3"/>
          <a:srcRect b="52276"/>
          <a:stretch/>
        </p:blipFill>
        <p:spPr>
          <a:xfrm>
            <a:off x="10003149" y="1242386"/>
            <a:ext cx="2156534" cy="2269353"/>
          </a:xfrm>
          <a:prstGeom prst="rect">
            <a:avLst/>
          </a:prstGeom>
        </p:spPr>
      </p:pic>
      <p:sp>
        <p:nvSpPr>
          <p:cNvPr id="53" name="Slide Number Placeholder 11">
            <a:extLst>
              <a:ext uri="{FF2B5EF4-FFF2-40B4-BE49-F238E27FC236}">
                <a16:creationId xmlns:a16="http://schemas.microsoft.com/office/drawing/2014/main" id="{F687810E-AC5C-47FB-B497-6C0B9C0BD3A4}"/>
              </a:ext>
            </a:extLst>
          </p:cNvPr>
          <p:cNvSpPr>
            <a:spLocks noGrp="1"/>
          </p:cNvSpPr>
          <p:nvPr>
            <p:ph type="sldNum" sz="quarter" idx="12"/>
          </p:nvPr>
        </p:nvSpPr>
        <p:spPr>
          <a:xfrm>
            <a:off x="9850826" y="6573473"/>
            <a:ext cx="2133600" cy="284527"/>
          </a:xfrm>
        </p:spPr>
        <p:txBody>
          <a:bodyPr/>
          <a:lstStyle/>
          <a:p>
            <a:pPr>
              <a:defRPr/>
            </a:pPr>
            <a:r>
              <a:rPr lang="it-IT"/>
              <a:t> </a:t>
            </a:r>
            <a:fld id="{547AD65A-83AE-4609-8AB1-21421F1D5EB3}" type="slidenum">
              <a:rPr lang="it-IT" smtClean="0">
                <a:solidFill>
                  <a:srgbClr val="005CAB"/>
                </a:solidFill>
              </a:rPr>
              <a:pPr>
                <a:defRPr/>
              </a:pPr>
              <a:t>17</a:t>
            </a:fld>
            <a:endParaRPr lang="it-IT">
              <a:solidFill>
                <a:srgbClr val="005CAB"/>
              </a:solidFill>
            </a:endParaRPr>
          </a:p>
        </p:txBody>
      </p:sp>
      <p:sp>
        <p:nvSpPr>
          <p:cNvPr id="37" name="Footer Placeholder 36">
            <a:extLst>
              <a:ext uri="{FF2B5EF4-FFF2-40B4-BE49-F238E27FC236}">
                <a16:creationId xmlns:a16="http://schemas.microsoft.com/office/drawing/2014/main" id="{69F0C59D-BD20-469D-A902-5F8EDB3CC20D}"/>
              </a:ext>
            </a:extLst>
          </p:cNvPr>
          <p:cNvSpPr>
            <a:spLocks noGrp="1"/>
          </p:cNvSpPr>
          <p:nvPr>
            <p:ph type="ftr" sz="quarter" idx="11"/>
          </p:nvPr>
        </p:nvSpPr>
        <p:spPr/>
        <p:txBody>
          <a:bodyPr/>
          <a:lstStyle/>
          <a:p>
            <a:r>
              <a:rPr lang="en-GB"/>
              <a:t>G. Casse - Muon Workshop, 7-9 Nov. Liverpool</a:t>
            </a:r>
          </a:p>
        </p:txBody>
      </p:sp>
    </p:spTree>
    <p:extLst>
      <p:ext uri="{BB962C8B-B14F-4D97-AF65-F5344CB8AC3E}">
        <p14:creationId xmlns:p14="http://schemas.microsoft.com/office/powerpoint/2010/main" val="2859254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6"/>
          <p:cNvSpPr txBox="1"/>
          <p:nvPr/>
        </p:nvSpPr>
        <p:spPr>
          <a:xfrm>
            <a:off x="834571" y="284527"/>
            <a:ext cx="10842172" cy="851666"/>
          </a:xfrm>
          <a:prstGeom prst="rect">
            <a:avLst/>
          </a:prstGeom>
          <a:noFill/>
          <a:ln>
            <a:noFill/>
          </a:ln>
        </p:spPr>
        <p:txBody>
          <a:bodyPr vert="horz" wrap="square" lIns="91440" tIns="45720" rIns="91440" bIns="45720" numCol="1" anchor="ctr" anchorCtr="0" compatLnSpc="1">
            <a:prstTxWarp prst="textNoShape">
              <a:avLst/>
            </a:prstTxWarp>
          </a:bodyPr>
          <a:lstStyle>
            <a:defPPr>
              <a:defRPr lang="it-IT"/>
            </a:defPPr>
            <a:lvl1pPr algn="ctr">
              <a:defRPr sz="4400" b="1">
                <a:solidFill>
                  <a:srgbClr val="005296"/>
                </a:solidFill>
                <a:latin typeface="+mj-lt"/>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US" dirty="0"/>
              <a:t>LGAD – Gain and timing</a:t>
            </a:r>
          </a:p>
        </p:txBody>
      </p:sp>
      <p:sp>
        <p:nvSpPr>
          <p:cNvPr id="69" name="Slide Number Placeholder 11">
            <a:extLst>
              <a:ext uri="{FF2B5EF4-FFF2-40B4-BE49-F238E27FC236}">
                <a16:creationId xmlns:a16="http://schemas.microsoft.com/office/drawing/2014/main" id="{127A3900-761B-4215-85C1-93E96B2C1725}"/>
              </a:ext>
            </a:extLst>
          </p:cNvPr>
          <p:cNvSpPr>
            <a:spLocks noGrp="1"/>
          </p:cNvSpPr>
          <p:nvPr>
            <p:ph type="sldNum" sz="quarter" idx="12"/>
          </p:nvPr>
        </p:nvSpPr>
        <p:spPr>
          <a:xfrm>
            <a:off x="9927771" y="6573473"/>
            <a:ext cx="2133600" cy="284527"/>
          </a:xfrm>
        </p:spPr>
        <p:txBody>
          <a:bodyPr/>
          <a:lstStyle/>
          <a:p>
            <a:pPr>
              <a:defRPr/>
            </a:pPr>
            <a:r>
              <a:rPr lang="it-IT"/>
              <a:t> </a:t>
            </a:r>
            <a:fld id="{547AD65A-83AE-4609-8AB1-21421F1D5EB3}" type="slidenum">
              <a:rPr lang="it-IT" smtClean="0">
                <a:solidFill>
                  <a:srgbClr val="005CAB"/>
                </a:solidFill>
              </a:rPr>
              <a:pPr>
                <a:defRPr/>
              </a:pPr>
              <a:t>18</a:t>
            </a:fld>
            <a:endParaRPr lang="it-IT">
              <a:solidFill>
                <a:srgbClr val="005CAB"/>
              </a:solidFill>
            </a:endParaRPr>
          </a:p>
        </p:txBody>
      </p:sp>
      <p:pic>
        <p:nvPicPr>
          <p:cNvPr id="17" name="Picture 1">
            <a:extLst>
              <a:ext uri="{FF2B5EF4-FFF2-40B4-BE49-F238E27FC236}">
                <a16:creationId xmlns:a16="http://schemas.microsoft.com/office/drawing/2014/main" id="{3D51742F-6895-4FC0-8118-E94B4C18A5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228" y="1618056"/>
            <a:ext cx="5322801" cy="3396630"/>
          </a:xfrm>
          <a:prstGeom prst="rect">
            <a:avLst/>
          </a:prstGeom>
        </p:spPr>
      </p:pic>
      <p:sp>
        <p:nvSpPr>
          <p:cNvPr id="6" name="CasellaDiTesto 5">
            <a:extLst>
              <a:ext uri="{FF2B5EF4-FFF2-40B4-BE49-F238E27FC236}">
                <a16:creationId xmlns:a16="http://schemas.microsoft.com/office/drawing/2014/main" id="{D60065C6-EE42-4AF4-8475-DC3B151CFEE5}"/>
              </a:ext>
            </a:extLst>
          </p:cNvPr>
          <p:cNvSpPr txBox="1"/>
          <p:nvPr/>
        </p:nvSpPr>
        <p:spPr>
          <a:xfrm>
            <a:off x="1792515" y="1136193"/>
            <a:ext cx="2735942"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Gain vs Bias Voltage</a:t>
            </a:r>
          </a:p>
        </p:txBody>
      </p:sp>
      <p:sp>
        <p:nvSpPr>
          <p:cNvPr id="7" name="CasellaDiTesto 6">
            <a:extLst>
              <a:ext uri="{FF2B5EF4-FFF2-40B4-BE49-F238E27FC236}">
                <a16:creationId xmlns:a16="http://schemas.microsoft.com/office/drawing/2014/main" id="{CA56D310-FC99-4876-AE7E-FE9642160FBF}"/>
              </a:ext>
            </a:extLst>
          </p:cNvPr>
          <p:cNvSpPr txBox="1"/>
          <p:nvPr/>
        </p:nvSpPr>
        <p:spPr>
          <a:xfrm>
            <a:off x="2406754" y="2280247"/>
            <a:ext cx="753732" cy="338554"/>
          </a:xfrm>
          <a:prstGeom prst="rect">
            <a:avLst/>
          </a:prstGeom>
          <a:noFill/>
        </p:spPr>
        <p:txBody>
          <a:bodyPr wrap="none" rtlCol="0">
            <a:spAutoFit/>
          </a:bodyPr>
          <a:lstStyle/>
          <a:p>
            <a:r>
              <a:rPr lang="en-US" sz="1600" dirty="0"/>
              <a:t>Split 4</a:t>
            </a:r>
          </a:p>
        </p:txBody>
      </p:sp>
      <p:sp>
        <p:nvSpPr>
          <p:cNvPr id="27" name="CasellaDiTesto 26">
            <a:extLst>
              <a:ext uri="{FF2B5EF4-FFF2-40B4-BE49-F238E27FC236}">
                <a16:creationId xmlns:a16="http://schemas.microsoft.com/office/drawing/2014/main" id="{D24D7D9E-4AC6-41EC-B7CB-299D3E686A60}"/>
              </a:ext>
            </a:extLst>
          </p:cNvPr>
          <p:cNvSpPr txBox="1"/>
          <p:nvPr/>
        </p:nvSpPr>
        <p:spPr>
          <a:xfrm>
            <a:off x="3774725" y="2214933"/>
            <a:ext cx="753732" cy="338554"/>
          </a:xfrm>
          <a:prstGeom prst="rect">
            <a:avLst/>
          </a:prstGeom>
          <a:noFill/>
        </p:spPr>
        <p:txBody>
          <a:bodyPr wrap="none" rtlCol="0">
            <a:spAutoFit/>
          </a:bodyPr>
          <a:lstStyle/>
          <a:p>
            <a:r>
              <a:rPr lang="en-US" sz="1600" dirty="0"/>
              <a:t>Split 3</a:t>
            </a:r>
          </a:p>
        </p:txBody>
      </p:sp>
      <p:sp>
        <p:nvSpPr>
          <p:cNvPr id="28" name="CasellaDiTesto 27">
            <a:extLst>
              <a:ext uri="{FF2B5EF4-FFF2-40B4-BE49-F238E27FC236}">
                <a16:creationId xmlns:a16="http://schemas.microsoft.com/office/drawing/2014/main" id="{34AB4733-7C7A-47F0-9240-D96319F49FA3}"/>
              </a:ext>
            </a:extLst>
          </p:cNvPr>
          <p:cNvSpPr txBox="1"/>
          <p:nvPr/>
        </p:nvSpPr>
        <p:spPr>
          <a:xfrm>
            <a:off x="4519280" y="2320626"/>
            <a:ext cx="753732" cy="338554"/>
          </a:xfrm>
          <a:prstGeom prst="rect">
            <a:avLst/>
          </a:prstGeom>
          <a:noFill/>
        </p:spPr>
        <p:txBody>
          <a:bodyPr wrap="none" rtlCol="0">
            <a:spAutoFit/>
          </a:bodyPr>
          <a:lstStyle/>
          <a:p>
            <a:r>
              <a:rPr lang="en-US" sz="1600" dirty="0"/>
              <a:t>Split 2</a:t>
            </a:r>
          </a:p>
        </p:txBody>
      </p:sp>
      <p:sp>
        <p:nvSpPr>
          <p:cNvPr id="29" name="CasellaDiTesto 28">
            <a:extLst>
              <a:ext uri="{FF2B5EF4-FFF2-40B4-BE49-F238E27FC236}">
                <a16:creationId xmlns:a16="http://schemas.microsoft.com/office/drawing/2014/main" id="{111012C5-0452-4E6E-AC96-A2385FB0E85A}"/>
              </a:ext>
            </a:extLst>
          </p:cNvPr>
          <p:cNvSpPr txBox="1"/>
          <p:nvPr/>
        </p:nvSpPr>
        <p:spPr>
          <a:xfrm>
            <a:off x="4712917" y="2967476"/>
            <a:ext cx="753732" cy="338554"/>
          </a:xfrm>
          <a:prstGeom prst="rect">
            <a:avLst/>
          </a:prstGeom>
          <a:noFill/>
        </p:spPr>
        <p:txBody>
          <a:bodyPr wrap="none" rtlCol="0">
            <a:spAutoFit/>
          </a:bodyPr>
          <a:lstStyle/>
          <a:p>
            <a:r>
              <a:rPr lang="en-US" sz="1600" dirty="0"/>
              <a:t>Split 1</a:t>
            </a:r>
          </a:p>
        </p:txBody>
      </p:sp>
      <p:sp>
        <p:nvSpPr>
          <p:cNvPr id="8" name="CasellaDiTesto 7">
            <a:extLst>
              <a:ext uri="{FF2B5EF4-FFF2-40B4-BE49-F238E27FC236}">
                <a16:creationId xmlns:a16="http://schemas.microsoft.com/office/drawing/2014/main" id="{E6990750-61ED-4ED8-B7C2-6D3D7074BCDB}"/>
              </a:ext>
            </a:extLst>
          </p:cNvPr>
          <p:cNvSpPr txBox="1"/>
          <p:nvPr/>
        </p:nvSpPr>
        <p:spPr>
          <a:xfrm>
            <a:off x="490492" y="5242231"/>
            <a:ext cx="5339988" cy="369332"/>
          </a:xfrm>
          <a:prstGeom prst="rect">
            <a:avLst/>
          </a:prstGeom>
          <a:noFill/>
        </p:spPr>
        <p:txBody>
          <a:bodyPr wrap="none" rtlCol="0">
            <a:spAutoFit/>
          </a:bodyPr>
          <a:lstStyle/>
          <a:p>
            <a:r>
              <a:rPr lang="en-US" b="1" dirty="0"/>
              <a:t>1x1 mm2 pads with different split of Gain layer.</a:t>
            </a:r>
          </a:p>
        </p:txBody>
      </p:sp>
      <p:sp>
        <p:nvSpPr>
          <p:cNvPr id="9" name="CasellaDiTesto 8">
            <a:extLst>
              <a:ext uri="{FF2B5EF4-FFF2-40B4-BE49-F238E27FC236}">
                <a16:creationId xmlns:a16="http://schemas.microsoft.com/office/drawing/2014/main" id="{0FB1BC64-E070-4A1B-B8E5-9FCA971059A7}"/>
              </a:ext>
            </a:extLst>
          </p:cNvPr>
          <p:cNvSpPr txBox="1"/>
          <p:nvPr/>
        </p:nvSpPr>
        <p:spPr>
          <a:xfrm>
            <a:off x="5617028" y="997706"/>
            <a:ext cx="5435601"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The Detector Gain depends on:</a:t>
            </a:r>
          </a:p>
          <a:p>
            <a:pPr marL="742950" lvl="1"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implantation dose of the Gain layer</a:t>
            </a:r>
          </a:p>
          <a:p>
            <a:pPr marL="742950" lvl="1"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Bias Voltage</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Samples with higher dose have higher gain at lower Voltage</a:t>
            </a:r>
          </a:p>
        </p:txBody>
      </p:sp>
      <p:grpSp>
        <p:nvGrpSpPr>
          <p:cNvPr id="12" name="Gruppo 2">
            <a:extLst>
              <a:ext uri="{FF2B5EF4-FFF2-40B4-BE49-F238E27FC236}">
                <a16:creationId xmlns:a16="http://schemas.microsoft.com/office/drawing/2014/main" id="{AD48882E-2160-4E0C-8E60-F4E9C5552C84}"/>
              </a:ext>
            </a:extLst>
          </p:cNvPr>
          <p:cNvGrpSpPr/>
          <p:nvPr/>
        </p:nvGrpSpPr>
        <p:grpSpPr>
          <a:xfrm>
            <a:off x="6255657" y="2936698"/>
            <a:ext cx="5149818" cy="3595874"/>
            <a:chOff x="322069" y="1743009"/>
            <a:chExt cx="5149818" cy="3595874"/>
          </a:xfrm>
        </p:grpSpPr>
        <p:pic>
          <p:nvPicPr>
            <p:cNvPr id="13" name="Picture 12">
              <a:extLst>
                <a:ext uri="{FF2B5EF4-FFF2-40B4-BE49-F238E27FC236}">
                  <a16:creationId xmlns:a16="http://schemas.microsoft.com/office/drawing/2014/main" id="{4904CAC9-06A8-4441-B95E-6A83E1081E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608"/>
            <a:stretch/>
          </p:blipFill>
          <p:spPr>
            <a:xfrm>
              <a:off x="322069" y="1743009"/>
              <a:ext cx="5149818" cy="3595874"/>
            </a:xfrm>
            <a:prstGeom prst="rect">
              <a:avLst/>
            </a:prstGeom>
          </p:spPr>
        </p:pic>
        <p:sp>
          <p:nvSpPr>
            <p:cNvPr id="14" name="Rettangolo 1">
              <a:extLst>
                <a:ext uri="{FF2B5EF4-FFF2-40B4-BE49-F238E27FC236}">
                  <a16:creationId xmlns:a16="http://schemas.microsoft.com/office/drawing/2014/main" id="{AA7BD115-832C-4051-B60C-E289EC6FE81B}"/>
                </a:ext>
              </a:extLst>
            </p:cNvPr>
            <p:cNvSpPr/>
            <p:nvPr/>
          </p:nvSpPr>
          <p:spPr>
            <a:xfrm>
              <a:off x="2365829" y="2853334"/>
              <a:ext cx="1291771" cy="405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tangolo 13">
              <a:extLst>
                <a:ext uri="{FF2B5EF4-FFF2-40B4-BE49-F238E27FC236}">
                  <a16:creationId xmlns:a16="http://schemas.microsoft.com/office/drawing/2014/main" id="{19C37313-5F32-4656-83AF-8C56D6A3E997}"/>
                </a:ext>
              </a:extLst>
            </p:cNvPr>
            <p:cNvSpPr/>
            <p:nvPr/>
          </p:nvSpPr>
          <p:spPr>
            <a:xfrm>
              <a:off x="1226458" y="3963659"/>
              <a:ext cx="834571" cy="405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1">
            <a:extLst>
              <a:ext uri="{FF2B5EF4-FFF2-40B4-BE49-F238E27FC236}">
                <a16:creationId xmlns:a16="http://schemas.microsoft.com/office/drawing/2014/main" id="{721F582B-7418-4D1A-8960-F70B9F391A08}"/>
              </a:ext>
            </a:extLst>
          </p:cNvPr>
          <p:cNvSpPr>
            <a:spLocks noGrp="1"/>
          </p:cNvSpPr>
          <p:nvPr>
            <p:ph type="ftr" sz="quarter" idx="11"/>
          </p:nvPr>
        </p:nvSpPr>
        <p:spPr/>
        <p:txBody>
          <a:bodyPr/>
          <a:lstStyle/>
          <a:p>
            <a:r>
              <a:rPr lang="en-GB"/>
              <a:t>G. Casse - Muon Workshop, 7-9 Nov. Liverpool</a:t>
            </a:r>
          </a:p>
        </p:txBody>
      </p:sp>
    </p:spTree>
    <p:extLst>
      <p:ext uri="{BB962C8B-B14F-4D97-AF65-F5344CB8AC3E}">
        <p14:creationId xmlns:p14="http://schemas.microsoft.com/office/powerpoint/2010/main" val="1539115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D2DD7FE1-6CF8-48D1-BAEB-131405B7F368}"/>
              </a:ext>
            </a:extLst>
          </p:cNvPr>
          <p:cNvSpPr>
            <a:spLocks noGrp="1"/>
          </p:cNvSpPr>
          <p:nvPr>
            <p:ph type="sldNum" sz="quarter" idx="12"/>
          </p:nvPr>
        </p:nvSpPr>
        <p:spPr/>
        <p:txBody>
          <a:bodyPr/>
          <a:lstStyle/>
          <a:p>
            <a:pPr>
              <a:defRPr/>
            </a:pPr>
            <a:fld id="{04DE96F9-932F-4AE1-81EC-87ED77D96E70}" type="slidenum">
              <a:rPr lang="en-US" smtClean="0"/>
              <a:pPr>
                <a:defRPr/>
              </a:pPr>
              <a:t>19</a:t>
            </a:fld>
            <a:endParaRPr lang="en-US" dirty="0"/>
          </a:p>
        </p:txBody>
      </p:sp>
      <p:sp>
        <p:nvSpPr>
          <p:cNvPr id="3" name="Titolo 2">
            <a:extLst>
              <a:ext uri="{FF2B5EF4-FFF2-40B4-BE49-F238E27FC236}">
                <a16:creationId xmlns:a16="http://schemas.microsoft.com/office/drawing/2014/main" id="{969B73C8-73AB-4627-ACEF-7B5C5FFEB146}"/>
              </a:ext>
            </a:extLst>
          </p:cNvPr>
          <p:cNvSpPr>
            <a:spLocks noGrp="1"/>
          </p:cNvSpPr>
          <p:nvPr>
            <p:ph type="title"/>
          </p:nvPr>
        </p:nvSpPr>
        <p:spPr>
          <a:xfrm>
            <a:off x="1227205" y="238404"/>
            <a:ext cx="9790044" cy="633050"/>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r>
              <a:rPr lang="en-US" sz="4000" dirty="0">
                <a:solidFill>
                  <a:srgbClr val="005296"/>
                </a:solidFill>
              </a:rPr>
              <a:t>Radiation Hardness: Time Resolution</a:t>
            </a:r>
          </a:p>
        </p:txBody>
      </p:sp>
      <p:sp>
        <p:nvSpPr>
          <p:cNvPr id="25" name="CasellaDiTesto 24">
            <a:extLst>
              <a:ext uri="{FF2B5EF4-FFF2-40B4-BE49-F238E27FC236}">
                <a16:creationId xmlns:a16="http://schemas.microsoft.com/office/drawing/2014/main" id="{660A660C-854F-46BD-8E45-C3BA945D59D9}"/>
              </a:ext>
            </a:extLst>
          </p:cNvPr>
          <p:cNvSpPr txBox="1"/>
          <p:nvPr/>
        </p:nvSpPr>
        <p:spPr>
          <a:xfrm>
            <a:off x="8757138" y="1960829"/>
            <a:ext cx="3339612" cy="2308324"/>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Carbon co-implantation mitigates the acceptor removal effect and preserves the time resolution up to 8e14 </a:t>
            </a:r>
            <a:r>
              <a:rPr lang="en-US" sz="2400" b="1" dirty="0" err="1">
                <a:latin typeface="Calibri" panose="020F0502020204030204" pitchFamily="34" charset="0"/>
                <a:cs typeface="Calibri" panose="020F0502020204030204" pitchFamily="34" charset="0"/>
              </a:rPr>
              <a:t>neq</a:t>
            </a:r>
            <a:r>
              <a:rPr lang="en-US" sz="2400" b="1" dirty="0">
                <a:latin typeface="Calibri" panose="020F0502020204030204" pitchFamily="34" charset="0"/>
                <a:cs typeface="Calibri" panose="020F0502020204030204" pitchFamily="34" charset="0"/>
              </a:rPr>
              <a:t>/cm2</a:t>
            </a:r>
          </a:p>
        </p:txBody>
      </p:sp>
      <p:grpSp>
        <p:nvGrpSpPr>
          <p:cNvPr id="8" name="Gruppo 7">
            <a:extLst>
              <a:ext uri="{FF2B5EF4-FFF2-40B4-BE49-F238E27FC236}">
                <a16:creationId xmlns:a16="http://schemas.microsoft.com/office/drawing/2014/main" id="{20D20D31-7019-42AE-B727-84015ED619E1}"/>
              </a:ext>
            </a:extLst>
          </p:cNvPr>
          <p:cNvGrpSpPr/>
          <p:nvPr/>
        </p:nvGrpSpPr>
        <p:grpSpPr>
          <a:xfrm>
            <a:off x="95250" y="1104900"/>
            <a:ext cx="8151390" cy="5274504"/>
            <a:chOff x="0" y="597033"/>
            <a:chExt cx="10410235" cy="6106221"/>
          </a:xfrm>
        </p:grpSpPr>
        <p:pic>
          <p:nvPicPr>
            <p:cNvPr id="19" name="Immagine 18">
              <a:extLst>
                <a:ext uri="{FF2B5EF4-FFF2-40B4-BE49-F238E27FC236}">
                  <a16:creationId xmlns:a16="http://schemas.microsoft.com/office/drawing/2014/main" id="{DA304065-3D6F-4BAD-A8DD-84F2FA51D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7033"/>
              <a:ext cx="7084304" cy="6106221"/>
            </a:xfrm>
            <a:prstGeom prst="rect">
              <a:avLst/>
            </a:prstGeom>
          </p:spPr>
        </p:pic>
        <p:sp>
          <p:nvSpPr>
            <p:cNvPr id="20" name="CasellaDiTesto 19">
              <a:extLst>
                <a:ext uri="{FF2B5EF4-FFF2-40B4-BE49-F238E27FC236}">
                  <a16:creationId xmlns:a16="http://schemas.microsoft.com/office/drawing/2014/main" id="{2180338A-EB1D-4483-981E-20D09525F556}"/>
                </a:ext>
              </a:extLst>
            </p:cNvPr>
            <p:cNvSpPr txBox="1"/>
            <p:nvPr/>
          </p:nvSpPr>
          <p:spPr>
            <a:xfrm>
              <a:off x="7425187" y="1019454"/>
              <a:ext cx="2853473" cy="338554"/>
            </a:xfrm>
            <a:prstGeom prst="rect">
              <a:avLst/>
            </a:prstGeom>
            <a:noFill/>
          </p:spPr>
          <p:txBody>
            <a:bodyPr wrap="none" rtlCol="0">
              <a:spAutoFit/>
            </a:bodyPr>
            <a:lstStyle/>
            <a:p>
              <a:pPr algn="ctr"/>
              <a:r>
                <a:rPr lang="en-US" sz="1600" dirty="0">
                  <a:solidFill>
                    <a:srgbClr val="7030A0"/>
                  </a:solidFill>
                </a:rPr>
                <a:t>Boron + Carbon co-</a:t>
              </a:r>
              <a:r>
                <a:rPr lang="en-US" sz="1600" dirty="0" err="1">
                  <a:solidFill>
                    <a:srgbClr val="7030A0"/>
                  </a:solidFill>
                </a:rPr>
                <a:t>impantation</a:t>
              </a:r>
              <a:endParaRPr lang="en-US" sz="1600" dirty="0">
                <a:solidFill>
                  <a:srgbClr val="7030A0"/>
                </a:solidFill>
              </a:endParaRPr>
            </a:p>
          </p:txBody>
        </p:sp>
        <p:sp>
          <p:nvSpPr>
            <p:cNvPr id="21" name="CasellaDiTesto 20">
              <a:extLst>
                <a:ext uri="{FF2B5EF4-FFF2-40B4-BE49-F238E27FC236}">
                  <a16:creationId xmlns:a16="http://schemas.microsoft.com/office/drawing/2014/main" id="{3584ACD2-8322-40C2-9871-877E7171E568}"/>
                </a:ext>
              </a:extLst>
            </p:cNvPr>
            <p:cNvSpPr txBox="1"/>
            <p:nvPr/>
          </p:nvSpPr>
          <p:spPr>
            <a:xfrm>
              <a:off x="3755293" y="4740031"/>
              <a:ext cx="1486304" cy="307777"/>
            </a:xfrm>
            <a:prstGeom prst="rect">
              <a:avLst/>
            </a:prstGeom>
            <a:noFill/>
          </p:spPr>
          <p:txBody>
            <a:bodyPr wrap="none" rtlCol="0">
              <a:spAutoFit/>
            </a:bodyPr>
            <a:lstStyle/>
            <a:p>
              <a:r>
                <a:rPr lang="en-US" sz="1400" i="1" dirty="0">
                  <a:solidFill>
                    <a:srgbClr val="7030A0"/>
                  </a:solidFill>
                </a:rPr>
                <a:t>(B+C @ 8e14 </a:t>
              </a:r>
              <a:r>
                <a:rPr lang="en-US" sz="1400" i="1" dirty="0" err="1">
                  <a:solidFill>
                    <a:srgbClr val="7030A0"/>
                  </a:solidFill>
                </a:rPr>
                <a:t>neq</a:t>
              </a:r>
              <a:r>
                <a:rPr lang="en-US" sz="1400" i="1" dirty="0">
                  <a:solidFill>
                    <a:srgbClr val="7030A0"/>
                  </a:solidFill>
                </a:rPr>
                <a:t>)</a:t>
              </a:r>
            </a:p>
          </p:txBody>
        </p:sp>
        <p:cxnSp>
          <p:nvCxnSpPr>
            <p:cNvPr id="22" name="Connettore 2 21">
              <a:extLst>
                <a:ext uri="{FF2B5EF4-FFF2-40B4-BE49-F238E27FC236}">
                  <a16:creationId xmlns:a16="http://schemas.microsoft.com/office/drawing/2014/main" id="{BEB0186F-1A2F-4602-8114-E19A12840F8E}"/>
                </a:ext>
              </a:extLst>
            </p:cNvPr>
            <p:cNvCxnSpPr>
              <a:cxnSpLocks/>
              <a:stCxn id="21" idx="0"/>
            </p:cNvCxnSpPr>
            <p:nvPr/>
          </p:nvCxnSpPr>
          <p:spPr>
            <a:xfrm flipV="1">
              <a:off x="4498445" y="4149969"/>
              <a:ext cx="151709" cy="59006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15C26DF6-4133-4267-BAD7-830A8CC25FB3}"/>
                </a:ext>
              </a:extLst>
            </p:cNvPr>
            <p:cNvSpPr txBox="1"/>
            <p:nvPr/>
          </p:nvSpPr>
          <p:spPr>
            <a:xfrm>
              <a:off x="6940841" y="2126914"/>
              <a:ext cx="3013389" cy="338554"/>
            </a:xfrm>
            <a:prstGeom prst="rect">
              <a:avLst/>
            </a:prstGeom>
            <a:noFill/>
          </p:spPr>
          <p:txBody>
            <a:bodyPr wrap="none" rtlCol="0">
              <a:spAutoFit/>
            </a:bodyPr>
            <a:lstStyle/>
            <a:p>
              <a:r>
                <a:rPr lang="en-US" sz="1600" dirty="0">
                  <a:solidFill>
                    <a:srgbClr val="FF0000"/>
                  </a:solidFill>
                </a:rPr>
                <a:t>Boron  (wide Gain implant profile)</a:t>
              </a:r>
            </a:p>
          </p:txBody>
        </p:sp>
        <p:sp>
          <p:nvSpPr>
            <p:cNvPr id="24" name="Parentesi graffa chiusa 23">
              <a:extLst>
                <a:ext uri="{FF2B5EF4-FFF2-40B4-BE49-F238E27FC236}">
                  <a16:creationId xmlns:a16="http://schemas.microsoft.com/office/drawing/2014/main" id="{85FED1E8-4420-4124-BC0E-C85A8A610AC9}"/>
                </a:ext>
              </a:extLst>
            </p:cNvPr>
            <p:cNvSpPr/>
            <p:nvPr/>
          </p:nvSpPr>
          <p:spPr>
            <a:xfrm>
              <a:off x="6682153" y="672409"/>
              <a:ext cx="237869" cy="1172022"/>
            </a:xfrm>
            <a:prstGeom prst="rightBrace">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Parentesi graffa chiusa 25">
              <a:extLst>
                <a:ext uri="{FF2B5EF4-FFF2-40B4-BE49-F238E27FC236}">
                  <a16:creationId xmlns:a16="http://schemas.microsoft.com/office/drawing/2014/main" id="{C924F8F5-AABB-4D48-BE79-DE122CE7F235}"/>
                </a:ext>
              </a:extLst>
            </p:cNvPr>
            <p:cNvSpPr/>
            <p:nvPr/>
          </p:nvSpPr>
          <p:spPr>
            <a:xfrm>
              <a:off x="6682153" y="1844431"/>
              <a:ext cx="237869" cy="1009128"/>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Parentesi graffa chiusa 26">
              <a:extLst>
                <a:ext uri="{FF2B5EF4-FFF2-40B4-BE49-F238E27FC236}">
                  <a16:creationId xmlns:a16="http://schemas.microsoft.com/office/drawing/2014/main" id="{AE555EFB-8E46-4D16-AE47-CF09AA85280F}"/>
                </a:ext>
              </a:extLst>
            </p:cNvPr>
            <p:cNvSpPr/>
            <p:nvPr/>
          </p:nvSpPr>
          <p:spPr>
            <a:xfrm>
              <a:off x="6682153" y="2853559"/>
              <a:ext cx="237869" cy="1009128"/>
            </a:xfrm>
            <a:prstGeom prst="righ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CasellaDiTesto 27">
              <a:extLst>
                <a:ext uri="{FF2B5EF4-FFF2-40B4-BE49-F238E27FC236}">
                  <a16:creationId xmlns:a16="http://schemas.microsoft.com/office/drawing/2014/main" id="{EFC2763B-CE0C-434B-8EDB-22073F574388}"/>
                </a:ext>
              </a:extLst>
            </p:cNvPr>
            <p:cNvSpPr txBox="1"/>
            <p:nvPr/>
          </p:nvSpPr>
          <p:spPr>
            <a:xfrm>
              <a:off x="7425187" y="3188846"/>
              <a:ext cx="2528641" cy="338554"/>
            </a:xfrm>
            <a:prstGeom prst="rect">
              <a:avLst/>
            </a:prstGeom>
            <a:noFill/>
          </p:spPr>
          <p:txBody>
            <a:bodyPr wrap="none" rtlCol="0">
              <a:spAutoFit/>
            </a:bodyPr>
            <a:lstStyle/>
            <a:p>
              <a:pPr algn="ctr"/>
              <a:r>
                <a:rPr lang="en-US" sz="1600" dirty="0">
                  <a:solidFill>
                    <a:srgbClr val="FFC000"/>
                  </a:solidFill>
                </a:rPr>
                <a:t>Boron (narrow Gain profile) </a:t>
              </a:r>
            </a:p>
          </p:txBody>
        </p:sp>
        <p:sp>
          <p:nvSpPr>
            <p:cNvPr id="29" name="CasellaDiTesto 28">
              <a:extLst>
                <a:ext uri="{FF2B5EF4-FFF2-40B4-BE49-F238E27FC236}">
                  <a16:creationId xmlns:a16="http://schemas.microsoft.com/office/drawing/2014/main" id="{1711A047-08AD-4BDC-8CB4-9317932CD8C0}"/>
                </a:ext>
              </a:extLst>
            </p:cNvPr>
            <p:cNvSpPr txBox="1"/>
            <p:nvPr/>
          </p:nvSpPr>
          <p:spPr>
            <a:xfrm>
              <a:off x="7170817" y="4220078"/>
              <a:ext cx="822662" cy="338554"/>
            </a:xfrm>
            <a:prstGeom prst="rect">
              <a:avLst/>
            </a:prstGeom>
            <a:noFill/>
          </p:spPr>
          <p:txBody>
            <a:bodyPr wrap="none" rtlCol="0">
              <a:spAutoFit/>
            </a:bodyPr>
            <a:lstStyle/>
            <a:p>
              <a:pPr algn="ctr"/>
              <a:r>
                <a:rPr lang="en-US" sz="1600" dirty="0">
                  <a:solidFill>
                    <a:srgbClr val="00B050"/>
                  </a:solidFill>
                </a:rPr>
                <a:t>Gallium</a:t>
              </a:r>
            </a:p>
          </p:txBody>
        </p:sp>
        <p:sp>
          <p:nvSpPr>
            <p:cNvPr id="30" name="Parentesi graffa chiusa 29">
              <a:extLst>
                <a:ext uri="{FF2B5EF4-FFF2-40B4-BE49-F238E27FC236}">
                  <a16:creationId xmlns:a16="http://schemas.microsoft.com/office/drawing/2014/main" id="{45BFAF9B-63E8-46ED-B150-82688DC47FB5}"/>
                </a:ext>
              </a:extLst>
            </p:cNvPr>
            <p:cNvSpPr/>
            <p:nvPr/>
          </p:nvSpPr>
          <p:spPr>
            <a:xfrm>
              <a:off x="6702973" y="3884791"/>
              <a:ext cx="237869" cy="1009128"/>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Parentesi graffa chiusa 30">
              <a:extLst>
                <a:ext uri="{FF2B5EF4-FFF2-40B4-BE49-F238E27FC236}">
                  <a16:creationId xmlns:a16="http://schemas.microsoft.com/office/drawing/2014/main" id="{E7ECAABB-994D-4577-97FD-BE18576A06B1}"/>
                </a:ext>
              </a:extLst>
            </p:cNvPr>
            <p:cNvSpPr/>
            <p:nvPr/>
          </p:nvSpPr>
          <p:spPr>
            <a:xfrm>
              <a:off x="6702972" y="4916023"/>
              <a:ext cx="217049" cy="1161584"/>
            </a:xfrm>
            <a:prstGeom prst="righ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CasellaDiTesto 31">
              <a:extLst>
                <a:ext uri="{FF2B5EF4-FFF2-40B4-BE49-F238E27FC236}">
                  <a16:creationId xmlns:a16="http://schemas.microsoft.com/office/drawing/2014/main" id="{51BDDC9D-5CAB-41C7-B355-3B548B4F733D}"/>
                </a:ext>
              </a:extLst>
            </p:cNvPr>
            <p:cNvSpPr txBox="1"/>
            <p:nvPr/>
          </p:nvSpPr>
          <p:spPr>
            <a:xfrm>
              <a:off x="7425187" y="5327537"/>
              <a:ext cx="2985048" cy="338554"/>
            </a:xfrm>
            <a:prstGeom prst="rect">
              <a:avLst/>
            </a:prstGeom>
            <a:noFill/>
          </p:spPr>
          <p:txBody>
            <a:bodyPr wrap="none" rtlCol="0">
              <a:spAutoFit/>
            </a:bodyPr>
            <a:lstStyle/>
            <a:p>
              <a:pPr algn="ctr"/>
              <a:r>
                <a:rPr lang="en-US" sz="1600" dirty="0">
                  <a:solidFill>
                    <a:srgbClr val="0070C0"/>
                  </a:solidFill>
                </a:rPr>
                <a:t>Gallium + Carbon co-implantation</a:t>
              </a:r>
            </a:p>
          </p:txBody>
        </p:sp>
      </p:grpSp>
      <p:sp>
        <p:nvSpPr>
          <p:cNvPr id="4" name="Footer Placeholder 3">
            <a:extLst>
              <a:ext uri="{FF2B5EF4-FFF2-40B4-BE49-F238E27FC236}">
                <a16:creationId xmlns:a16="http://schemas.microsoft.com/office/drawing/2014/main" id="{E997E294-0B1D-456C-8CC1-0805238131B2}"/>
              </a:ext>
            </a:extLst>
          </p:cNvPr>
          <p:cNvSpPr>
            <a:spLocks noGrp="1"/>
          </p:cNvSpPr>
          <p:nvPr>
            <p:ph type="ftr" sz="quarter" idx="11"/>
          </p:nvPr>
        </p:nvSpPr>
        <p:spPr/>
        <p:txBody>
          <a:bodyPr/>
          <a:lstStyle/>
          <a:p>
            <a:pPr>
              <a:defRPr/>
            </a:pPr>
            <a:r>
              <a:rPr lang="en-GB" kern="0"/>
              <a:t>G. Casse - Muon Workshop, 7-9 Nov. Liverpool</a:t>
            </a:r>
            <a:endParaRPr lang="en-US" dirty="0"/>
          </a:p>
        </p:txBody>
      </p:sp>
    </p:spTree>
    <p:extLst>
      <p:ext uri="{BB962C8B-B14F-4D97-AF65-F5344CB8AC3E}">
        <p14:creationId xmlns:p14="http://schemas.microsoft.com/office/powerpoint/2010/main" val="2249009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7407EE9-364F-E6D8-CCD6-7661FB7BD21C}"/>
              </a:ext>
            </a:extLst>
          </p:cNvPr>
          <p:cNvSpPr>
            <a:spLocks noGrp="1"/>
          </p:cNvSpPr>
          <p:nvPr>
            <p:ph type="ftr" sz="quarter" idx="11"/>
          </p:nvPr>
        </p:nvSpPr>
        <p:spPr/>
        <p:txBody>
          <a:bodyPr/>
          <a:lstStyle/>
          <a:p>
            <a:r>
              <a:rPr lang="en-GB"/>
              <a:t>G. Casse - Muon Workshop, 7-9 Nov. Liverpool</a:t>
            </a:r>
          </a:p>
        </p:txBody>
      </p:sp>
      <p:sp>
        <p:nvSpPr>
          <p:cNvPr id="5" name="Slide Number Placeholder 4">
            <a:extLst>
              <a:ext uri="{FF2B5EF4-FFF2-40B4-BE49-F238E27FC236}">
                <a16:creationId xmlns:a16="http://schemas.microsoft.com/office/drawing/2014/main" id="{0C94363B-345C-D92F-AC12-6078B36F0991}"/>
              </a:ext>
            </a:extLst>
          </p:cNvPr>
          <p:cNvSpPr>
            <a:spLocks noGrp="1"/>
          </p:cNvSpPr>
          <p:nvPr>
            <p:ph type="sldNum" sz="quarter" idx="12"/>
          </p:nvPr>
        </p:nvSpPr>
        <p:spPr/>
        <p:txBody>
          <a:bodyPr/>
          <a:lstStyle/>
          <a:p>
            <a:fld id="{320C07F6-2028-4BEC-9029-86C862344C03}" type="slidenum">
              <a:rPr lang="en-GB" smtClean="0"/>
              <a:t>2</a:t>
            </a:fld>
            <a:endParaRPr lang="en-GB"/>
          </a:p>
        </p:txBody>
      </p:sp>
      <p:sp>
        <p:nvSpPr>
          <p:cNvPr id="6" name="TextBox 5">
            <a:extLst>
              <a:ext uri="{FF2B5EF4-FFF2-40B4-BE49-F238E27FC236}">
                <a16:creationId xmlns:a16="http://schemas.microsoft.com/office/drawing/2014/main" id="{4244AD62-9D68-327E-0F50-16F04DEBC041}"/>
              </a:ext>
            </a:extLst>
          </p:cNvPr>
          <p:cNvSpPr txBox="1"/>
          <p:nvPr/>
        </p:nvSpPr>
        <p:spPr>
          <a:xfrm>
            <a:off x="760228" y="409353"/>
            <a:ext cx="6703828" cy="830997"/>
          </a:xfrm>
          <a:prstGeom prst="rect">
            <a:avLst/>
          </a:prstGeom>
          <a:noFill/>
        </p:spPr>
        <p:txBody>
          <a:bodyPr wrap="square" rtlCol="0">
            <a:spAutoFit/>
          </a:bodyPr>
          <a:lstStyle/>
          <a:p>
            <a:r>
              <a:rPr lang="en-GB" sz="4800" b="1" dirty="0">
                <a:solidFill>
                  <a:schemeClr val="accent6">
                    <a:lumMod val="75000"/>
                  </a:schemeClr>
                </a:solidFill>
              </a:rPr>
              <a:t>OUTLINE</a:t>
            </a:r>
          </a:p>
        </p:txBody>
      </p:sp>
      <p:sp>
        <p:nvSpPr>
          <p:cNvPr id="7" name="TextBox 6">
            <a:extLst>
              <a:ext uri="{FF2B5EF4-FFF2-40B4-BE49-F238E27FC236}">
                <a16:creationId xmlns:a16="http://schemas.microsoft.com/office/drawing/2014/main" id="{F0715CCC-AFED-D543-7A4F-FF9F65332601}"/>
              </a:ext>
            </a:extLst>
          </p:cNvPr>
          <p:cNvSpPr txBox="1"/>
          <p:nvPr/>
        </p:nvSpPr>
        <p:spPr>
          <a:xfrm>
            <a:off x="988828" y="1754372"/>
            <a:ext cx="8335925" cy="3046988"/>
          </a:xfrm>
          <a:prstGeom prst="rect">
            <a:avLst/>
          </a:prstGeom>
          <a:noFill/>
        </p:spPr>
        <p:txBody>
          <a:bodyPr wrap="square" rtlCol="0">
            <a:spAutoFit/>
          </a:bodyPr>
          <a:lstStyle/>
          <a:p>
            <a:r>
              <a:rPr lang="en-GB" sz="2400" dirty="0"/>
              <a:t>Silicon detector technology</a:t>
            </a:r>
          </a:p>
          <a:p>
            <a:r>
              <a:rPr lang="en-GB" sz="2400" b="1" dirty="0"/>
              <a:t>Tracking</a:t>
            </a:r>
            <a:r>
              <a:rPr lang="en-GB" sz="2400" dirty="0"/>
              <a:t>:</a:t>
            </a:r>
          </a:p>
          <a:p>
            <a:pPr marL="800100" lvl="1" indent="-342900">
              <a:buFont typeface="Arial" panose="020B0604020202020204" pitchFamily="34" charset="0"/>
              <a:buChar char="•"/>
            </a:pPr>
            <a:r>
              <a:rPr lang="en-GB" sz="2400" dirty="0"/>
              <a:t>Expected challenges</a:t>
            </a:r>
          </a:p>
          <a:p>
            <a:pPr marL="800100" lvl="1" indent="-342900">
              <a:buFont typeface="Arial" panose="020B0604020202020204" pitchFamily="34" charset="0"/>
              <a:buChar char="•"/>
            </a:pPr>
            <a:r>
              <a:rPr lang="en-GB" sz="2400" dirty="0"/>
              <a:t>Obsolescence</a:t>
            </a:r>
          </a:p>
          <a:p>
            <a:pPr marL="800100" lvl="1" indent="-342900">
              <a:buFont typeface="Arial" panose="020B0604020202020204" pitchFamily="34" charset="0"/>
              <a:buChar char="•"/>
            </a:pPr>
            <a:r>
              <a:rPr lang="en-GB" sz="2400" dirty="0"/>
              <a:t>Emerging trends</a:t>
            </a:r>
          </a:p>
          <a:p>
            <a:pPr marL="800100" lvl="1" indent="-342900">
              <a:buFont typeface="Arial" panose="020B0604020202020204" pitchFamily="34" charset="0"/>
              <a:buChar char="•"/>
            </a:pPr>
            <a:r>
              <a:rPr lang="en-GB" sz="2400" dirty="0"/>
              <a:t>New concept</a:t>
            </a:r>
          </a:p>
          <a:p>
            <a:r>
              <a:rPr lang="en-GB" sz="2400" b="1" dirty="0"/>
              <a:t>Photodetection:</a:t>
            </a:r>
          </a:p>
          <a:p>
            <a:pPr marL="800100" lvl="1" indent="-342900">
              <a:buFont typeface="Arial" panose="020B0604020202020204" pitchFamily="34" charset="0"/>
              <a:buChar char="•"/>
            </a:pPr>
            <a:r>
              <a:rPr lang="en-GB" sz="2400" dirty="0"/>
              <a:t>Status</a:t>
            </a:r>
          </a:p>
        </p:txBody>
      </p:sp>
    </p:spTree>
    <p:extLst>
      <p:ext uri="{BB962C8B-B14F-4D97-AF65-F5344CB8AC3E}">
        <p14:creationId xmlns:p14="http://schemas.microsoft.com/office/powerpoint/2010/main" val="4278377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6"/>
          <p:cNvSpPr txBox="1"/>
          <p:nvPr/>
        </p:nvSpPr>
        <p:spPr>
          <a:xfrm>
            <a:off x="834571" y="284527"/>
            <a:ext cx="10842172" cy="851666"/>
          </a:xfrm>
          <a:prstGeom prst="rect">
            <a:avLst/>
          </a:prstGeom>
          <a:noFill/>
          <a:ln>
            <a:noFill/>
          </a:ln>
        </p:spPr>
        <p:txBody>
          <a:bodyPr vert="horz" wrap="square" lIns="91440" tIns="45720" rIns="91440" bIns="45720" numCol="1" anchor="ctr" anchorCtr="0" compatLnSpc="1">
            <a:prstTxWarp prst="textNoShape">
              <a:avLst/>
            </a:prstTxWarp>
          </a:bodyPr>
          <a:lstStyle>
            <a:defPPr>
              <a:defRPr lang="it-IT"/>
            </a:defPPr>
            <a:lvl1pPr algn="ctr">
              <a:defRPr sz="4400" b="1">
                <a:solidFill>
                  <a:srgbClr val="005296"/>
                </a:solidFill>
                <a:latin typeface="+mj-lt"/>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US" dirty="0"/>
              <a:t>Large Area Arrays</a:t>
            </a:r>
          </a:p>
        </p:txBody>
      </p:sp>
      <p:sp>
        <p:nvSpPr>
          <p:cNvPr id="69" name="Slide Number Placeholder 11">
            <a:extLst>
              <a:ext uri="{FF2B5EF4-FFF2-40B4-BE49-F238E27FC236}">
                <a16:creationId xmlns:a16="http://schemas.microsoft.com/office/drawing/2014/main" id="{127A3900-761B-4215-85C1-93E96B2C1725}"/>
              </a:ext>
            </a:extLst>
          </p:cNvPr>
          <p:cNvSpPr>
            <a:spLocks noGrp="1"/>
          </p:cNvSpPr>
          <p:nvPr>
            <p:ph type="sldNum" sz="quarter" idx="12"/>
          </p:nvPr>
        </p:nvSpPr>
        <p:spPr>
          <a:xfrm>
            <a:off x="9975310" y="6573473"/>
            <a:ext cx="2133600" cy="284527"/>
          </a:xfrm>
        </p:spPr>
        <p:txBody>
          <a:bodyPr/>
          <a:lstStyle/>
          <a:p>
            <a:pPr>
              <a:defRPr/>
            </a:pPr>
            <a:r>
              <a:rPr lang="it-IT" dirty="0"/>
              <a:t> </a:t>
            </a:r>
            <a:fld id="{547AD65A-83AE-4609-8AB1-21421F1D5EB3}" type="slidenum">
              <a:rPr lang="it-IT" smtClean="0">
                <a:solidFill>
                  <a:srgbClr val="005CAB"/>
                </a:solidFill>
              </a:rPr>
              <a:pPr>
                <a:defRPr/>
              </a:pPr>
              <a:t>20</a:t>
            </a:fld>
            <a:endParaRPr lang="it-IT" dirty="0">
              <a:solidFill>
                <a:srgbClr val="005CAB"/>
              </a:solidFill>
            </a:endParaRPr>
          </a:p>
        </p:txBody>
      </p:sp>
      <p:grpSp>
        <p:nvGrpSpPr>
          <p:cNvPr id="13" name="Gruppo 12">
            <a:extLst>
              <a:ext uri="{FF2B5EF4-FFF2-40B4-BE49-F238E27FC236}">
                <a16:creationId xmlns:a16="http://schemas.microsoft.com/office/drawing/2014/main" id="{5FA76D9E-C0B6-4519-9590-0716F6ADCE9D}"/>
              </a:ext>
            </a:extLst>
          </p:cNvPr>
          <p:cNvGrpSpPr/>
          <p:nvPr/>
        </p:nvGrpSpPr>
        <p:grpSpPr>
          <a:xfrm>
            <a:off x="113514" y="1685925"/>
            <a:ext cx="4174241" cy="3486150"/>
            <a:chOff x="710511" y="1422512"/>
            <a:chExt cx="5173948" cy="4321063"/>
          </a:xfrm>
        </p:grpSpPr>
        <p:pic>
          <p:nvPicPr>
            <p:cNvPr id="15" name="Immagine 14">
              <a:extLst>
                <a:ext uri="{FF2B5EF4-FFF2-40B4-BE49-F238E27FC236}">
                  <a16:creationId xmlns:a16="http://schemas.microsoft.com/office/drawing/2014/main" id="{B5190251-A086-413F-9158-2BB2D537CA1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601" b="96305" l="4242" r="97243">
                          <a14:foregroundMark x1="13998" y1="42883" x2="13998" y2="42883"/>
                          <a14:foregroundMark x1="14634" y1="40218" x2="14634" y2="40218"/>
                          <a14:foregroundMark x1="13627" y1="39067" x2="13627" y2="39067"/>
                          <a14:foregroundMark x1="12407" y1="38219" x2="12407" y2="38219"/>
                          <a14:foregroundMark x1="11400" y1="38643" x2="11400" y2="38643"/>
                          <a14:foregroundMark x1="7847" y1="36402" x2="7847" y2="36402"/>
                          <a14:foregroundMark x1="6840" y1="35433" x2="6840" y2="35433"/>
                          <a14:foregroundMark x1="5196" y1="43731" x2="5196" y2="43731"/>
                          <a14:foregroundMark x1="4242" y1="46214" x2="5726" y2="40521"/>
                          <a14:foregroundMark x1="5992" y1="34585" x2="5938" y2="53362"/>
                          <a14:foregroundMark x1="5938" y1="53362" x2="5938" y2="53362"/>
                          <a14:foregroundMark x1="6946" y1="54391" x2="6946" y2="57238"/>
                          <a14:foregroundMark x1="11029" y1="65899" x2="11029" y2="65899"/>
                          <a14:foregroundMark x1="59332" y1="72683" x2="59332" y2="72683"/>
                          <a14:foregroundMark x1="59173" y1="27741" x2="59173" y2="27741"/>
                          <a14:foregroundMark x1="40668" y1="39067" x2="40668" y2="39067"/>
                          <a14:foregroundMark x1="57476" y1="75348" x2="83934" y2="68141"/>
                          <a14:foregroundMark x1="83934" y1="68141" x2="81866" y2="61538"/>
                          <a14:foregroundMark x1="81866" y1="61538" x2="68982" y2="55542"/>
                          <a14:foregroundMark x1="68982" y1="55542" x2="60764" y2="55360"/>
                          <a14:foregroundMark x1="60764" y1="55360" x2="52545" y2="60933"/>
                          <a14:foregroundMark x1="52545" y1="60933" x2="57847" y2="64506"/>
                          <a14:foregroundMark x1="57847" y1="64506" x2="60392" y2="74440"/>
                          <a14:foregroundMark x1="60392" y1="74440" x2="69353" y2="74258"/>
                          <a14:foregroundMark x1="69353" y1="74258" x2="71050" y2="72683"/>
                          <a14:foregroundMark x1="73966" y1="53846" x2="76458" y2="47244"/>
                          <a14:foregroundMark x1="76458" y1="47244" x2="70361" y2="38643"/>
                          <a14:foregroundMark x1="70361" y1="38643" x2="56098" y2="30830"/>
                          <a14:foregroundMark x1="56098" y1="30830" x2="45016" y2="19564"/>
                          <a14:foregroundMark x1="45016" y1="19564" x2="35843" y2="17807"/>
                          <a14:foregroundMark x1="35843" y1="17807" x2="27890" y2="22895"/>
                          <a14:foregroundMark x1="27890" y1="22895" x2="18717" y2="39370"/>
                          <a14:foregroundMark x1="18717" y1="39370" x2="15270" y2="50273"/>
                          <a14:foregroundMark x1="15270" y1="50273" x2="16278" y2="73773"/>
                          <a14:foregroundMark x1="16278" y1="73773" x2="18505" y2="81102"/>
                          <a14:foregroundMark x1="18505" y1="81102" x2="22269" y2="86735"/>
                          <a14:foregroundMark x1="22269" y1="86735" x2="36108" y2="92429"/>
                          <a14:foregroundMark x1="36108" y1="92429" x2="52863" y2="91157"/>
                          <a14:foregroundMark x1="52863" y1="91157" x2="61135" y2="92126"/>
                          <a14:foregroundMark x1="61135" y1="92126" x2="82980" y2="85524"/>
                          <a14:foregroundMark x1="82980" y1="85524" x2="93107" y2="72744"/>
                          <a14:foregroundMark x1="93107" y1="72744" x2="96819" y2="56693"/>
                          <a14:foregroundMark x1="96819" y1="56693" x2="95281" y2="48758"/>
                          <a14:foregroundMark x1="95281" y1="48758" x2="96023" y2="40945"/>
                          <a14:foregroundMark x1="96023" y1="40945" x2="92047" y2="34525"/>
                          <a14:foregroundMark x1="92047" y1="34525" x2="84836" y2="38340"/>
                          <a14:foregroundMark x1="84836" y1="38340" x2="82503" y2="45003"/>
                          <a14:foregroundMark x1="82503" y1="45003" x2="74337" y2="53967"/>
                          <a14:foregroundMark x1="94645" y1="74076" x2="98144" y2="60751"/>
                          <a14:foregroundMark x1="98144" y1="60751" x2="98727" y2="46760"/>
                          <a14:foregroundMark x1="98727" y1="46760" x2="96394" y2="39855"/>
                          <a14:foregroundMark x1="96394" y1="39855" x2="91941" y2="48455"/>
                          <a14:foregroundMark x1="91941" y1="48455" x2="89396" y2="66626"/>
                          <a14:foregroundMark x1="89396" y1="66626" x2="93160" y2="72199"/>
                          <a14:foregroundMark x1="93160" y1="72199" x2="93266" y2="72259"/>
                          <a14:foregroundMark x1="94274" y1="74197" x2="94274" y2="74197"/>
                          <a14:foregroundMark x1="77253" y1="88250" x2="82131" y2="81708"/>
                          <a14:foregroundMark x1="82131" y1="81708" x2="82715" y2="74621"/>
                          <a14:foregroundMark x1="82715" y1="74621" x2="67762" y2="55966"/>
                          <a14:foregroundMark x1="67762" y1="55966" x2="51007" y2="47062"/>
                          <a14:foregroundMark x1="51007" y1="47062" x2="40456" y2="49970"/>
                          <a14:foregroundMark x1="40456" y1="49970" x2="32980" y2="57965"/>
                          <a14:foregroundMark x1="32980" y1="57965" x2="29427" y2="64749"/>
                          <a14:foregroundMark x1="29427" y1="64749" x2="27572" y2="74621"/>
                          <a14:foregroundMark x1="27572" y1="74621" x2="28738" y2="82193"/>
                          <a14:foregroundMark x1="28738" y1="82193" x2="34199" y2="87402"/>
                          <a14:foregroundMark x1="34199" y1="87402" x2="48197" y2="91763"/>
                          <a14:foregroundMark x1="48197" y1="91763" x2="81071" y2="88976"/>
                          <a14:foregroundMark x1="81071" y1="88976" x2="80276" y2="87704"/>
                          <a14:foregroundMark x1="62619" y1="64627" x2="56734" y2="59964"/>
                          <a14:foregroundMark x1="56734" y1="59964" x2="32344" y2="72925"/>
                          <a14:foregroundMark x1="32344" y1="72925" x2="29639" y2="81587"/>
                          <a14:foregroundMark x1="29639" y1="81587" x2="32980" y2="88007"/>
                          <a14:foregroundMark x1="32980" y1="88007" x2="41251" y2="91036"/>
                          <a14:foregroundMark x1="41251" y1="91036" x2="64210" y2="88552"/>
                          <a14:foregroundMark x1="64210" y1="88552" x2="70679" y2="88734"/>
                          <a14:foregroundMark x1="70679" y1="88734" x2="76617" y2="86917"/>
                          <a14:foregroundMark x1="76617" y1="86917" x2="81071" y2="81829"/>
                          <a14:foregroundMark x1="81071" y1="81829" x2="71050" y2="71593"/>
                          <a14:foregroundMark x1="71050" y1="71593" x2="64104" y2="70260"/>
                          <a14:foregroundMark x1="64104" y1="70260" x2="62513" y2="64204"/>
                          <a14:foregroundMark x1="47243" y1="75469" x2="37063" y2="80194"/>
                          <a14:foregroundMark x1="37063" y1="80194" x2="30965" y2="86251"/>
                          <a14:foregroundMark x1="30965" y1="86251" x2="36055" y2="93156"/>
                          <a14:foregroundMark x1="36055" y1="93156" x2="45546" y2="93640"/>
                          <a14:foregroundMark x1="45546" y1="93640" x2="51856" y2="93459"/>
                          <a14:foregroundMark x1="51856" y1="93459" x2="70095" y2="85766"/>
                          <a14:foregroundMark x1="70095" y1="85766" x2="72110" y2="78195"/>
                          <a14:foregroundMark x1="72110" y1="78195" x2="48834" y2="79164"/>
                          <a14:foregroundMark x1="48834" y1="79164" x2="43796" y2="75772"/>
                          <a14:foregroundMark x1="6946" y1="30042" x2="24602" y2="15687"/>
                          <a14:foregroundMark x1="24602" y1="15687" x2="48940" y2="8601"/>
                          <a14:foregroundMark x1="48940" y1="8601" x2="66013" y2="10055"/>
                          <a14:foregroundMark x1="66013" y1="10055" x2="84517" y2="25803"/>
                          <a14:foregroundMark x1="84517" y1="25803" x2="88070" y2="33737"/>
                          <a14:foregroundMark x1="88070" y1="33737" x2="85790" y2="42762"/>
                          <a14:foregroundMark x1="85790" y1="42762" x2="70573" y2="48819"/>
                          <a14:foregroundMark x1="70573" y1="48819" x2="41516" y2="47850"/>
                          <a14:foregroundMark x1="41516" y1="47850" x2="7688" y2="30709"/>
                          <a14:foregroundMark x1="94539" y1="37856" x2="94910" y2="60448"/>
                          <a14:foregroundMark x1="94910" y1="60448" x2="97137" y2="67050"/>
                          <a14:foregroundMark x1="97137" y1="67050" x2="99788" y2="46033"/>
                          <a14:foregroundMark x1="99788" y1="46033" x2="97243" y2="39310"/>
                          <a14:foregroundMark x1="97243" y1="39310" x2="94168" y2="37977"/>
                          <a14:foregroundMark x1="81230" y1="91217" x2="67815" y2="95639"/>
                          <a14:foregroundMark x1="67815" y1="95639" x2="35419" y2="96305"/>
                          <a14:foregroundMark x1="35419" y1="96305" x2="45440" y2="90975"/>
                          <a14:foregroundMark x1="45440" y1="90975" x2="61771" y2="87159"/>
                          <a14:foregroundMark x1="61771" y1="87159" x2="70095" y2="87280"/>
                          <a14:foregroundMark x1="70095" y1="87280" x2="80541" y2="90369"/>
                          <a14:backgroundMark x1="3340" y1="5815" x2="3340" y2="5815"/>
                        </a14:backgroundRemoval>
                      </a14:imgEffect>
                    </a14:imgLayer>
                  </a14:imgProps>
                </a:ext>
                <a:ext uri="{28A0092B-C50C-407E-A947-70E740481C1C}">
                  <a14:useLocalDpi xmlns:a14="http://schemas.microsoft.com/office/drawing/2010/main" val="0"/>
                </a:ext>
              </a:extLst>
            </a:blip>
            <a:srcRect b="4580"/>
            <a:stretch/>
          </p:blipFill>
          <p:spPr>
            <a:xfrm>
              <a:off x="710511" y="1422512"/>
              <a:ext cx="5173948" cy="4321063"/>
            </a:xfrm>
            <a:prstGeom prst="rect">
              <a:avLst/>
            </a:prstGeom>
          </p:spPr>
        </p:pic>
        <p:sp>
          <p:nvSpPr>
            <p:cNvPr id="16" name="Figura a mano libera: forma 15">
              <a:extLst>
                <a:ext uri="{FF2B5EF4-FFF2-40B4-BE49-F238E27FC236}">
                  <a16:creationId xmlns:a16="http://schemas.microsoft.com/office/drawing/2014/main" id="{52332ED8-5F93-4F79-A70A-C06AB0AD9FE9}"/>
                </a:ext>
              </a:extLst>
            </p:cNvPr>
            <p:cNvSpPr/>
            <p:nvPr/>
          </p:nvSpPr>
          <p:spPr>
            <a:xfrm>
              <a:off x="1879600" y="2119086"/>
              <a:ext cx="1016000" cy="2873828"/>
            </a:xfrm>
            <a:custGeom>
              <a:avLst/>
              <a:gdLst>
                <a:gd name="connsiteX0" fmla="*/ 246743 w 1016000"/>
                <a:gd name="connsiteY0" fmla="*/ 29028 h 2873828"/>
                <a:gd name="connsiteX1" fmla="*/ 0 w 1016000"/>
                <a:gd name="connsiteY1" fmla="*/ 2859314 h 2873828"/>
                <a:gd name="connsiteX2" fmla="*/ 1016000 w 1016000"/>
                <a:gd name="connsiteY2" fmla="*/ 2873828 h 2873828"/>
                <a:gd name="connsiteX3" fmla="*/ 986971 w 1016000"/>
                <a:gd name="connsiteY3" fmla="*/ 0 h 2873828"/>
                <a:gd name="connsiteX4" fmla="*/ 246743 w 1016000"/>
                <a:gd name="connsiteY4" fmla="*/ 29028 h 287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0" h="2873828">
                  <a:moveTo>
                    <a:pt x="246743" y="29028"/>
                  </a:moveTo>
                  <a:lnTo>
                    <a:pt x="0" y="2859314"/>
                  </a:lnTo>
                  <a:lnTo>
                    <a:pt x="1016000" y="2873828"/>
                  </a:lnTo>
                  <a:lnTo>
                    <a:pt x="986971" y="0"/>
                  </a:lnTo>
                  <a:lnTo>
                    <a:pt x="246743" y="29028"/>
                  </a:lnTo>
                  <a:close/>
                </a:path>
              </a:pathLst>
            </a:cu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Figura a mano libera: forma 16">
              <a:extLst>
                <a:ext uri="{FF2B5EF4-FFF2-40B4-BE49-F238E27FC236}">
                  <a16:creationId xmlns:a16="http://schemas.microsoft.com/office/drawing/2014/main" id="{E9B83422-D0D4-4634-955A-B6ADD3543F75}"/>
                </a:ext>
              </a:extLst>
            </p:cNvPr>
            <p:cNvSpPr/>
            <p:nvPr/>
          </p:nvSpPr>
          <p:spPr>
            <a:xfrm>
              <a:off x="2073275" y="2139950"/>
              <a:ext cx="428625" cy="590550"/>
            </a:xfrm>
            <a:custGeom>
              <a:avLst/>
              <a:gdLst>
                <a:gd name="connsiteX0" fmla="*/ 47625 w 428625"/>
                <a:gd name="connsiteY0" fmla="*/ 22225 h 590550"/>
                <a:gd name="connsiteX1" fmla="*/ 0 w 428625"/>
                <a:gd name="connsiteY1" fmla="*/ 590550 h 590550"/>
                <a:gd name="connsiteX2" fmla="*/ 396875 w 428625"/>
                <a:gd name="connsiteY2" fmla="*/ 571500 h 590550"/>
                <a:gd name="connsiteX3" fmla="*/ 428625 w 428625"/>
                <a:gd name="connsiteY3" fmla="*/ 0 h 590550"/>
                <a:gd name="connsiteX4" fmla="*/ 47625 w 428625"/>
                <a:gd name="connsiteY4" fmla="*/ 22225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 h="590550">
                  <a:moveTo>
                    <a:pt x="47625" y="22225"/>
                  </a:moveTo>
                  <a:lnTo>
                    <a:pt x="0" y="590550"/>
                  </a:lnTo>
                  <a:lnTo>
                    <a:pt x="396875" y="571500"/>
                  </a:lnTo>
                  <a:lnTo>
                    <a:pt x="428625" y="0"/>
                  </a:lnTo>
                  <a:lnTo>
                    <a:pt x="47625" y="22225"/>
                  </a:ln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 name="Figura a mano libera: forma 18">
              <a:extLst>
                <a:ext uri="{FF2B5EF4-FFF2-40B4-BE49-F238E27FC236}">
                  <a16:creationId xmlns:a16="http://schemas.microsoft.com/office/drawing/2014/main" id="{85E462DD-B71A-4979-B314-EB1A20A2F3C2}"/>
                </a:ext>
              </a:extLst>
            </p:cNvPr>
            <p:cNvSpPr/>
            <p:nvPr/>
          </p:nvSpPr>
          <p:spPr>
            <a:xfrm>
              <a:off x="2473325" y="2133600"/>
              <a:ext cx="384175" cy="571500"/>
            </a:xfrm>
            <a:custGeom>
              <a:avLst/>
              <a:gdLst>
                <a:gd name="connsiteX0" fmla="*/ 0 w 384175"/>
                <a:gd name="connsiteY0" fmla="*/ 571500 h 571500"/>
                <a:gd name="connsiteX1" fmla="*/ 371475 w 384175"/>
                <a:gd name="connsiteY1" fmla="*/ 555625 h 571500"/>
                <a:gd name="connsiteX2" fmla="*/ 384175 w 384175"/>
                <a:gd name="connsiteY2" fmla="*/ 0 h 571500"/>
                <a:gd name="connsiteX3" fmla="*/ 31750 w 384175"/>
                <a:gd name="connsiteY3" fmla="*/ 0 h 571500"/>
                <a:gd name="connsiteX4" fmla="*/ 0 w 384175"/>
                <a:gd name="connsiteY4" fmla="*/ 57150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75" h="571500">
                  <a:moveTo>
                    <a:pt x="0" y="571500"/>
                  </a:moveTo>
                  <a:lnTo>
                    <a:pt x="371475" y="555625"/>
                  </a:lnTo>
                  <a:lnTo>
                    <a:pt x="384175" y="0"/>
                  </a:lnTo>
                  <a:lnTo>
                    <a:pt x="31750" y="0"/>
                  </a:lnTo>
                  <a:lnTo>
                    <a:pt x="0" y="571500"/>
                  </a:ln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Figura a mano libera: forma 19">
              <a:extLst>
                <a:ext uri="{FF2B5EF4-FFF2-40B4-BE49-F238E27FC236}">
                  <a16:creationId xmlns:a16="http://schemas.microsoft.com/office/drawing/2014/main" id="{162179B8-1773-4CC0-A5B3-C31E186C8A24}"/>
                </a:ext>
              </a:extLst>
            </p:cNvPr>
            <p:cNvSpPr/>
            <p:nvPr/>
          </p:nvSpPr>
          <p:spPr>
            <a:xfrm>
              <a:off x="2032000" y="2705100"/>
              <a:ext cx="434975" cy="666750"/>
            </a:xfrm>
            <a:custGeom>
              <a:avLst/>
              <a:gdLst>
                <a:gd name="connsiteX0" fmla="*/ 47625 w 434975"/>
                <a:gd name="connsiteY0" fmla="*/ 38100 h 666750"/>
                <a:gd name="connsiteX1" fmla="*/ 0 w 434975"/>
                <a:gd name="connsiteY1" fmla="*/ 666750 h 666750"/>
                <a:gd name="connsiteX2" fmla="*/ 419100 w 434975"/>
                <a:gd name="connsiteY2" fmla="*/ 644525 h 666750"/>
                <a:gd name="connsiteX3" fmla="*/ 434975 w 434975"/>
                <a:gd name="connsiteY3" fmla="*/ 0 h 666750"/>
                <a:gd name="connsiteX4" fmla="*/ 47625 w 434975"/>
                <a:gd name="connsiteY4" fmla="*/ 38100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75" h="666750">
                  <a:moveTo>
                    <a:pt x="47625" y="38100"/>
                  </a:moveTo>
                  <a:lnTo>
                    <a:pt x="0" y="666750"/>
                  </a:lnTo>
                  <a:lnTo>
                    <a:pt x="419100" y="644525"/>
                  </a:lnTo>
                  <a:lnTo>
                    <a:pt x="434975" y="0"/>
                  </a:lnTo>
                  <a:lnTo>
                    <a:pt x="47625" y="38100"/>
                  </a:ln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1" name="Figura a mano libera: forma 20">
              <a:extLst>
                <a:ext uri="{FF2B5EF4-FFF2-40B4-BE49-F238E27FC236}">
                  <a16:creationId xmlns:a16="http://schemas.microsoft.com/office/drawing/2014/main" id="{40524E83-8364-41A9-952E-D5DAEF527A51}"/>
                </a:ext>
              </a:extLst>
            </p:cNvPr>
            <p:cNvSpPr/>
            <p:nvPr/>
          </p:nvSpPr>
          <p:spPr>
            <a:xfrm>
              <a:off x="2451100" y="2695575"/>
              <a:ext cx="428625" cy="663575"/>
            </a:xfrm>
            <a:custGeom>
              <a:avLst/>
              <a:gdLst>
                <a:gd name="connsiteX0" fmla="*/ 0 w 428625"/>
                <a:gd name="connsiteY0" fmla="*/ 663575 h 663575"/>
                <a:gd name="connsiteX1" fmla="*/ 425450 w 428625"/>
                <a:gd name="connsiteY1" fmla="*/ 644525 h 663575"/>
                <a:gd name="connsiteX2" fmla="*/ 428625 w 428625"/>
                <a:gd name="connsiteY2" fmla="*/ 0 h 663575"/>
                <a:gd name="connsiteX3" fmla="*/ 28575 w 428625"/>
                <a:gd name="connsiteY3" fmla="*/ 6350 h 663575"/>
                <a:gd name="connsiteX4" fmla="*/ 0 w 428625"/>
                <a:gd name="connsiteY4" fmla="*/ 663575 h 66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 h="663575">
                  <a:moveTo>
                    <a:pt x="0" y="663575"/>
                  </a:moveTo>
                  <a:lnTo>
                    <a:pt x="425450" y="644525"/>
                  </a:lnTo>
                  <a:cubicBezTo>
                    <a:pt x="426508" y="429683"/>
                    <a:pt x="427567" y="214842"/>
                    <a:pt x="428625" y="0"/>
                  </a:cubicBezTo>
                  <a:lnTo>
                    <a:pt x="28575" y="6350"/>
                  </a:lnTo>
                  <a:lnTo>
                    <a:pt x="0" y="663575"/>
                  </a:ln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 name="Figura a mano libera: forma 21">
              <a:extLst>
                <a:ext uri="{FF2B5EF4-FFF2-40B4-BE49-F238E27FC236}">
                  <a16:creationId xmlns:a16="http://schemas.microsoft.com/office/drawing/2014/main" id="{3218903C-F8F1-4352-B935-2FB7E8674421}"/>
                </a:ext>
              </a:extLst>
            </p:cNvPr>
            <p:cNvSpPr/>
            <p:nvPr/>
          </p:nvSpPr>
          <p:spPr>
            <a:xfrm>
              <a:off x="1946275" y="3349625"/>
              <a:ext cx="501650" cy="762000"/>
            </a:xfrm>
            <a:custGeom>
              <a:avLst/>
              <a:gdLst>
                <a:gd name="connsiteX0" fmla="*/ 466725 w 501650"/>
                <a:gd name="connsiteY0" fmla="*/ 749300 h 762000"/>
                <a:gd name="connsiteX1" fmla="*/ 0 w 501650"/>
                <a:gd name="connsiteY1" fmla="*/ 762000 h 762000"/>
                <a:gd name="connsiteX2" fmla="*/ 69850 w 501650"/>
                <a:gd name="connsiteY2" fmla="*/ 15875 h 762000"/>
                <a:gd name="connsiteX3" fmla="*/ 501650 w 501650"/>
                <a:gd name="connsiteY3" fmla="*/ 0 h 762000"/>
                <a:gd name="connsiteX4" fmla="*/ 466725 w 501650"/>
                <a:gd name="connsiteY4" fmla="*/ 74930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50" h="762000">
                  <a:moveTo>
                    <a:pt x="466725" y="749300"/>
                  </a:moveTo>
                  <a:lnTo>
                    <a:pt x="0" y="762000"/>
                  </a:lnTo>
                  <a:lnTo>
                    <a:pt x="69850" y="15875"/>
                  </a:lnTo>
                  <a:lnTo>
                    <a:pt x="501650" y="0"/>
                  </a:lnTo>
                  <a:lnTo>
                    <a:pt x="466725" y="749300"/>
                  </a:ln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Figura a mano libera: forma 22">
              <a:extLst>
                <a:ext uri="{FF2B5EF4-FFF2-40B4-BE49-F238E27FC236}">
                  <a16:creationId xmlns:a16="http://schemas.microsoft.com/office/drawing/2014/main" id="{A2CCDD8A-8900-4798-847F-FFBDAED398EC}"/>
                </a:ext>
              </a:extLst>
            </p:cNvPr>
            <p:cNvSpPr/>
            <p:nvPr/>
          </p:nvSpPr>
          <p:spPr>
            <a:xfrm>
              <a:off x="2413000" y="3346450"/>
              <a:ext cx="469900" cy="758825"/>
            </a:xfrm>
            <a:custGeom>
              <a:avLst/>
              <a:gdLst>
                <a:gd name="connsiteX0" fmla="*/ 466725 w 469900"/>
                <a:gd name="connsiteY0" fmla="*/ 758825 h 758825"/>
                <a:gd name="connsiteX1" fmla="*/ 0 w 469900"/>
                <a:gd name="connsiteY1" fmla="*/ 758825 h 758825"/>
                <a:gd name="connsiteX2" fmla="*/ 31750 w 469900"/>
                <a:gd name="connsiteY2" fmla="*/ 0 h 758825"/>
                <a:gd name="connsiteX3" fmla="*/ 469900 w 469900"/>
                <a:gd name="connsiteY3" fmla="*/ 0 h 758825"/>
                <a:gd name="connsiteX4" fmla="*/ 466725 w 469900"/>
                <a:gd name="connsiteY4" fmla="*/ 758825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0" h="758825">
                  <a:moveTo>
                    <a:pt x="466725" y="758825"/>
                  </a:moveTo>
                  <a:lnTo>
                    <a:pt x="0" y="758825"/>
                  </a:lnTo>
                  <a:lnTo>
                    <a:pt x="31750" y="0"/>
                  </a:lnTo>
                  <a:lnTo>
                    <a:pt x="469900" y="0"/>
                  </a:lnTo>
                  <a:cubicBezTo>
                    <a:pt x="468842" y="252942"/>
                    <a:pt x="467783" y="505883"/>
                    <a:pt x="466725" y="758825"/>
                  </a:cubicBez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Figura a mano libera: forma 23">
              <a:extLst>
                <a:ext uri="{FF2B5EF4-FFF2-40B4-BE49-F238E27FC236}">
                  <a16:creationId xmlns:a16="http://schemas.microsoft.com/office/drawing/2014/main" id="{E790EF54-D18D-4BC8-8ECE-7524591E1B32}"/>
                </a:ext>
              </a:extLst>
            </p:cNvPr>
            <p:cNvSpPr/>
            <p:nvPr/>
          </p:nvSpPr>
          <p:spPr>
            <a:xfrm>
              <a:off x="1866900" y="4111625"/>
              <a:ext cx="546100" cy="876300"/>
            </a:xfrm>
            <a:custGeom>
              <a:avLst/>
              <a:gdLst>
                <a:gd name="connsiteX0" fmla="*/ 546100 w 546100"/>
                <a:gd name="connsiteY0" fmla="*/ 19050 h 876300"/>
                <a:gd name="connsiteX1" fmla="*/ 511175 w 546100"/>
                <a:gd name="connsiteY1" fmla="*/ 866775 h 876300"/>
                <a:gd name="connsiteX2" fmla="*/ 0 w 546100"/>
                <a:gd name="connsiteY2" fmla="*/ 876300 h 876300"/>
                <a:gd name="connsiteX3" fmla="*/ 85725 w 546100"/>
                <a:gd name="connsiteY3" fmla="*/ 0 h 876300"/>
                <a:gd name="connsiteX4" fmla="*/ 546100 w 546100"/>
                <a:gd name="connsiteY4" fmla="*/ 19050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00" h="876300">
                  <a:moveTo>
                    <a:pt x="546100" y="19050"/>
                  </a:moveTo>
                  <a:lnTo>
                    <a:pt x="511175" y="866775"/>
                  </a:lnTo>
                  <a:lnTo>
                    <a:pt x="0" y="876300"/>
                  </a:lnTo>
                  <a:lnTo>
                    <a:pt x="85725" y="0"/>
                  </a:lnTo>
                  <a:lnTo>
                    <a:pt x="546100" y="19050"/>
                  </a:ln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 name="Figura a mano libera: forma 24">
              <a:extLst>
                <a:ext uri="{FF2B5EF4-FFF2-40B4-BE49-F238E27FC236}">
                  <a16:creationId xmlns:a16="http://schemas.microsoft.com/office/drawing/2014/main" id="{9C8CFF07-F703-4600-8E5D-B0DC06F23B84}"/>
                </a:ext>
              </a:extLst>
            </p:cNvPr>
            <p:cNvSpPr/>
            <p:nvPr/>
          </p:nvSpPr>
          <p:spPr>
            <a:xfrm>
              <a:off x="2374900" y="4092575"/>
              <a:ext cx="514350" cy="895350"/>
            </a:xfrm>
            <a:custGeom>
              <a:avLst/>
              <a:gdLst>
                <a:gd name="connsiteX0" fmla="*/ 501650 w 514350"/>
                <a:gd name="connsiteY0" fmla="*/ 12700 h 895350"/>
                <a:gd name="connsiteX1" fmla="*/ 514350 w 514350"/>
                <a:gd name="connsiteY1" fmla="*/ 895350 h 895350"/>
                <a:gd name="connsiteX2" fmla="*/ 0 w 514350"/>
                <a:gd name="connsiteY2" fmla="*/ 882650 h 895350"/>
                <a:gd name="connsiteX3" fmla="*/ 41275 w 514350"/>
                <a:gd name="connsiteY3" fmla="*/ 0 h 895350"/>
                <a:gd name="connsiteX4" fmla="*/ 501650 w 514350"/>
                <a:gd name="connsiteY4" fmla="*/ 12700 h 89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895350">
                  <a:moveTo>
                    <a:pt x="501650" y="12700"/>
                  </a:moveTo>
                  <a:lnTo>
                    <a:pt x="514350" y="895350"/>
                  </a:lnTo>
                  <a:lnTo>
                    <a:pt x="0" y="882650"/>
                  </a:lnTo>
                  <a:lnTo>
                    <a:pt x="41275" y="0"/>
                  </a:lnTo>
                  <a:lnTo>
                    <a:pt x="501650" y="12700"/>
                  </a:ln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26" name="Connettore diritto 25">
            <a:extLst>
              <a:ext uri="{FF2B5EF4-FFF2-40B4-BE49-F238E27FC236}">
                <a16:creationId xmlns:a16="http://schemas.microsoft.com/office/drawing/2014/main" id="{BD862121-8087-4AF1-9E7D-FF98FF1C965D}"/>
              </a:ext>
            </a:extLst>
          </p:cNvPr>
          <p:cNvCxnSpPr>
            <a:cxnSpLocks/>
          </p:cNvCxnSpPr>
          <p:nvPr/>
        </p:nvCxnSpPr>
        <p:spPr>
          <a:xfrm flipV="1">
            <a:off x="1473228" y="1621262"/>
            <a:ext cx="3948299" cy="16116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Immagine 26">
            <a:extLst>
              <a:ext uri="{FF2B5EF4-FFF2-40B4-BE49-F238E27FC236}">
                <a16:creationId xmlns:a16="http://schemas.microsoft.com/office/drawing/2014/main" id="{D442F97D-8F8F-4FAB-A31D-DE11815A4F48}"/>
              </a:ext>
            </a:extLst>
          </p:cNvPr>
          <p:cNvPicPr>
            <a:picLocks noChangeAspect="1"/>
          </p:cNvPicPr>
          <p:nvPr/>
        </p:nvPicPr>
        <p:blipFill rotWithShape="1">
          <a:blip r:embed="rId5"/>
          <a:srcRect l="36250" t="1389" r="36131" b="1389"/>
          <a:stretch/>
        </p:blipFill>
        <p:spPr>
          <a:xfrm>
            <a:off x="4167131" y="1531211"/>
            <a:ext cx="1308961" cy="2451481"/>
          </a:xfrm>
          <a:prstGeom prst="rect">
            <a:avLst/>
          </a:prstGeom>
          <a:ln w="38100">
            <a:solidFill>
              <a:srgbClr val="FF0000"/>
            </a:solidFill>
          </a:ln>
        </p:spPr>
      </p:pic>
      <p:cxnSp>
        <p:nvCxnSpPr>
          <p:cNvPr id="28" name="Connettore diritto 27">
            <a:extLst>
              <a:ext uri="{FF2B5EF4-FFF2-40B4-BE49-F238E27FC236}">
                <a16:creationId xmlns:a16="http://schemas.microsoft.com/office/drawing/2014/main" id="{7571BB20-54DF-4478-9E74-F5133BBEC4F1}"/>
              </a:ext>
            </a:extLst>
          </p:cNvPr>
          <p:cNvCxnSpPr>
            <a:cxnSpLocks/>
          </p:cNvCxnSpPr>
          <p:nvPr/>
        </p:nvCxnSpPr>
        <p:spPr>
          <a:xfrm>
            <a:off x="1418881" y="3829682"/>
            <a:ext cx="4002646" cy="1275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ttore diritto 28">
            <a:extLst>
              <a:ext uri="{FF2B5EF4-FFF2-40B4-BE49-F238E27FC236}">
                <a16:creationId xmlns:a16="http://schemas.microsoft.com/office/drawing/2014/main" id="{F2AB1353-3159-4EBC-9353-76F7BA293069}"/>
              </a:ext>
            </a:extLst>
          </p:cNvPr>
          <p:cNvCxnSpPr>
            <a:cxnSpLocks/>
          </p:cNvCxnSpPr>
          <p:nvPr/>
        </p:nvCxnSpPr>
        <p:spPr>
          <a:xfrm>
            <a:off x="1080352" y="3822884"/>
            <a:ext cx="3084259" cy="134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ttore diritto 29">
            <a:extLst>
              <a:ext uri="{FF2B5EF4-FFF2-40B4-BE49-F238E27FC236}">
                <a16:creationId xmlns:a16="http://schemas.microsoft.com/office/drawing/2014/main" id="{3172A613-AD8A-4B1F-A7BA-7BE413737803}"/>
              </a:ext>
            </a:extLst>
          </p:cNvPr>
          <p:cNvCxnSpPr>
            <a:cxnSpLocks/>
          </p:cNvCxnSpPr>
          <p:nvPr/>
        </p:nvCxnSpPr>
        <p:spPr>
          <a:xfrm flipV="1">
            <a:off x="1134699" y="1574064"/>
            <a:ext cx="3029912" cy="16817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CasellaDiTesto 30">
            <a:extLst>
              <a:ext uri="{FF2B5EF4-FFF2-40B4-BE49-F238E27FC236}">
                <a16:creationId xmlns:a16="http://schemas.microsoft.com/office/drawing/2014/main" id="{B337654E-8DA9-4D26-B529-10D9B9A5BFBA}"/>
              </a:ext>
            </a:extLst>
          </p:cNvPr>
          <p:cNvSpPr txBox="1"/>
          <p:nvPr/>
        </p:nvSpPr>
        <p:spPr>
          <a:xfrm>
            <a:off x="5581611" y="1508905"/>
            <a:ext cx="307002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t>Pad: 3 x 1 mm</a:t>
            </a:r>
            <a:r>
              <a:rPr lang="en-US" b="1" baseline="30000" dirty="0"/>
              <a:t>2</a:t>
            </a:r>
          </a:p>
          <a:p>
            <a:r>
              <a:rPr lang="en-US" b="1" dirty="0"/>
              <a:t>Array 4 x 24 pads</a:t>
            </a:r>
          </a:p>
          <a:p>
            <a:r>
              <a:rPr lang="en-US" b="1" dirty="0">
                <a:solidFill>
                  <a:srgbClr val="C00000"/>
                </a:solidFill>
              </a:rPr>
              <a:t>Array Size: 13.2x25.0 mm</a:t>
            </a:r>
            <a:r>
              <a:rPr lang="en-US" b="1" baseline="30000" dirty="0">
                <a:solidFill>
                  <a:srgbClr val="C00000"/>
                </a:solidFill>
              </a:rPr>
              <a:t>2</a:t>
            </a:r>
            <a:endParaRPr lang="en-US" b="1" dirty="0">
              <a:solidFill>
                <a:srgbClr val="C00000"/>
              </a:solidFill>
            </a:endParaRPr>
          </a:p>
        </p:txBody>
      </p:sp>
      <p:sp>
        <p:nvSpPr>
          <p:cNvPr id="32" name="CasellaDiTesto 31">
            <a:extLst>
              <a:ext uri="{FF2B5EF4-FFF2-40B4-BE49-F238E27FC236}">
                <a16:creationId xmlns:a16="http://schemas.microsoft.com/office/drawing/2014/main" id="{5B17239B-7AF7-442C-959F-208B1026E9D4}"/>
              </a:ext>
            </a:extLst>
          </p:cNvPr>
          <p:cNvSpPr txBox="1"/>
          <p:nvPr/>
        </p:nvSpPr>
        <p:spPr>
          <a:xfrm>
            <a:off x="5542791" y="2572285"/>
            <a:ext cx="307002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srgbClr val="C00000"/>
                </a:solidFill>
              </a:rPr>
              <a:t>8 full arrays per Wafer</a:t>
            </a:r>
          </a:p>
        </p:txBody>
      </p:sp>
      <p:sp>
        <p:nvSpPr>
          <p:cNvPr id="33" name="Rettangolo 32">
            <a:extLst>
              <a:ext uri="{FF2B5EF4-FFF2-40B4-BE49-F238E27FC236}">
                <a16:creationId xmlns:a16="http://schemas.microsoft.com/office/drawing/2014/main" id="{55B7EEDC-A7DD-4082-ABA0-98522C219B26}"/>
              </a:ext>
            </a:extLst>
          </p:cNvPr>
          <p:cNvSpPr/>
          <p:nvPr/>
        </p:nvSpPr>
        <p:spPr>
          <a:xfrm>
            <a:off x="2270878" y="4305300"/>
            <a:ext cx="241963" cy="257131"/>
          </a:xfrm>
          <a:prstGeom prst="rect">
            <a:avLst/>
          </a:prstGeom>
          <a:noFill/>
          <a:ln w="38100">
            <a:solidFill>
              <a:srgbClr val="008F3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asellaDiTesto 33">
            <a:extLst>
              <a:ext uri="{FF2B5EF4-FFF2-40B4-BE49-F238E27FC236}">
                <a16:creationId xmlns:a16="http://schemas.microsoft.com/office/drawing/2014/main" id="{1D41E5C7-65AA-42D5-8EC7-32094FBD056A}"/>
              </a:ext>
            </a:extLst>
          </p:cNvPr>
          <p:cNvSpPr txBox="1"/>
          <p:nvPr/>
        </p:nvSpPr>
        <p:spPr>
          <a:xfrm>
            <a:off x="5619999" y="1012089"/>
            <a:ext cx="1374287" cy="461665"/>
          </a:xfrm>
          <a:prstGeom prst="rect">
            <a:avLst/>
          </a:prstGeom>
          <a:noFill/>
        </p:spPr>
        <p:txBody>
          <a:bodyPr wrap="none" rtlCol="0">
            <a:spAutoFit/>
          </a:bodyPr>
          <a:lstStyle/>
          <a:p>
            <a:r>
              <a:rPr lang="en-US" b="1" dirty="0">
                <a:solidFill>
                  <a:srgbClr val="C00000"/>
                </a:solidFill>
                <a:latin typeface="+mj-lt"/>
              </a:rPr>
              <a:t>CMS ROC</a:t>
            </a:r>
          </a:p>
        </p:txBody>
      </p:sp>
      <p:sp>
        <p:nvSpPr>
          <p:cNvPr id="35" name="CasellaDiTesto 34">
            <a:extLst>
              <a:ext uri="{FF2B5EF4-FFF2-40B4-BE49-F238E27FC236}">
                <a16:creationId xmlns:a16="http://schemas.microsoft.com/office/drawing/2014/main" id="{250FBC8F-4F3D-42EF-A810-9469B724A0D4}"/>
              </a:ext>
            </a:extLst>
          </p:cNvPr>
          <p:cNvSpPr txBox="1"/>
          <p:nvPr/>
        </p:nvSpPr>
        <p:spPr>
          <a:xfrm>
            <a:off x="5521397" y="4357940"/>
            <a:ext cx="2098716" cy="461665"/>
          </a:xfrm>
          <a:prstGeom prst="rect">
            <a:avLst/>
          </a:prstGeom>
          <a:noFill/>
        </p:spPr>
        <p:txBody>
          <a:bodyPr wrap="none" rtlCol="0">
            <a:spAutoFit/>
          </a:bodyPr>
          <a:lstStyle/>
          <a:p>
            <a:r>
              <a:rPr lang="en-US" b="1" dirty="0">
                <a:solidFill>
                  <a:srgbClr val="008F3F"/>
                </a:solidFill>
                <a:latin typeface="+mj-lt"/>
              </a:rPr>
              <a:t>ATLAS ALTIROC</a:t>
            </a:r>
          </a:p>
        </p:txBody>
      </p:sp>
      <p:cxnSp>
        <p:nvCxnSpPr>
          <p:cNvPr id="36" name="Connettore diritto 35">
            <a:extLst>
              <a:ext uri="{FF2B5EF4-FFF2-40B4-BE49-F238E27FC236}">
                <a16:creationId xmlns:a16="http://schemas.microsoft.com/office/drawing/2014/main" id="{E2056702-4A43-4367-8275-29FB161CBFB1}"/>
              </a:ext>
            </a:extLst>
          </p:cNvPr>
          <p:cNvCxnSpPr>
            <a:cxnSpLocks/>
          </p:cNvCxnSpPr>
          <p:nvPr/>
        </p:nvCxnSpPr>
        <p:spPr>
          <a:xfrm>
            <a:off x="2505917" y="4305300"/>
            <a:ext cx="2986021" cy="709615"/>
          </a:xfrm>
          <a:prstGeom prst="line">
            <a:avLst/>
          </a:prstGeom>
          <a:ln w="28575">
            <a:solidFill>
              <a:srgbClr val="008F3F"/>
            </a:solidFill>
          </a:ln>
        </p:spPr>
        <p:style>
          <a:lnRef idx="1">
            <a:schemeClr val="accent1"/>
          </a:lnRef>
          <a:fillRef idx="0">
            <a:schemeClr val="accent1"/>
          </a:fillRef>
          <a:effectRef idx="0">
            <a:schemeClr val="accent1"/>
          </a:effectRef>
          <a:fontRef idx="minor">
            <a:schemeClr val="tx1"/>
          </a:fontRef>
        </p:style>
      </p:cxnSp>
      <p:cxnSp>
        <p:nvCxnSpPr>
          <p:cNvPr id="37" name="Connettore diritto 36">
            <a:extLst>
              <a:ext uri="{FF2B5EF4-FFF2-40B4-BE49-F238E27FC236}">
                <a16:creationId xmlns:a16="http://schemas.microsoft.com/office/drawing/2014/main" id="{709AC6FA-BF82-48A5-85E1-8F6780850945}"/>
              </a:ext>
            </a:extLst>
          </p:cNvPr>
          <p:cNvCxnSpPr>
            <a:cxnSpLocks/>
          </p:cNvCxnSpPr>
          <p:nvPr/>
        </p:nvCxnSpPr>
        <p:spPr>
          <a:xfrm>
            <a:off x="2496730" y="4562431"/>
            <a:ext cx="2971227" cy="1641867"/>
          </a:xfrm>
          <a:prstGeom prst="line">
            <a:avLst/>
          </a:prstGeom>
          <a:ln w="28575">
            <a:solidFill>
              <a:srgbClr val="008F3F"/>
            </a:solidFill>
          </a:ln>
        </p:spPr>
        <p:style>
          <a:lnRef idx="1">
            <a:schemeClr val="accent1"/>
          </a:lnRef>
          <a:fillRef idx="0">
            <a:schemeClr val="accent1"/>
          </a:fillRef>
          <a:effectRef idx="0">
            <a:schemeClr val="accent1"/>
          </a:effectRef>
          <a:fontRef idx="minor">
            <a:schemeClr val="tx1"/>
          </a:fontRef>
        </p:style>
      </p:cxnSp>
      <p:cxnSp>
        <p:nvCxnSpPr>
          <p:cNvPr id="38" name="Connettore diritto 37">
            <a:extLst>
              <a:ext uri="{FF2B5EF4-FFF2-40B4-BE49-F238E27FC236}">
                <a16:creationId xmlns:a16="http://schemas.microsoft.com/office/drawing/2014/main" id="{331678DA-BBF0-4C1E-8329-331753BEF29E}"/>
              </a:ext>
            </a:extLst>
          </p:cNvPr>
          <p:cNvCxnSpPr>
            <a:cxnSpLocks/>
          </p:cNvCxnSpPr>
          <p:nvPr/>
        </p:nvCxnSpPr>
        <p:spPr>
          <a:xfrm>
            <a:off x="2288900" y="4326124"/>
            <a:ext cx="1935113" cy="688791"/>
          </a:xfrm>
          <a:prstGeom prst="line">
            <a:avLst/>
          </a:prstGeom>
          <a:ln w="28575">
            <a:solidFill>
              <a:srgbClr val="008F3F"/>
            </a:solidFill>
          </a:ln>
        </p:spPr>
        <p:style>
          <a:lnRef idx="1">
            <a:schemeClr val="accent1"/>
          </a:lnRef>
          <a:fillRef idx="0">
            <a:schemeClr val="accent1"/>
          </a:fillRef>
          <a:effectRef idx="0">
            <a:schemeClr val="accent1"/>
          </a:effectRef>
          <a:fontRef idx="minor">
            <a:schemeClr val="tx1"/>
          </a:fontRef>
        </p:style>
      </p:cxnSp>
      <p:cxnSp>
        <p:nvCxnSpPr>
          <p:cNvPr id="39" name="Connettore diritto 38">
            <a:extLst>
              <a:ext uri="{FF2B5EF4-FFF2-40B4-BE49-F238E27FC236}">
                <a16:creationId xmlns:a16="http://schemas.microsoft.com/office/drawing/2014/main" id="{FF561606-309B-486B-BBEA-60E968280556}"/>
              </a:ext>
            </a:extLst>
          </p:cNvPr>
          <p:cNvCxnSpPr>
            <a:cxnSpLocks/>
          </p:cNvCxnSpPr>
          <p:nvPr/>
        </p:nvCxnSpPr>
        <p:spPr>
          <a:xfrm>
            <a:off x="2271816" y="4518799"/>
            <a:ext cx="1943010" cy="1710985"/>
          </a:xfrm>
          <a:prstGeom prst="line">
            <a:avLst/>
          </a:prstGeom>
          <a:ln w="28575">
            <a:solidFill>
              <a:srgbClr val="008F3F"/>
            </a:solidFill>
          </a:ln>
        </p:spPr>
        <p:style>
          <a:lnRef idx="1">
            <a:schemeClr val="accent1"/>
          </a:lnRef>
          <a:fillRef idx="0">
            <a:schemeClr val="accent1"/>
          </a:fillRef>
          <a:effectRef idx="0">
            <a:schemeClr val="accent1"/>
          </a:effectRef>
          <a:fontRef idx="minor">
            <a:schemeClr val="tx1"/>
          </a:fontRef>
        </p:style>
      </p:cxnSp>
      <p:pic>
        <p:nvPicPr>
          <p:cNvPr id="40" name="Immagine 39">
            <a:extLst>
              <a:ext uri="{FF2B5EF4-FFF2-40B4-BE49-F238E27FC236}">
                <a16:creationId xmlns:a16="http://schemas.microsoft.com/office/drawing/2014/main" id="{09639E29-ECCE-4999-AB96-8162AD7686EE}"/>
              </a:ext>
            </a:extLst>
          </p:cNvPr>
          <p:cNvPicPr>
            <a:picLocks noChangeAspect="1"/>
          </p:cNvPicPr>
          <p:nvPr/>
        </p:nvPicPr>
        <p:blipFill rotWithShape="1">
          <a:blip r:embed="rId6"/>
          <a:srcRect l="25391" t="3159" r="25625" b="4674"/>
          <a:stretch/>
        </p:blipFill>
        <p:spPr>
          <a:xfrm>
            <a:off x="4247856" y="5014915"/>
            <a:ext cx="1213570" cy="1214869"/>
          </a:xfrm>
          <a:prstGeom prst="rect">
            <a:avLst/>
          </a:prstGeom>
          <a:ln w="38100">
            <a:solidFill>
              <a:srgbClr val="008F3F"/>
            </a:solidFill>
          </a:ln>
        </p:spPr>
      </p:pic>
      <p:sp>
        <p:nvSpPr>
          <p:cNvPr id="41" name="CasellaDiTesto 40">
            <a:extLst>
              <a:ext uri="{FF2B5EF4-FFF2-40B4-BE49-F238E27FC236}">
                <a16:creationId xmlns:a16="http://schemas.microsoft.com/office/drawing/2014/main" id="{232F4BCE-8C31-4FEE-B597-AFA2B061E136}"/>
              </a:ext>
            </a:extLst>
          </p:cNvPr>
          <p:cNvSpPr txBox="1"/>
          <p:nvPr/>
        </p:nvSpPr>
        <p:spPr>
          <a:xfrm>
            <a:off x="5540886" y="4866592"/>
            <a:ext cx="3210830"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t>Pad: 1.3 x 1.3 mm</a:t>
            </a:r>
            <a:r>
              <a:rPr lang="en-US" b="1" baseline="30000" dirty="0"/>
              <a:t>2</a:t>
            </a:r>
          </a:p>
          <a:p>
            <a:r>
              <a:rPr lang="en-US" b="1" dirty="0"/>
              <a:t>Array 5 x 5 pads</a:t>
            </a:r>
          </a:p>
          <a:p>
            <a:r>
              <a:rPr lang="en-US" b="1" dirty="0">
                <a:solidFill>
                  <a:srgbClr val="008F3F"/>
                </a:solidFill>
              </a:rPr>
              <a:t>Array Size: 8.0x8.0 mm</a:t>
            </a:r>
            <a:r>
              <a:rPr lang="en-US" b="1" baseline="30000" dirty="0">
                <a:solidFill>
                  <a:srgbClr val="008F3F"/>
                </a:solidFill>
              </a:rPr>
              <a:t>2</a:t>
            </a:r>
            <a:endParaRPr lang="en-US" b="1" dirty="0">
              <a:solidFill>
                <a:srgbClr val="008F3F"/>
              </a:solidFill>
            </a:endParaRPr>
          </a:p>
        </p:txBody>
      </p:sp>
      <p:sp>
        <p:nvSpPr>
          <p:cNvPr id="42" name="CasellaDiTesto 41">
            <a:extLst>
              <a:ext uri="{FF2B5EF4-FFF2-40B4-BE49-F238E27FC236}">
                <a16:creationId xmlns:a16="http://schemas.microsoft.com/office/drawing/2014/main" id="{303F7861-1EA6-4D16-AD8E-90E81CF84390}"/>
              </a:ext>
            </a:extLst>
          </p:cNvPr>
          <p:cNvSpPr txBox="1"/>
          <p:nvPr/>
        </p:nvSpPr>
        <p:spPr>
          <a:xfrm>
            <a:off x="5544940" y="6054748"/>
            <a:ext cx="3206776"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srgbClr val="008F3F"/>
                </a:solidFill>
              </a:rPr>
              <a:t>20 full arrays per Wafer</a:t>
            </a:r>
          </a:p>
        </p:txBody>
      </p:sp>
      <p:pic>
        <p:nvPicPr>
          <p:cNvPr id="43" name="Immagine 42">
            <a:extLst>
              <a:ext uri="{FF2B5EF4-FFF2-40B4-BE49-F238E27FC236}">
                <a16:creationId xmlns:a16="http://schemas.microsoft.com/office/drawing/2014/main" id="{74DD9449-3BDE-452F-AB95-B002690A46AE}"/>
              </a:ext>
            </a:extLst>
          </p:cNvPr>
          <p:cNvPicPr>
            <a:picLocks noChangeAspect="1"/>
          </p:cNvPicPr>
          <p:nvPr/>
        </p:nvPicPr>
        <p:blipFill>
          <a:blip r:embed="rId7"/>
          <a:stretch>
            <a:fillRect/>
          </a:stretch>
        </p:blipFill>
        <p:spPr>
          <a:xfrm>
            <a:off x="9276387" y="1621262"/>
            <a:ext cx="2400356" cy="4823127"/>
          </a:xfrm>
          <a:prstGeom prst="rect">
            <a:avLst/>
          </a:prstGeom>
        </p:spPr>
      </p:pic>
      <p:sp>
        <p:nvSpPr>
          <p:cNvPr id="7" name="Rettangolo 6">
            <a:extLst>
              <a:ext uri="{FF2B5EF4-FFF2-40B4-BE49-F238E27FC236}">
                <a16:creationId xmlns:a16="http://schemas.microsoft.com/office/drawing/2014/main" id="{AFA766C3-3F6E-48FA-A66E-D7D692A865DB}"/>
              </a:ext>
            </a:extLst>
          </p:cNvPr>
          <p:cNvSpPr/>
          <p:nvPr/>
        </p:nvSpPr>
        <p:spPr>
          <a:xfrm>
            <a:off x="9185186" y="1178498"/>
            <a:ext cx="2582758" cy="369332"/>
          </a:xfrm>
          <a:prstGeom prst="rect">
            <a:avLst/>
          </a:prstGeom>
        </p:spPr>
        <p:txBody>
          <a:bodyPr wrap="none">
            <a:spAutoFit/>
          </a:bodyPr>
          <a:lstStyle/>
          <a:p>
            <a:r>
              <a:rPr lang="en-US" b="1" dirty="0"/>
              <a:t>768 working channels</a:t>
            </a:r>
          </a:p>
        </p:txBody>
      </p:sp>
      <p:sp>
        <p:nvSpPr>
          <p:cNvPr id="2" name="Footer Placeholder 1">
            <a:extLst>
              <a:ext uri="{FF2B5EF4-FFF2-40B4-BE49-F238E27FC236}">
                <a16:creationId xmlns:a16="http://schemas.microsoft.com/office/drawing/2014/main" id="{2F9C203A-3916-4C01-9BD9-7BB5DBE2C8BB}"/>
              </a:ext>
            </a:extLst>
          </p:cNvPr>
          <p:cNvSpPr>
            <a:spLocks noGrp="1"/>
          </p:cNvSpPr>
          <p:nvPr>
            <p:ph type="ftr" sz="quarter" idx="11"/>
          </p:nvPr>
        </p:nvSpPr>
        <p:spPr/>
        <p:txBody>
          <a:bodyPr/>
          <a:lstStyle/>
          <a:p>
            <a:r>
              <a:rPr lang="en-GB"/>
              <a:t>G. Casse - Muon Workshop, 7-9 Nov. Liverpool</a:t>
            </a:r>
          </a:p>
        </p:txBody>
      </p:sp>
    </p:spTree>
    <p:extLst>
      <p:ext uri="{BB962C8B-B14F-4D97-AF65-F5344CB8AC3E}">
        <p14:creationId xmlns:p14="http://schemas.microsoft.com/office/powerpoint/2010/main" val="4234833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66E9B0-7171-4074-2E39-4A001A20F70C}"/>
              </a:ext>
            </a:extLst>
          </p:cNvPr>
          <p:cNvSpPr>
            <a:spLocks noGrp="1"/>
          </p:cNvSpPr>
          <p:nvPr>
            <p:ph type="ftr" sz="quarter" idx="11"/>
          </p:nvPr>
        </p:nvSpPr>
        <p:spPr/>
        <p:txBody>
          <a:bodyPr/>
          <a:lstStyle/>
          <a:p>
            <a:r>
              <a:rPr lang="en-GB"/>
              <a:t>G. Casse - Muon Workshop, 7-9 Nov. Liverpool</a:t>
            </a:r>
          </a:p>
        </p:txBody>
      </p:sp>
      <p:sp>
        <p:nvSpPr>
          <p:cNvPr id="3" name="Slide Number Placeholder 2">
            <a:extLst>
              <a:ext uri="{FF2B5EF4-FFF2-40B4-BE49-F238E27FC236}">
                <a16:creationId xmlns:a16="http://schemas.microsoft.com/office/drawing/2014/main" id="{77FC48C3-9CC9-4D31-467D-A76CBD1D7F0B}"/>
              </a:ext>
            </a:extLst>
          </p:cNvPr>
          <p:cNvSpPr>
            <a:spLocks noGrp="1"/>
          </p:cNvSpPr>
          <p:nvPr>
            <p:ph type="sldNum" sz="quarter" idx="12"/>
          </p:nvPr>
        </p:nvSpPr>
        <p:spPr/>
        <p:txBody>
          <a:bodyPr/>
          <a:lstStyle/>
          <a:p>
            <a:fld id="{320C07F6-2028-4BEC-9029-86C862344C03}" type="slidenum">
              <a:rPr lang="en-GB" smtClean="0"/>
              <a:t>21</a:t>
            </a:fld>
            <a:endParaRPr lang="en-GB"/>
          </a:p>
        </p:txBody>
      </p:sp>
      <p:pic>
        <p:nvPicPr>
          <p:cNvPr id="5" name="Picture 4">
            <a:extLst>
              <a:ext uri="{FF2B5EF4-FFF2-40B4-BE49-F238E27FC236}">
                <a16:creationId xmlns:a16="http://schemas.microsoft.com/office/drawing/2014/main" id="{75AC7583-5CD8-F1FE-1814-2803AAA7973A}"/>
              </a:ext>
            </a:extLst>
          </p:cNvPr>
          <p:cNvPicPr>
            <a:picLocks noChangeAspect="1"/>
          </p:cNvPicPr>
          <p:nvPr/>
        </p:nvPicPr>
        <p:blipFill>
          <a:blip r:embed="rId2"/>
          <a:stretch>
            <a:fillRect/>
          </a:stretch>
        </p:blipFill>
        <p:spPr>
          <a:xfrm>
            <a:off x="4221552" y="595232"/>
            <a:ext cx="4703228" cy="2931537"/>
          </a:xfrm>
          <a:prstGeom prst="rect">
            <a:avLst/>
          </a:prstGeom>
        </p:spPr>
      </p:pic>
      <p:pic>
        <p:nvPicPr>
          <p:cNvPr id="7" name="Picture 6">
            <a:extLst>
              <a:ext uri="{FF2B5EF4-FFF2-40B4-BE49-F238E27FC236}">
                <a16:creationId xmlns:a16="http://schemas.microsoft.com/office/drawing/2014/main" id="{BF468E31-134C-02AB-2FB0-4C8981F90F10}"/>
              </a:ext>
            </a:extLst>
          </p:cNvPr>
          <p:cNvPicPr>
            <a:picLocks noChangeAspect="1"/>
          </p:cNvPicPr>
          <p:nvPr/>
        </p:nvPicPr>
        <p:blipFill>
          <a:blip r:embed="rId3"/>
          <a:stretch>
            <a:fillRect/>
          </a:stretch>
        </p:blipFill>
        <p:spPr>
          <a:xfrm>
            <a:off x="9208494" y="167136"/>
            <a:ext cx="2743200" cy="3042654"/>
          </a:xfrm>
          <a:prstGeom prst="rect">
            <a:avLst/>
          </a:prstGeom>
        </p:spPr>
      </p:pic>
      <p:pic>
        <p:nvPicPr>
          <p:cNvPr id="9" name="Picture 8">
            <a:extLst>
              <a:ext uri="{FF2B5EF4-FFF2-40B4-BE49-F238E27FC236}">
                <a16:creationId xmlns:a16="http://schemas.microsoft.com/office/drawing/2014/main" id="{1200B30B-8A01-BEF2-D79F-DA7F51AA8866}"/>
              </a:ext>
            </a:extLst>
          </p:cNvPr>
          <p:cNvPicPr>
            <a:picLocks noChangeAspect="1"/>
          </p:cNvPicPr>
          <p:nvPr/>
        </p:nvPicPr>
        <p:blipFill>
          <a:blip r:embed="rId4"/>
          <a:stretch>
            <a:fillRect/>
          </a:stretch>
        </p:blipFill>
        <p:spPr>
          <a:xfrm>
            <a:off x="451119" y="167136"/>
            <a:ext cx="3270339" cy="1868051"/>
          </a:xfrm>
          <a:prstGeom prst="rect">
            <a:avLst/>
          </a:prstGeom>
        </p:spPr>
      </p:pic>
      <p:pic>
        <p:nvPicPr>
          <p:cNvPr id="11" name="Picture 10">
            <a:extLst>
              <a:ext uri="{FF2B5EF4-FFF2-40B4-BE49-F238E27FC236}">
                <a16:creationId xmlns:a16="http://schemas.microsoft.com/office/drawing/2014/main" id="{8B1BCE07-0C00-BE84-25C4-349E922153A7}"/>
              </a:ext>
            </a:extLst>
          </p:cNvPr>
          <p:cNvPicPr>
            <a:picLocks noChangeAspect="1"/>
          </p:cNvPicPr>
          <p:nvPr/>
        </p:nvPicPr>
        <p:blipFill>
          <a:blip r:embed="rId5"/>
          <a:stretch>
            <a:fillRect/>
          </a:stretch>
        </p:blipFill>
        <p:spPr>
          <a:xfrm>
            <a:off x="-116067" y="2380980"/>
            <a:ext cx="4121239" cy="3975370"/>
          </a:xfrm>
          <a:prstGeom prst="rect">
            <a:avLst/>
          </a:prstGeom>
        </p:spPr>
      </p:pic>
      <p:pic>
        <p:nvPicPr>
          <p:cNvPr id="13" name="Picture 12">
            <a:extLst>
              <a:ext uri="{FF2B5EF4-FFF2-40B4-BE49-F238E27FC236}">
                <a16:creationId xmlns:a16="http://schemas.microsoft.com/office/drawing/2014/main" id="{60CB47A5-BF9A-7F6C-38A2-3932ECE0B6D1}"/>
              </a:ext>
            </a:extLst>
          </p:cNvPr>
          <p:cNvPicPr>
            <a:picLocks noChangeAspect="1"/>
          </p:cNvPicPr>
          <p:nvPr/>
        </p:nvPicPr>
        <p:blipFill>
          <a:blip r:embed="rId6"/>
          <a:stretch>
            <a:fillRect/>
          </a:stretch>
        </p:blipFill>
        <p:spPr>
          <a:xfrm>
            <a:off x="6573166" y="3593695"/>
            <a:ext cx="4378817" cy="2762655"/>
          </a:xfrm>
          <a:prstGeom prst="rect">
            <a:avLst/>
          </a:prstGeom>
        </p:spPr>
      </p:pic>
      <p:sp>
        <p:nvSpPr>
          <p:cNvPr id="10" name="Titolo 2">
            <a:extLst>
              <a:ext uri="{FF2B5EF4-FFF2-40B4-BE49-F238E27FC236}">
                <a16:creationId xmlns:a16="http://schemas.microsoft.com/office/drawing/2014/main" id="{7CFC8CFF-D4AA-4F19-9CCA-4A0FED4CB695}"/>
              </a:ext>
            </a:extLst>
          </p:cNvPr>
          <p:cNvSpPr txBox="1">
            <a:spLocks/>
          </p:cNvSpPr>
          <p:nvPr/>
        </p:nvSpPr>
        <p:spPr>
          <a:xfrm>
            <a:off x="4619671" y="92972"/>
            <a:ext cx="3846356" cy="6330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5296"/>
                </a:solidFill>
              </a:rPr>
              <a:t>MAPS + Timing</a:t>
            </a:r>
          </a:p>
        </p:txBody>
      </p:sp>
    </p:spTree>
    <p:extLst>
      <p:ext uri="{BB962C8B-B14F-4D97-AF65-F5344CB8AC3E}">
        <p14:creationId xmlns:p14="http://schemas.microsoft.com/office/powerpoint/2010/main" val="1263564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48067" y="270990"/>
            <a:ext cx="10372192" cy="646331"/>
          </a:xfrm>
          <a:prstGeom prst="rect">
            <a:avLst/>
          </a:prstGeom>
        </p:spPr>
        <p:txBody>
          <a:bodyPr wrap="square">
            <a:spAutoFit/>
          </a:bodyPr>
          <a:lstStyle/>
          <a:p>
            <a:r>
              <a:rPr lang="en-GB" sz="3600" dirty="0">
                <a:solidFill>
                  <a:srgbClr val="0070C0"/>
                </a:solidFill>
                <a:latin typeface="+mj-lt"/>
                <a:ea typeface="+mj-ea"/>
                <a:cs typeface="+mj-cs"/>
              </a:rPr>
              <a:t>More disruptive approaches!</a:t>
            </a:r>
          </a:p>
        </p:txBody>
      </p:sp>
      <p:sp>
        <p:nvSpPr>
          <p:cNvPr id="5" name="Slide Number Placeholder 4"/>
          <p:cNvSpPr>
            <a:spLocks noGrp="1"/>
          </p:cNvSpPr>
          <p:nvPr>
            <p:ph type="sldNum" sz="quarter" idx="12"/>
          </p:nvPr>
        </p:nvSpPr>
        <p:spPr/>
        <p:txBody>
          <a:bodyPr/>
          <a:lstStyle/>
          <a:p>
            <a:fld id="{320C07F6-2028-4BEC-9029-86C862344C03}" type="slidenum">
              <a:rPr lang="en-GB" smtClean="0"/>
              <a:t>22</a:t>
            </a:fld>
            <a:endParaRPr lang="en-GB"/>
          </a:p>
        </p:txBody>
      </p:sp>
      <p:sp>
        <p:nvSpPr>
          <p:cNvPr id="10" name="Footer Placeholder 9">
            <a:extLst>
              <a:ext uri="{FF2B5EF4-FFF2-40B4-BE49-F238E27FC236}">
                <a16:creationId xmlns:a16="http://schemas.microsoft.com/office/drawing/2014/main" id="{BFF4C6A1-7EFD-42E6-B523-5C944B56D23C}"/>
              </a:ext>
            </a:extLst>
          </p:cNvPr>
          <p:cNvSpPr>
            <a:spLocks noGrp="1"/>
          </p:cNvSpPr>
          <p:nvPr>
            <p:ph type="ftr" sz="quarter" idx="11"/>
          </p:nvPr>
        </p:nvSpPr>
        <p:spPr/>
        <p:txBody>
          <a:bodyPr/>
          <a:lstStyle/>
          <a:p>
            <a:r>
              <a:rPr lang="en-GB"/>
              <a:t>G. Casse - Muon Workshop, 7-9 Nov. Liverpool</a:t>
            </a:r>
          </a:p>
        </p:txBody>
      </p:sp>
      <p:sp>
        <p:nvSpPr>
          <p:cNvPr id="21" name="Rectangle 20">
            <a:extLst>
              <a:ext uri="{FF2B5EF4-FFF2-40B4-BE49-F238E27FC236}">
                <a16:creationId xmlns:a16="http://schemas.microsoft.com/office/drawing/2014/main" id="{AF5DEB1B-8CB7-463E-9575-33EC536A09D2}"/>
              </a:ext>
            </a:extLst>
          </p:cNvPr>
          <p:cNvSpPr/>
          <p:nvPr/>
        </p:nvSpPr>
        <p:spPr>
          <a:xfrm>
            <a:off x="1429794" y="2341245"/>
            <a:ext cx="9517606" cy="1200329"/>
          </a:xfrm>
          <a:prstGeom prst="rect">
            <a:avLst/>
          </a:prstGeom>
        </p:spPr>
        <p:txBody>
          <a:bodyPr wrap="square">
            <a:spAutoFit/>
          </a:bodyPr>
          <a:lstStyle/>
          <a:p>
            <a:pPr marL="342900" indent="-342900">
              <a:buFont typeface="Arial" panose="020B0604020202020204" pitchFamily="34" charset="0"/>
              <a:buChar char="•"/>
            </a:pPr>
            <a:r>
              <a:rPr lang="en-GB" sz="3600" b="1" dirty="0">
                <a:solidFill>
                  <a:schemeClr val="accent6">
                    <a:lumMod val="75000"/>
                  </a:schemeClr>
                </a:solidFill>
                <a:latin typeface="+mj-lt"/>
              </a:rPr>
              <a:t>Industrial 3D (2.5D) vertical integration</a:t>
            </a:r>
          </a:p>
          <a:p>
            <a:pPr marL="342900" indent="-342900">
              <a:buFont typeface="Arial" panose="020B0604020202020204" pitchFamily="34" charset="0"/>
              <a:buChar char="•"/>
            </a:pPr>
            <a:r>
              <a:rPr lang="en-GB" sz="3600" b="1" dirty="0">
                <a:solidFill>
                  <a:schemeClr val="accent6">
                    <a:lumMod val="75000"/>
                  </a:schemeClr>
                </a:solidFill>
                <a:latin typeface="+mj-lt"/>
              </a:rPr>
              <a:t>Digital sensors </a:t>
            </a:r>
          </a:p>
        </p:txBody>
      </p:sp>
    </p:spTree>
    <p:extLst>
      <p:ext uri="{BB962C8B-B14F-4D97-AF65-F5344CB8AC3E}">
        <p14:creationId xmlns:p14="http://schemas.microsoft.com/office/powerpoint/2010/main" val="4187719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a:graphicFrameLocks/>
          </p:cNvGraphicFramePr>
          <p:nvPr>
            <p:extLst>
              <p:ext uri="{D42A27DB-BD31-4B8C-83A1-F6EECF244321}">
                <p14:modId xmlns:p14="http://schemas.microsoft.com/office/powerpoint/2010/main" val="3447819776"/>
              </p:ext>
            </p:extLst>
          </p:nvPr>
        </p:nvGraphicFramePr>
        <p:xfrm>
          <a:off x="4725491" y="948263"/>
          <a:ext cx="5348288" cy="42576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663391" y="4907111"/>
            <a:ext cx="10400971" cy="830997"/>
          </a:xfrm>
          <a:prstGeom prst="rect">
            <a:avLst/>
          </a:prstGeom>
        </p:spPr>
        <p:txBody>
          <a:bodyPr wrap="square">
            <a:spAutoFit/>
          </a:bodyPr>
          <a:lstStyle/>
          <a:p>
            <a:r>
              <a:rPr lang="en-GB" sz="2400" dirty="0">
                <a:ea typeface="Times New Roman" panose="02020603050405020304" pitchFamily="18" charset="0"/>
              </a:rPr>
              <a:t>Pixel sizes followed Moore’s law, but this stopped at 65nm feature size. </a:t>
            </a:r>
          </a:p>
          <a:p>
            <a:r>
              <a:rPr lang="en-GB" sz="2400" dirty="0">
                <a:ea typeface="Times New Roman" panose="02020603050405020304" pitchFamily="18" charset="0"/>
              </a:rPr>
              <a:t>For mixed signal devices there is little gain in going to smaller nodes.</a:t>
            </a:r>
            <a:endParaRPr lang="en-GB" sz="2400" dirty="0"/>
          </a:p>
        </p:txBody>
      </p:sp>
      <p:sp>
        <p:nvSpPr>
          <p:cNvPr id="9" name="Rectangle 8"/>
          <p:cNvSpPr/>
          <p:nvPr/>
        </p:nvSpPr>
        <p:spPr>
          <a:xfrm>
            <a:off x="848067" y="270990"/>
            <a:ext cx="10372192" cy="646331"/>
          </a:xfrm>
          <a:prstGeom prst="rect">
            <a:avLst/>
          </a:prstGeom>
        </p:spPr>
        <p:txBody>
          <a:bodyPr wrap="square">
            <a:spAutoFit/>
          </a:bodyPr>
          <a:lstStyle/>
          <a:p>
            <a:r>
              <a:rPr lang="en-GB" sz="3600" dirty="0">
                <a:solidFill>
                  <a:srgbClr val="0070C0"/>
                </a:solidFill>
                <a:latin typeface="+mj-lt"/>
                <a:ea typeface="+mj-ea"/>
                <a:cs typeface="+mj-cs"/>
              </a:rPr>
              <a:t>Moore’s law is broken in sensor evolution. </a:t>
            </a:r>
          </a:p>
        </p:txBody>
      </p:sp>
      <p:sp>
        <p:nvSpPr>
          <p:cNvPr id="7" name="Rectangle 6"/>
          <p:cNvSpPr/>
          <p:nvPr/>
        </p:nvSpPr>
        <p:spPr>
          <a:xfrm>
            <a:off x="1199969" y="1453197"/>
            <a:ext cx="3370806" cy="1015663"/>
          </a:xfrm>
          <a:prstGeom prst="rect">
            <a:avLst/>
          </a:prstGeom>
        </p:spPr>
        <p:txBody>
          <a:bodyPr wrap="square">
            <a:spAutoFit/>
          </a:bodyPr>
          <a:lstStyle/>
          <a:p>
            <a:r>
              <a:rPr lang="en-GB" sz="2000" b="1" dirty="0">
                <a:solidFill>
                  <a:schemeClr val="accent1">
                    <a:lumMod val="50000"/>
                  </a:schemeClr>
                </a:solidFill>
                <a:latin typeface="+mj-lt"/>
              </a:rPr>
              <a:t>Reduction of the transistor channel length (feature size, S) over the years. </a:t>
            </a:r>
          </a:p>
        </p:txBody>
      </p:sp>
      <p:cxnSp>
        <p:nvCxnSpPr>
          <p:cNvPr id="3" name="Straight Arrow Connector 2"/>
          <p:cNvCxnSpPr/>
          <p:nvPr/>
        </p:nvCxnSpPr>
        <p:spPr>
          <a:xfrm flipH="1">
            <a:off x="9204961" y="2180057"/>
            <a:ext cx="296486" cy="693956"/>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9541750" y="1379534"/>
            <a:ext cx="2099902" cy="830997"/>
          </a:xfrm>
          <a:prstGeom prst="rect">
            <a:avLst/>
          </a:prstGeom>
        </p:spPr>
        <p:txBody>
          <a:bodyPr wrap="square">
            <a:spAutoFit/>
          </a:bodyPr>
          <a:lstStyle/>
          <a:p>
            <a:r>
              <a:rPr lang="en-GB" sz="1600" b="1" dirty="0">
                <a:latin typeface="+mj-lt"/>
              </a:rPr>
              <a:t>First functional 65 nm ASIC produced in spring 2018 (RD53)</a:t>
            </a:r>
          </a:p>
        </p:txBody>
      </p:sp>
      <p:sp>
        <p:nvSpPr>
          <p:cNvPr id="14" name="Rectangle 13"/>
          <p:cNvSpPr/>
          <p:nvPr/>
        </p:nvSpPr>
        <p:spPr>
          <a:xfrm>
            <a:off x="7454538" y="825233"/>
            <a:ext cx="2096785" cy="584775"/>
          </a:xfrm>
          <a:prstGeom prst="rect">
            <a:avLst/>
          </a:prstGeom>
        </p:spPr>
        <p:txBody>
          <a:bodyPr wrap="square">
            <a:spAutoFit/>
          </a:bodyPr>
          <a:lstStyle/>
          <a:p>
            <a:r>
              <a:rPr lang="en-GB" sz="1600" b="1" dirty="0">
                <a:latin typeface="+mj-lt"/>
              </a:rPr>
              <a:t>Technology  first adopted for Si sensors</a:t>
            </a:r>
          </a:p>
        </p:txBody>
      </p:sp>
      <p:cxnSp>
        <p:nvCxnSpPr>
          <p:cNvPr id="15" name="Straight Arrow Connector 14"/>
          <p:cNvCxnSpPr/>
          <p:nvPr/>
        </p:nvCxnSpPr>
        <p:spPr>
          <a:xfrm flipH="1">
            <a:off x="7454538" y="1410008"/>
            <a:ext cx="271479" cy="348374"/>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848067" y="1567985"/>
            <a:ext cx="227179" cy="227179"/>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Multiply 3"/>
          <p:cNvSpPr/>
          <p:nvPr/>
        </p:nvSpPr>
        <p:spPr>
          <a:xfrm>
            <a:off x="745463" y="2957775"/>
            <a:ext cx="454505" cy="434782"/>
          </a:xfrm>
          <a:prstGeom prst="mathMultiply">
            <a:avLst>
              <a:gd name="adj1" fmla="val 64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199968" y="2912745"/>
            <a:ext cx="3370806" cy="1015663"/>
          </a:xfrm>
          <a:prstGeom prst="rect">
            <a:avLst/>
          </a:prstGeom>
        </p:spPr>
        <p:txBody>
          <a:bodyPr wrap="square">
            <a:spAutoFit/>
          </a:bodyPr>
          <a:lstStyle/>
          <a:p>
            <a:r>
              <a:rPr lang="en-GB" sz="2000" b="1" dirty="0">
                <a:latin typeface="+mj-lt"/>
              </a:rPr>
              <a:t>Feature size exploited for mixed signal pixel devices for particle detection.</a:t>
            </a:r>
          </a:p>
        </p:txBody>
      </p:sp>
      <p:cxnSp>
        <p:nvCxnSpPr>
          <p:cNvPr id="17" name="Straight Arrow Connector 16"/>
          <p:cNvCxnSpPr/>
          <p:nvPr/>
        </p:nvCxnSpPr>
        <p:spPr>
          <a:xfrm>
            <a:off x="9585603" y="4199381"/>
            <a:ext cx="256666" cy="26455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9409043" y="2949975"/>
            <a:ext cx="1655320" cy="7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369681" y="2517977"/>
            <a:ext cx="2822319" cy="338554"/>
          </a:xfrm>
          <a:prstGeom prst="rect">
            <a:avLst/>
          </a:prstGeom>
        </p:spPr>
        <p:txBody>
          <a:bodyPr wrap="square">
            <a:spAutoFit/>
          </a:bodyPr>
          <a:lstStyle/>
          <a:p>
            <a:r>
              <a:rPr lang="en-GB" sz="1600" b="1" dirty="0">
                <a:solidFill>
                  <a:srgbClr val="B1510F"/>
                </a:solidFill>
                <a:latin typeface="+mj-lt"/>
              </a:rPr>
              <a:t>End of technological trajectory!</a:t>
            </a:r>
          </a:p>
        </p:txBody>
      </p:sp>
      <p:sp>
        <p:nvSpPr>
          <p:cNvPr id="20" name="Rectangle 19"/>
          <p:cNvSpPr/>
          <p:nvPr/>
        </p:nvSpPr>
        <p:spPr>
          <a:xfrm>
            <a:off x="10019652" y="3393333"/>
            <a:ext cx="2089421" cy="338554"/>
          </a:xfrm>
          <a:prstGeom prst="rect">
            <a:avLst/>
          </a:prstGeom>
        </p:spPr>
        <p:txBody>
          <a:bodyPr wrap="square">
            <a:spAutoFit/>
          </a:bodyPr>
          <a:lstStyle/>
          <a:p>
            <a:r>
              <a:rPr lang="en-GB" sz="1600" b="1" dirty="0">
                <a:solidFill>
                  <a:srgbClr val="B1510F"/>
                </a:solidFill>
                <a:latin typeface="+mj-lt"/>
              </a:rPr>
              <a:t>New paradigm needed!</a:t>
            </a:r>
          </a:p>
        </p:txBody>
      </p:sp>
      <p:cxnSp>
        <p:nvCxnSpPr>
          <p:cNvPr id="23" name="Straight Arrow Connector 22"/>
          <p:cNvCxnSpPr/>
          <p:nvPr/>
        </p:nvCxnSpPr>
        <p:spPr>
          <a:xfrm flipH="1">
            <a:off x="10026594" y="3109701"/>
            <a:ext cx="1431" cy="11083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20C07F6-2028-4BEC-9029-86C862344C03}" type="slidenum">
              <a:rPr lang="en-GB" smtClean="0"/>
              <a:t>23</a:t>
            </a:fld>
            <a:endParaRPr lang="en-GB"/>
          </a:p>
        </p:txBody>
      </p:sp>
      <p:sp>
        <p:nvSpPr>
          <p:cNvPr id="8" name="Rectangle 7"/>
          <p:cNvSpPr/>
          <p:nvPr/>
        </p:nvSpPr>
        <p:spPr>
          <a:xfrm>
            <a:off x="1136782" y="5694853"/>
            <a:ext cx="9841746" cy="769441"/>
          </a:xfrm>
          <a:prstGeom prst="rect">
            <a:avLst/>
          </a:prstGeom>
          <a:solidFill>
            <a:schemeClr val="accent3">
              <a:lumMod val="40000"/>
              <a:lumOff val="60000"/>
            </a:schemeClr>
          </a:solidFill>
        </p:spPr>
        <p:txBody>
          <a:bodyPr wrap="square" rtlCol="0">
            <a:spAutoFit/>
          </a:bodyPr>
          <a:lstStyle/>
          <a:p>
            <a:r>
              <a:rPr lang="en-GB" sz="2200" b="1" dirty="0">
                <a:solidFill>
                  <a:srgbClr val="FF0000"/>
                </a:solidFill>
                <a:latin typeface="MV Boli" panose="02000500030200090000" pitchFamily="2" charset="0"/>
                <a:cs typeface="MV Boli" panose="02000500030200090000" pitchFamily="2" charset="0"/>
              </a:rPr>
              <a:t>End of technological trajectory for mixed signal devices is happening now.</a:t>
            </a:r>
          </a:p>
          <a:p>
            <a:r>
              <a:rPr lang="en-GB" sz="2200" b="1" dirty="0">
                <a:solidFill>
                  <a:srgbClr val="FF0000"/>
                </a:solidFill>
                <a:latin typeface="MV Boli" panose="02000500030200090000" pitchFamily="2" charset="0"/>
                <a:cs typeface="MV Boli" panose="02000500030200090000" pitchFamily="2" charset="0"/>
              </a:rPr>
              <a:t>Fully digital devices are the way forward. </a:t>
            </a:r>
          </a:p>
        </p:txBody>
      </p:sp>
      <p:sp>
        <p:nvSpPr>
          <p:cNvPr id="10" name="Footer Placeholder 9">
            <a:extLst>
              <a:ext uri="{FF2B5EF4-FFF2-40B4-BE49-F238E27FC236}">
                <a16:creationId xmlns:a16="http://schemas.microsoft.com/office/drawing/2014/main" id="{BFF4C6A1-7EFD-42E6-B523-5C944B56D23C}"/>
              </a:ext>
            </a:extLst>
          </p:cNvPr>
          <p:cNvSpPr>
            <a:spLocks noGrp="1"/>
          </p:cNvSpPr>
          <p:nvPr>
            <p:ph type="ftr" sz="quarter" idx="11"/>
          </p:nvPr>
        </p:nvSpPr>
        <p:spPr/>
        <p:txBody>
          <a:bodyPr/>
          <a:lstStyle/>
          <a:p>
            <a:r>
              <a:rPr lang="en-GB"/>
              <a:t>G. Casse - Muon Workshop, 7-9 Nov. Liverpool</a:t>
            </a:r>
          </a:p>
        </p:txBody>
      </p:sp>
    </p:spTree>
    <p:extLst>
      <p:ext uri="{BB962C8B-B14F-4D97-AF65-F5344CB8AC3E}">
        <p14:creationId xmlns:p14="http://schemas.microsoft.com/office/powerpoint/2010/main" val="77374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E4AFE7-5725-423E-AA62-57B3DDA41D74}"/>
              </a:ext>
            </a:extLst>
          </p:cNvPr>
          <p:cNvSpPr>
            <a:spLocks noGrp="1"/>
          </p:cNvSpPr>
          <p:nvPr>
            <p:ph type="sldNum" sz="quarter" idx="12"/>
          </p:nvPr>
        </p:nvSpPr>
        <p:spPr/>
        <p:txBody>
          <a:bodyPr/>
          <a:lstStyle/>
          <a:p>
            <a:fld id="{320C07F6-2028-4BEC-9029-86C862344C03}" type="slidenum">
              <a:rPr lang="en-GB" smtClean="0"/>
              <a:t>24</a:t>
            </a:fld>
            <a:endParaRPr lang="en-GB"/>
          </a:p>
        </p:txBody>
      </p:sp>
      <p:grpSp>
        <p:nvGrpSpPr>
          <p:cNvPr id="5" name="Group 4">
            <a:extLst>
              <a:ext uri="{FF2B5EF4-FFF2-40B4-BE49-F238E27FC236}">
                <a16:creationId xmlns:a16="http://schemas.microsoft.com/office/drawing/2014/main" id="{ACA98DCA-029A-408C-97E7-019654F16FE6}"/>
              </a:ext>
            </a:extLst>
          </p:cNvPr>
          <p:cNvGrpSpPr/>
          <p:nvPr/>
        </p:nvGrpSpPr>
        <p:grpSpPr>
          <a:xfrm>
            <a:off x="548002" y="1965960"/>
            <a:ext cx="4528687" cy="1959538"/>
            <a:chOff x="0" y="0"/>
            <a:chExt cx="3315928" cy="1495425"/>
          </a:xfrm>
        </p:grpSpPr>
        <p:pic>
          <p:nvPicPr>
            <p:cNvPr id="6" name="Picture 5">
              <a:extLst>
                <a:ext uri="{FF2B5EF4-FFF2-40B4-BE49-F238E27FC236}">
                  <a16:creationId xmlns:a16="http://schemas.microsoft.com/office/drawing/2014/main" id="{FBB5831E-3050-407C-8D2F-9743DCBA4B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657350" cy="1495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9EAB4D0-DA60-461F-ABBC-A8CC2A1954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260" t="2391"/>
            <a:stretch>
              <a:fillRect/>
            </a:stretch>
          </p:blipFill>
          <p:spPr bwMode="auto">
            <a:xfrm>
              <a:off x="1810978" y="14287"/>
              <a:ext cx="1504950" cy="146685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F97CDA6E-1AD9-4708-928B-24774DFEBBCB}"/>
              </a:ext>
            </a:extLst>
          </p:cNvPr>
          <p:cNvSpPr txBox="1"/>
          <p:nvPr/>
        </p:nvSpPr>
        <p:spPr>
          <a:xfrm>
            <a:off x="371684" y="6039313"/>
            <a:ext cx="11926288" cy="430887"/>
          </a:xfrm>
          <a:prstGeom prst="rect">
            <a:avLst/>
          </a:prstGeom>
          <a:solidFill>
            <a:schemeClr val="accent3">
              <a:lumMod val="40000"/>
              <a:lumOff val="60000"/>
            </a:schemeClr>
          </a:solidFill>
        </p:spPr>
        <p:txBody>
          <a:bodyPr wrap="square" rtlCol="0">
            <a:spAutoFit/>
          </a:bodyPr>
          <a:lstStyle>
            <a:defPPr>
              <a:defRPr lang="it-IT"/>
            </a:defPPr>
            <a:lvl1pPr>
              <a:defRPr sz="2400" b="1">
                <a:solidFill>
                  <a:srgbClr val="FF0000"/>
                </a:solidFill>
                <a:effectLst/>
                <a:latin typeface="MV Boli" panose="02000500030200090000" pitchFamily="2" charset="0"/>
                <a:cs typeface="MV Boli" panose="02000500030200090000" pitchFamily="2" charset="0"/>
              </a:defRPr>
            </a:lvl1pPr>
          </a:lstStyle>
          <a:p>
            <a:r>
              <a:rPr lang="en-GB" sz="2200" dirty="0"/>
              <a:t>Today’s pixel size cannot be reduced much further, even with smaller feature size</a:t>
            </a:r>
          </a:p>
        </p:txBody>
      </p:sp>
      <p:sp>
        <p:nvSpPr>
          <p:cNvPr id="10" name="Rectangle 9">
            <a:extLst>
              <a:ext uri="{FF2B5EF4-FFF2-40B4-BE49-F238E27FC236}">
                <a16:creationId xmlns:a16="http://schemas.microsoft.com/office/drawing/2014/main" id="{20945B0C-C5EC-4DB5-B0EE-00021CAE9B18}"/>
              </a:ext>
            </a:extLst>
          </p:cNvPr>
          <p:cNvSpPr/>
          <p:nvPr/>
        </p:nvSpPr>
        <p:spPr>
          <a:xfrm>
            <a:off x="5715794" y="874266"/>
            <a:ext cx="6253455" cy="1323439"/>
          </a:xfrm>
          <a:prstGeom prst="rect">
            <a:avLst/>
          </a:prstGeom>
        </p:spPr>
        <p:txBody>
          <a:bodyPr wrap="square">
            <a:spAutoFit/>
          </a:bodyPr>
          <a:lstStyle/>
          <a:p>
            <a:r>
              <a:rPr lang="en-GB" sz="2000" dirty="0">
                <a:ea typeface="Times New Roman" panose="02020603050405020304" pitchFamily="18" charset="0"/>
              </a:rPr>
              <a:t>RD53 </a:t>
            </a:r>
            <a:r>
              <a:rPr lang="en-GB" sz="2000" b="1" dirty="0">
                <a:ea typeface="Times New Roman" panose="02020603050405020304" pitchFamily="18" charset="0"/>
              </a:rPr>
              <a:t>65 nm CMOS </a:t>
            </a:r>
            <a:r>
              <a:rPr lang="en-GB" sz="2000" dirty="0">
                <a:ea typeface="Times New Roman" panose="02020603050405020304" pitchFamily="18" charset="0"/>
              </a:rPr>
              <a:t>pixel readout chip for extreme data rates and radiation levels </a:t>
            </a:r>
            <a:r>
              <a:rPr lang="en-GB" sz="1400" dirty="0">
                <a:ea typeface="Times New Roman" panose="02020603050405020304" pitchFamily="18" charset="0"/>
              </a:rPr>
              <a:t>(V. Re et al., CERN/RD53 collaboration)</a:t>
            </a:r>
            <a:endParaRPr lang="en-GB" sz="1400" dirty="0"/>
          </a:p>
          <a:p>
            <a:r>
              <a:rPr lang="en-GB" sz="2000" dirty="0">
                <a:solidFill>
                  <a:schemeClr val="accent1">
                    <a:lumMod val="50000"/>
                  </a:schemeClr>
                </a:solidFill>
              </a:rPr>
              <a:t>Advanced readout chip for the pixel layers of ATLAS and CMS Upgrades at CERN. </a:t>
            </a:r>
            <a:endParaRPr lang="en-GB" sz="2000" dirty="0">
              <a:ea typeface="Times New Roman" panose="02020603050405020304" pitchFamily="18" charset="0"/>
            </a:endParaRPr>
          </a:p>
        </p:txBody>
      </p:sp>
      <p:sp>
        <p:nvSpPr>
          <p:cNvPr id="11" name="Rectangle 10">
            <a:extLst>
              <a:ext uri="{FF2B5EF4-FFF2-40B4-BE49-F238E27FC236}">
                <a16:creationId xmlns:a16="http://schemas.microsoft.com/office/drawing/2014/main" id="{DDDD4C55-A3ED-4547-99A0-F715FB709E22}"/>
              </a:ext>
            </a:extLst>
          </p:cNvPr>
          <p:cNvSpPr/>
          <p:nvPr/>
        </p:nvSpPr>
        <p:spPr>
          <a:xfrm>
            <a:off x="153797" y="133443"/>
            <a:ext cx="5179489" cy="1200329"/>
          </a:xfrm>
          <a:prstGeom prst="rect">
            <a:avLst/>
          </a:prstGeom>
        </p:spPr>
        <p:txBody>
          <a:bodyPr wrap="square">
            <a:spAutoFit/>
          </a:bodyPr>
          <a:lstStyle/>
          <a:p>
            <a:pPr algn="ctr"/>
            <a:r>
              <a:rPr lang="en-GB" sz="3600" dirty="0">
                <a:solidFill>
                  <a:srgbClr val="0070C0"/>
                </a:solidFill>
                <a:latin typeface="+mj-lt"/>
                <a:ea typeface="+mj-ea"/>
                <a:cs typeface="+mj-cs"/>
              </a:rPr>
              <a:t>State of the art devices: hybrid pixel ASICs</a:t>
            </a:r>
          </a:p>
        </p:txBody>
      </p:sp>
      <p:sp>
        <p:nvSpPr>
          <p:cNvPr id="12" name="Rectangle 11">
            <a:extLst>
              <a:ext uri="{FF2B5EF4-FFF2-40B4-BE49-F238E27FC236}">
                <a16:creationId xmlns:a16="http://schemas.microsoft.com/office/drawing/2014/main" id="{954ECB5D-6599-4E53-8FBD-07B4B9E3C4D5}"/>
              </a:ext>
            </a:extLst>
          </p:cNvPr>
          <p:cNvSpPr/>
          <p:nvPr/>
        </p:nvSpPr>
        <p:spPr>
          <a:xfrm>
            <a:off x="6034478" y="3089109"/>
            <a:ext cx="353712" cy="321972"/>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3ADF52D-5F9E-4800-8C48-7DAF0824C3BB}"/>
              </a:ext>
            </a:extLst>
          </p:cNvPr>
          <p:cNvSpPr txBox="1"/>
          <p:nvPr/>
        </p:nvSpPr>
        <p:spPr>
          <a:xfrm>
            <a:off x="6471186" y="3053631"/>
            <a:ext cx="1537793" cy="369332"/>
          </a:xfrm>
          <a:prstGeom prst="rect">
            <a:avLst/>
          </a:prstGeom>
          <a:noFill/>
        </p:spPr>
        <p:txBody>
          <a:bodyPr wrap="none" rtlCol="0">
            <a:spAutoFit/>
          </a:bodyPr>
          <a:lstStyle/>
          <a:p>
            <a:r>
              <a:rPr lang="en-GB" dirty="0"/>
              <a:t>Analogue area</a:t>
            </a:r>
          </a:p>
        </p:txBody>
      </p:sp>
      <p:sp>
        <p:nvSpPr>
          <p:cNvPr id="14" name="Rectangle 13">
            <a:extLst>
              <a:ext uri="{FF2B5EF4-FFF2-40B4-BE49-F238E27FC236}">
                <a16:creationId xmlns:a16="http://schemas.microsoft.com/office/drawing/2014/main" id="{17276562-D124-4A9A-B11A-BDC5E53B36A8}"/>
              </a:ext>
            </a:extLst>
          </p:cNvPr>
          <p:cNvSpPr/>
          <p:nvPr/>
        </p:nvSpPr>
        <p:spPr>
          <a:xfrm>
            <a:off x="5963163" y="3999317"/>
            <a:ext cx="2486336" cy="707886"/>
          </a:xfrm>
          <a:prstGeom prst="rect">
            <a:avLst/>
          </a:prstGeom>
        </p:spPr>
        <p:txBody>
          <a:bodyPr wrap="square">
            <a:spAutoFit/>
          </a:bodyPr>
          <a:lstStyle/>
          <a:p>
            <a:r>
              <a:rPr lang="en-GB" sz="2000" dirty="0"/>
              <a:t>Expected position resolution &gt; 15 µm.</a:t>
            </a:r>
          </a:p>
        </p:txBody>
      </p:sp>
      <p:sp>
        <p:nvSpPr>
          <p:cNvPr id="15" name="TextBox 14">
            <a:extLst>
              <a:ext uri="{FF2B5EF4-FFF2-40B4-BE49-F238E27FC236}">
                <a16:creationId xmlns:a16="http://schemas.microsoft.com/office/drawing/2014/main" id="{29E928F9-2C2D-49D4-A1BD-0F4D44D61C99}"/>
              </a:ext>
            </a:extLst>
          </p:cNvPr>
          <p:cNvSpPr txBox="1"/>
          <p:nvPr/>
        </p:nvSpPr>
        <p:spPr>
          <a:xfrm>
            <a:off x="5741888" y="5017256"/>
            <a:ext cx="6029194" cy="1477328"/>
          </a:xfrm>
          <a:prstGeom prst="rect">
            <a:avLst/>
          </a:prstGeom>
          <a:noFill/>
        </p:spPr>
        <p:txBody>
          <a:bodyPr wrap="square" rtlCol="0">
            <a:spAutoFit/>
          </a:bodyPr>
          <a:lstStyle/>
          <a:p>
            <a:r>
              <a:rPr lang="en-GB" sz="2000" dirty="0"/>
              <a:t>Orders of magnitude more transistors per area in the digital section compared to analogue area. </a:t>
            </a:r>
          </a:p>
          <a:p>
            <a:r>
              <a:rPr lang="en-GB" sz="2000" dirty="0"/>
              <a:t>The latter cannot be reduced!</a:t>
            </a:r>
          </a:p>
          <a:p>
            <a:pPr>
              <a:lnSpc>
                <a:spcPct val="150000"/>
              </a:lnSpc>
            </a:pPr>
            <a:endParaRPr lang="en-GB" sz="2000" dirty="0">
              <a:solidFill>
                <a:schemeClr val="accent1">
                  <a:lumMod val="50000"/>
                </a:schemeClr>
              </a:solidFill>
              <a:latin typeface="MV Boli" panose="02000500030200090000" pitchFamily="2" charset="0"/>
              <a:cs typeface="MV Boli" panose="02000500030200090000" pitchFamily="2" charset="0"/>
            </a:endParaRPr>
          </a:p>
        </p:txBody>
      </p:sp>
      <p:grpSp>
        <p:nvGrpSpPr>
          <p:cNvPr id="20" name="Group 19">
            <a:extLst>
              <a:ext uri="{FF2B5EF4-FFF2-40B4-BE49-F238E27FC236}">
                <a16:creationId xmlns:a16="http://schemas.microsoft.com/office/drawing/2014/main" id="{469F33DA-CE61-4074-8CE0-3D2E66898C38}"/>
              </a:ext>
            </a:extLst>
          </p:cNvPr>
          <p:cNvGrpSpPr/>
          <p:nvPr/>
        </p:nvGrpSpPr>
        <p:grpSpPr>
          <a:xfrm>
            <a:off x="8504167" y="1889295"/>
            <a:ext cx="3488189" cy="3202348"/>
            <a:chOff x="8504167" y="1889295"/>
            <a:chExt cx="3488189" cy="3202348"/>
          </a:xfrm>
        </p:grpSpPr>
        <p:pic>
          <p:nvPicPr>
            <p:cNvPr id="8" name="Picture 9">
              <a:extLst>
                <a:ext uri="{FF2B5EF4-FFF2-40B4-BE49-F238E27FC236}">
                  <a16:creationId xmlns:a16="http://schemas.microsoft.com/office/drawing/2014/main" id="{96A4F8DE-120C-4820-8352-548923B2BE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4167" y="1889295"/>
              <a:ext cx="3226530" cy="287288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C239B477-4498-431E-8656-F2F4C1967652}"/>
                </a:ext>
              </a:extLst>
            </p:cNvPr>
            <p:cNvCxnSpPr/>
            <p:nvPr/>
          </p:nvCxnSpPr>
          <p:spPr>
            <a:xfrm>
              <a:off x="11794438" y="1995003"/>
              <a:ext cx="13252" cy="267358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C104C3B-581E-4DE3-9871-1005059B7ACF}"/>
                </a:ext>
              </a:extLst>
            </p:cNvPr>
            <p:cNvCxnSpPr/>
            <p:nvPr/>
          </p:nvCxnSpPr>
          <p:spPr>
            <a:xfrm flipV="1">
              <a:off x="8822030" y="4950577"/>
              <a:ext cx="2724241" cy="6737"/>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115657A-B24C-4805-8E42-8D4BA95337F3}"/>
                </a:ext>
              </a:extLst>
            </p:cNvPr>
            <p:cNvSpPr txBox="1"/>
            <p:nvPr/>
          </p:nvSpPr>
          <p:spPr>
            <a:xfrm rot="5400000">
              <a:off x="11416396" y="3238297"/>
              <a:ext cx="782587" cy="369332"/>
            </a:xfrm>
            <a:prstGeom prst="rect">
              <a:avLst/>
            </a:prstGeom>
            <a:solidFill>
              <a:schemeClr val="bg1"/>
            </a:solidFill>
          </p:spPr>
          <p:txBody>
            <a:bodyPr wrap="none" rtlCol="0">
              <a:spAutoFit/>
            </a:bodyPr>
            <a:lstStyle/>
            <a:p>
              <a:r>
                <a:rPr lang="en-GB" dirty="0">
                  <a:solidFill>
                    <a:srgbClr val="0070C0"/>
                  </a:solidFill>
                </a:rPr>
                <a:t>50 µm</a:t>
              </a:r>
            </a:p>
          </p:txBody>
        </p:sp>
        <p:sp>
          <p:nvSpPr>
            <p:cNvPr id="19" name="TextBox 18">
              <a:extLst>
                <a:ext uri="{FF2B5EF4-FFF2-40B4-BE49-F238E27FC236}">
                  <a16:creationId xmlns:a16="http://schemas.microsoft.com/office/drawing/2014/main" id="{38FFB9C0-6AB8-40B6-8869-56AD50139AE5}"/>
                </a:ext>
              </a:extLst>
            </p:cNvPr>
            <p:cNvSpPr txBox="1"/>
            <p:nvPr/>
          </p:nvSpPr>
          <p:spPr>
            <a:xfrm>
              <a:off x="9792856" y="4722311"/>
              <a:ext cx="782587" cy="369332"/>
            </a:xfrm>
            <a:prstGeom prst="rect">
              <a:avLst/>
            </a:prstGeom>
            <a:solidFill>
              <a:schemeClr val="bg1"/>
            </a:solidFill>
          </p:spPr>
          <p:txBody>
            <a:bodyPr wrap="none" rtlCol="0">
              <a:spAutoFit/>
            </a:bodyPr>
            <a:lstStyle/>
            <a:p>
              <a:r>
                <a:rPr lang="en-GB" dirty="0">
                  <a:solidFill>
                    <a:srgbClr val="0070C0"/>
                  </a:solidFill>
                </a:rPr>
                <a:t>50 µm</a:t>
              </a:r>
            </a:p>
          </p:txBody>
        </p:sp>
      </p:grpSp>
      <p:sp>
        <p:nvSpPr>
          <p:cNvPr id="2" name="Footer Placeholder 1">
            <a:extLst>
              <a:ext uri="{FF2B5EF4-FFF2-40B4-BE49-F238E27FC236}">
                <a16:creationId xmlns:a16="http://schemas.microsoft.com/office/drawing/2014/main" id="{3008A6F7-228C-47CB-9049-F0BC1F272D37}"/>
              </a:ext>
            </a:extLst>
          </p:cNvPr>
          <p:cNvSpPr>
            <a:spLocks noGrp="1"/>
          </p:cNvSpPr>
          <p:nvPr>
            <p:ph type="ftr" sz="quarter" idx="11"/>
          </p:nvPr>
        </p:nvSpPr>
        <p:spPr/>
        <p:txBody>
          <a:bodyPr/>
          <a:lstStyle/>
          <a:p>
            <a:r>
              <a:rPr lang="en-GB"/>
              <a:t>G. Casse - Muon Workshop, 7-9 Nov. Liverpool</a:t>
            </a:r>
            <a:endParaRPr lang="en-GB" dirty="0"/>
          </a:p>
        </p:txBody>
      </p:sp>
    </p:spTree>
    <p:extLst>
      <p:ext uri="{BB962C8B-B14F-4D97-AF65-F5344CB8AC3E}">
        <p14:creationId xmlns:p14="http://schemas.microsoft.com/office/powerpoint/2010/main" val="2854076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a:t>G. Casse - Muon Workshop, 7-9 Nov. Liverpool</a:t>
            </a:r>
          </a:p>
        </p:txBody>
      </p:sp>
      <p:sp>
        <p:nvSpPr>
          <p:cNvPr id="3" name="Slide Number Placeholder 2"/>
          <p:cNvSpPr>
            <a:spLocks noGrp="1"/>
          </p:cNvSpPr>
          <p:nvPr>
            <p:ph type="sldNum" sz="quarter" idx="12"/>
          </p:nvPr>
        </p:nvSpPr>
        <p:spPr>
          <a:xfrm>
            <a:off x="8617461" y="6435725"/>
            <a:ext cx="2743200" cy="365125"/>
          </a:xfrm>
        </p:spPr>
        <p:txBody>
          <a:bodyPr/>
          <a:lstStyle/>
          <a:p>
            <a:fld id="{FE3B0762-D7FE-4F7C-9436-EF75B1B52CBF}" type="slidenum">
              <a:rPr lang="en-GB" smtClean="0"/>
              <a:t>25</a:t>
            </a:fld>
            <a:endParaRPr lang="en-GB"/>
          </a:p>
        </p:txBody>
      </p:sp>
      <p:sp>
        <p:nvSpPr>
          <p:cNvPr id="4" name="Rectangle 3"/>
          <p:cNvSpPr/>
          <p:nvPr/>
        </p:nvSpPr>
        <p:spPr>
          <a:xfrm>
            <a:off x="4610100" y="1249052"/>
            <a:ext cx="7086600" cy="1477328"/>
          </a:xfrm>
          <a:prstGeom prst="rect">
            <a:avLst/>
          </a:prstGeom>
        </p:spPr>
        <p:txBody>
          <a:bodyPr wrap="square">
            <a:spAutoFit/>
          </a:bodyPr>
          <a:lstStyle/>
          <a:p>
            <a:r>
              <a:rPr lang="en-GB" sz="3000" dirty="0">
                <a:solidFill>
                  <a:srgbClr val="00B050"/>
                </a:solidFill>
              </a:rPr>
              <a:t>Vertically integrated stack: sensor, analogue, digital, low capacitance connections, low mass and low power. </a:t>
            </a:r>
          </a:p>
        </p:txBody>
      </p:sp>
      <p:sp>
        <p:nvSpPr>
          <p:cNvPr id="12" name="TextBox 11"/>
          <p:cNvSpPr txBox="1"/>
          <p:nvPr/>
        </p:nvSpPr>
        <p:spPr>
          <a:xfrm>
            <a:off x="528560" y="526790"/>
            <a:ext cx="11585275" cy="646331"/>
          </a:xfrm>
          <a:prstGeom prst="rect">
            <a:avLst/>
          </a:prstGeom>
          <a:noFill/>
        </p:spPr>
        <p:txBody>
          <a:bodyPr wrap="square" rtlCol="0">
            <a:spAutoFit/>
          </a:bodyPr>
          <a:lstStyle/>
          <a:p>
            <a:r>
              <a:rPr lang="en-GB" sz="3600" dirty="0">
                <a:solidFill>
                  <a:srgbClr val="0070C0"/>
                </a:solidFill>
              </a:rPr>
              <a:t>A solution yet to come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50" y="3760275"/>
            <a:ext cx="4306233" cy="2596075"/>
          </a:xfrm>
          <a:prstGeom prst="rect">
            <a:avLst/>
          </a:prstGeom>
        </p:spPr>
      </p:pic>
      <p:grpSp>
        <p:nvGrpSpPr>
          <p:cNvPr id="9" name="Group 8"/>
          <p:cNvGrpSpPr/>
          <p:nvPr/>
        </p:nvGrpSpPr>
        <p:grpSpPr>
          <a:xfrm>
            <a:off x="6321198" y="3633135"/>
            <a:ext cx="5567439" cy="2161609"/>
            <a:chOff x="5684494" y="3340859"/>
            <a:chExt cx="5567439" cy="2161609"/>
          </a:xfrm>
        </p:grpSpPr>
        <p:pic>
          <p:nvPicPr>
            <p:cNvPr id="7" name="Picture 21">
              <a:extLst>
                <a:ext uri="{FF2B5EF4-FFF2-40B4-BE49-F238E27FC236}">
                  <a16:creationId xmlns:a16="http://schemas.microsoft.com/office/drawing/2014/main" id="{EA34A067-0217-4409-B35B-1E90FF2989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4494" y="3340859"/>
              <a:ext cx="4937812" cy="216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0195981" y="4590411"/>
              <a:ext cx="1055952" cy="584775"/>
            </a:xfrm>
            <a:prstGeom prst="rect">
              <a:avLst/>
            </a:prstGeom>
            <a:solidFill>
              <a:schemeClr val="bg1">
                <a:lumMod val="95000"/>
              </a:schemeClr>
            </a:solidFill>
          </p:spPr>
          <p:txBody>
            <a:bodyPr wrap="square" rtlCol="0">
              <a:spAutoFit/>
            </a:bodyPr>
            <a:lstStyle/>
            <a:p>
              <a:r>
                <a:rPr lang="it-IT" sz="1600" dirty="0"/>
                <a:t>&lt; 50 µm to 500 µm</a:t>
              </a:r>
              <a:endParaRPr lang="en-GB" sz="1600" dirty="0"/>
            </a:p>
          </p:txBody>
        </p:sp>
        <p:sp>
          <p:nvSpPr>
            <p:cNvPr id="10" name="TextBox 9"/>
            <p:cNvSpPr txBox="1"/>
            <p:nvPr/>
          </p:nvSpPr>
          <p:spPr>
            <a:xfrm>
              <a:off x="10554682" y="3892107"/>
              <a:ext cx="697251" cy="215444"/>
            </a:xfrm>
            <a:prstGeom prst="rect">
              <a:avLst/>
            </a:prstGeom>
            <a:solidFill>
              <a:schemeClr val="bg1">
                <a:lumMod val="95000"/>
              </a:schemeClr>
            </a:solidFill>
          </p:spPr>
          <p:txBody>
            <a:bodyPr wrap="square" lIns="0" tIns="0" rIns="0" bIns="0" rtlCol="0">
              <a:spAutoFit/>
            </a:bodyPr>
            <a:lstStyle/>
            <a:p>
              <a:r>
                <a:rPr lang="it-IT" sz="1400" dirty="0"/>
                <a:t>&lt; 50 µm</a:t>
              </a:r>
              <a:endParaRPr lang="en-GB" sz="1400" dirty="0"/>
            </a:p>
          </p:txBody>
        </p:sp>
        <p:sp>
          <p:nvSpPr>
            <p:cNvPr id="11" name="TextBox 10"/>
            <p:cNvSpPr txBox="1"/>
            <p:nvPr/>
          </p:nvSpPr>
          <p:spPr>
            <a:xfrm>
              <a:off x="9831182" y="3414198"/>
              <a:ext cx="461050" cy="215444"/>
            </a:xfrm>
            <a:prstGeom prst="rect">
              <a:avLst/>
            </a:prstGeom>
            <a:solidFill>
              <a:schemeClr val="bg1">
                <a:lumMod val="95000"/>
              </a:schemeClr>
            </a:solidFill>
          </p:spPr>
          <p:txBody>
            <a:bodyPr wrap="square" lIns="0" tIns="0" rIns="0" bIns="0" rtlCol="0">
              <a:spAutoFit/>
            </a:bodyPr>
            <a:lstStyle/>
            <a:p>
              <a:endParaRPr lang="en-GB" sz="1400" dirty="0"/>
            </a:p>
          </p:txBody>
        </p:sp>
      </p:grpSp>
      <p:sp>
        <p:nvSpPr>
          <p:cNvPr id="13" name="TextBox 12"/>
          <p:cNvSpPr txBox="1"/>
          <p:nvPr/>
        </p:nvSpPr>
        <p:spPr>
          <a:xfrm>
            <a:off x="1762156" y="3105834"/>
            <a:ext cx="2485698" cy="646331"/>
          </a:xfrm>
          <a:prstGeom prst="rect">
            <a:avLst/>
          </a:prstGeom>
          <a:noFill/>
        </p:spPr>
        <p:txBody>
          <a:bodyPr wrap="square" rtlCol="0">
            <a:spAutoFit/>
          </a:bodyPr>
          <a:lstStyle/>
          <a:p>
            <a:r>
              <a:rPr lang="it-IT" b="1" dirty="0">
                <a:solidFill>
                  <a:srgbClr val="FF0000"/>
                </a:solidFill>
              </a:rPr>
              <a:t>At foundry or post-processing</a:t>
            </a:r>
            <a:endParaRPr lang="en-GB" b="1" dirty="0">
              <a:solidFill>
                <a:srgbClr val="FF0000"/>
              </a:solidFill>
            </a:endParaRPr>
          </a:p>
        </p:txBody>
      </p:sp>
      <p:sp>
        <p:nvSpPr>
          <p:cNvPr id="14" name="TextBox 13"/>
          <p:cNvSpPr txBox="1"/>
          <p:nvPr/>
        </p:nvSpPr>
        <p:spPr>
          <a:xfrm>
            <a:off x="6965420" y="2902924"/>
            <a:ext cx="3922134" cy="646331"/>
          </a:xfrm>
          <a:prstGeom prst="rect">
            <a:avLst/>
          </a:prstGeom>
          <a:noFill/>
        </p:spPr>
        <p:txBody>
          <a:bodyPr wrap="square" rtlCol="0">
            <a:spAutoFit/>
          </a:bodyPr>
          <a:lstStyle/>
          <a:p>
            <a:r>
              <a:rPr lang="it-IT" dirty="0"/>
              <a:t>At </a:t>
            </a:r>
            <a:r>
              <a:rPr lang="it-IT" dirty="0" err="1"/>
              <a:t>vertical</a:t>
            </a:r>
            <a:r>
              <a:rPr lang="it-IT" dirty="0"/>
              <a:t> </a:t>
            </a:r>
            <a:r>
              <a:rPr lang="it-IT" dirty="0" err="1"/>
              <a:t>integration</a:t>
            </a:r>
            <a:r>
              <a:rPr lang="it-IT" dirty="0"/>
              <a:t> </a:t>
            </a:r>
            <a:r>
              <a:rPr lang="it-IT" dirty="0" err="1"/>
              <a:t>manufacturer</a:t>
            </a:r>
            <a:r>
              <a:rPr lang="it-IT" dirty="0"/>
              <a:t> (post-processing)</a:t>
            </a:r>
            <a:endParaRPr lang="en-GB" dirty="0"/>
          </a:p>
        </p:txBody>
      </p:sp>
      <p:sp>
        <p:nvSpPr>
          <p:cNvPr id="15" name="Rectangle 14">
            <a:extLst>
              <a:ext uri="{FF2B5EF4-FFF2-40B4-BE49-F238E27FC236}">
                <a16:creationId xmlns:a16="http://schemas.microsoft.com/office/drawing/2014/main" id="{6BE18AC1-A36E-44E5-9E45-455E1C32EF8E}"/>
              </a:ext>
            </a:extLst>
          </p:cNvPr>
          <p:cNvSpPr/>
          <p:nvPr/>
        </p:nvSpPr>
        <p:spPr>
          <a:xfrm>
            <a:off x="495300" y="1466509"/>
            <a:ext cx="3529806" cy="1631216"/>
          </a:xfrm>
          <a:prstGeom prst="rect">
            <a:avLst/>
          </a:prstGeom>
        </p:spPr>
        <p:txBody>
          <a:bodyPr wrap="square">
            <a:spAutoFit/>
          </a:bodyPr>
          <a:lstStyle/>
          <a:p>
            <a:r>
              <a:rPr lang="en-GB" sz="2000" dirty="0">
                <a:ea typeface="Times New Roman" panose="02020603050405020304" pitchFamily="18" charset="0"/>
              </a:rPr>
              <a:t>This can enable use of smaller digital CMOS,</a:t>
            </a:r>
          </a:p>
          <a:p>
            <a:r>
              <a:rPr lang="en-GB" sz="2000" dirty="0">
                <a:ea typeface="Times New Roman" panose="02020603050405020304" pitchFamily="18" charset="0"/>
              </a:rPr>
              <a:t>A different feature size CMOS for analogue, a segmented diode layer. </a:t>
            </a:r>
          </a:p>
        </p:txBody>
      </p:sp>
    </p:spTree>
    <p:extLst>
      <p:ext uri="{BB962C8B-B14F-4D97-AF65-F5344CB8AC3E}">
        <p14:creationId xmlns:p14="http://schemas.microsoft.com/office/powerpoint/2010/main" val="1287635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4276" y="176641"/>
            <a:ext cx="11737724" cy="646331"/>
          </a:xfrm>
          <a:prstGeom prst="rect">
            <a:avLst/>
          </a:prstGeom>
          <a:noFill/>
        </p:spPr>
        <p:txBody>
          <a:bodyPr wrap="square" rtlCol="0">
            <a:spAutoFit/>
          </a:bodyPr>
          <a:lstStyle/>
          <a:p>
            <a:pPr algn="ctr"/>
            <a:r>
              <a:rPr lang="en-GB" sz="3600" b="1" dirty="0">
                <a:solidFill>
                  <a:schemeClr val="accent1">
                    <a:lumMod val="50000"/>
                  </a:schemeClr>
                </a:solidFill>
                <a:latin typeface="+mj-lt"/>
                <a:ea typeface="+mj-ea"/>
                <a:cs typeface="+mj-cs"/>
              </a:rPr>
              <a:t>Digital sensors: inspired by stacked memory cells.</a:t>
            </a:r>
          </a:p>
        </p:txBody>
      </p:sp>
      <p:sp>
        <p:nvSpPr>
          <p:cNvPr id="6" name="TextBox 5"/>
          <p:cNvSpPr txBox="1"/>
          <p:nvPr/>
        </p:nvSpPr>
        <p:spPr>
          <a:xfrm>
            <a:off x="193943" y="5647293"/>
            <a:ext cx="7185395" cy="1107996"/>
          </a:xfrm>
          <a:prstGeom prst="rect">
            <a:avLst/>
          </a:prstGeom>
          <a:solidFill>
            <a:schemeClr val="accent3">
              <a:lumMod val="40000"/>
              <a:lumOff val="60000"/>
            </a:schemeClr>
          </a:solidFill>
        </p:spPr>
        <p:txBody>
          <a:bodyPr wrap="square" rtlCol="0">
            <a:spAutoFit/>
          </a:bodyPr>
          <a:lstStyle>
            <a:defPPr>
              <a:defRPr lang="it-IT"/>
            </a:defPPr>
            <a:lvl1pPr>
              <a:defRPr sz="2400" b="1">
                <a:solidFill>
                  <a:srgbClr val="FF0000"/>
                </a:solidFill>
                <a:effectLst/>
                <a:latin typeface="MV Boli" panose="02000500030200090000" pitchFamily="2" charset="0"/>
                <a:cs typeface="MV Boli" panose="02000500030200090000" pitchFamily="2" charset="0"/>
              </a:defRPr>
            </a:lvl1pPr>
          </a:lstStyle>
          <a:p>
            <a:r>
              <a:rPr lang="en-GB" sz="2200" dirty="0"/>
              <a:t>3D pixel array with sub-micron position resolution and live readout </a:t>
            </a:r>
          </a:p>
          <a:p>
            <a:r>
              <a:rPr lang="en-GB" sz="2200" dirty="0">
                <a:sym typeface="Symbol" panose="05050102010706020507" pitchFamily="18" charset="2"/>
              </a:rPr>
              <a:t> </a:t>
            </a:r>
            <a:r>
              <a:rPr lang="en-GB" sz="2200" dirty="0"/>
              <a:t>Live Emulsion (LEmu) sensors</a:t>
            </a:r>
          </a:p>
        </p:txBody>
      </p:sp>
      <p:sp>
        <p:nvSpPr>
          <p:cNvPr id="14" name="TextBox 13"/>
          <p:cNvSpPr txBox="1"/>
          <p:nvPr/>
        </p:nvSpPr>
        <p:spPr>
          <a:xfrm>
            <a:off x="553346" y="740057"/>
            <a:ext cx="11280450" cy="461665"/>
          </a:xfrm>
          <a:prstGeom prst="rect">
            <a:avLst/>
          </a:prstGeom>
          <a:noFill/>
        </p:spPr>
        <p:txBody>
          <a:bodyPr wrap="square" rtlCol="0">
            <a:spAutoFit/>
          </a:bodyPr>
          <a:lstStyle/>
          <a:p>
            <a:r>
              <a:rPr lang="en-GB" sz="2400" dirty="0"/>
              <a:t>Modify cell design for susceptibility to radiation induced bit-flips</a:t>
            </a:r>
          </a:p>
        </p:txBody>
      </p:sp>
      <p:sp>
        <p:nvSpPr>
          <p:cNvPr id="21" name="Rectangle 20"/>
          <p:cNvSpPr/>
          <p:nvPr/>
        </p:nvSpPr>
        <p:spPr>
          <a:xfrm>
            <a:off x="235846" y="4025298"/>
            <a:ext cx="10379697" cy="1631216"/>
          </a:xfrm>
          <a:prstGeom prst="rect">
            <a:avLst/>
          </a:prstGeom>
        </p:spPr>
        <p:txBody>
          <a:bodyPr wrap="square">
            <a:spAutoFit/>
          </a:bodyPr>
          <a:lstStyle/>
          <a:p>
            <a:pPr marL="342900" indent="-342900">
              <a:buFont typeface="Arial" panose="020B0604020202020204" pitchFamily="34" charset="0"/>
              <a:buChar char="•"/>
            </a:pPr>
            <a:r>
              <a:rPr lang="en-GB" sz="2000" u="sng" dirty="0"/>
              <a:t>Digital-only</a:t>
            </a:r>
            <a:r>
              <a:rPr lang="en-GB" sz="2000" dirty="0"/>
              <a:t> sensor to bring sensor technology back on track with Moore’s law</a:t>
            </a:r>
          </a:p>
          <a:p>
            <a:pPr marL="342900" indent="-342900">
              <a:buFont typeface="Arial" panose="020B0604020202020204" pitchFamily="34" charset="0"/>
              <a:buChar char="•"/>
            </a:pPr>
            <a:r>
              <a:rPr lang="en-GB" sz="2000" dirty="0"/>
              <a:t>Small pixels with reduced number of transistors per pixel</a:t>
            </a:r>
          </a:p>
          <a:p>
            <a:pPr marL="342900" indent="-342900">
              <a:buFont typeface="Arial" panose="020B0604020202020204" pitchFamily="34" charset="0"/>
              <a:buChar char="•"/>
            </a:pPr>
            <a:r>
              <a:rPr lang="en-GB" sz="2000" dirty="0"/>
              <a:t>A factor 100 improvement in position resolution</a:t>
            </a:r>
          </a:p>
          <a:p>
            <a:pPr marL="342900" indent="-342900">
              <a:buFont typeface="Arial" panose="020B0604020202020204" pitchFamily="34" charset="0"/>
              <a:buChar char="•"/>
            </a:pPr>
            <a:r>
              <a:rPr lang="en-GB" sz="2000" dirty="0"/>
              <a:t>Low power</a:t>
            </a:r>
          </a:p>
          <a:p>
            <a:pPr marL="342900" indent="-342900">
              <a:buFont typeface="Arial" panose="020B0604020202020204" pitchFamily="34" charset="0"/>
              <a:buChar char="•"/>
            </a:pPr>
            <a:r>
              <a:rPr lang="en-GB" sz="2000" dirty="0"/>
              <a:t>Multiple detection layers</a:t>
            </a:r>
          </a:p>
        </p:txBody>
      </p:sp>
      <p:pic>
        <p:nvPicPr>
          <p:cNvPr id="11"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2810" y="1197747"/>
            <a:ext cx="4285419" cy="27989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6T-SRAM standard cell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5519" y="1329919"/>
            <a:ext cx="1355334" cy="934713"/>
          </a:xfrm>
          <a:prstGeom prst="rect">
            <a:avLst/>
          </a:prstGeom>
          <a:solidFill>
            <a:schemeClr val="bg1"/>
          </a:solidFill>
        </p:spPr>
      </p:pic>
      <p:grpSp>
        <p:nvGrpSpPr>
          <p:cNvPr id="18" name="Group 17">
            <a:extLst>
              <a:ext uri="{FF2B5EF4-FFF2-40B4-BE49-F238E27FC236}">
                <a16:creationId xmlns:a16="http://schemas.microsoft.com/office/drawing/2014/main" id="{3D18417A-6DDF-4AAD-8218-E28F6DDBC882}"/>
              </a:ext>
            </a:extLst>
          </p:cNvPr>
          <p:cNvGrpSpPr>
            <a:grpSpLocks noChangeAspect="1"/>
          </p:cNvGrpSpPr>
          <p:nvPr/>
        </p:nvGrpSpPr>
        <p:grpSpPr>
          <a:xfrm>
            <a:off x="6481833" y="1517714"/>
            <a:ext cx="3053153" cy="1744192"/>
            <a:chOff x="-95675" y="1845318"/>
            <a:chExt cx="4958393" cy="2832609"/>
          </a:xfrm>
        </p:grpSpPr>
        <p:grpSp>
          <p:nvGrpSpPr>
            <p:cNvPr id="19" name="Group 18">
              <a:extLst>
                <a:ext uri="{FF2B5EF4-FFF2-40B4-BE49-F238E27FC236}">
                  <a16:creationId xmlns:a16="http://schemas.microsoft.com/office/drawing/2014/main" id="{CFA91277-B523-4196-A9B9-AE69A2976CC7}"/>
                </a:ext>
              </a:extLst>
            </p:cNvPr>
            <p:cNvGrpSpPr>
              <a:grpSpLocks noChangeAspect="1"/>
            </p:cNvGrpSpPr>
            <p:nvPr/>
          </p:nvGrpSpPr>
          <p:grpSpPr>
            <a:xfrm>
              <a:off x="-7465" y="2214889"/>
              <a:ext cx="4012879" cy="2374868"/>
              <a:chOff x="170650" y="1774806"/>
              <a:chExt cx="5246082" cy="3104690"/>
            </a:xfrm>
          </p:grpSpPr>
          <p:pic>
            <p:nvPicPr>
              <p:cNvPr id="27" name="Picture 2">
                <a:extLst>
                  <a:ext uri="{FF2B5EF4-FFF2-40B4-BE49-F238E27FC236}">
                    <a16:creationId xmlns:a16="http://schemas.microsoft.com/office/drawing/2014/main" id="{E869050C-B765-45E7-96C2-2650E7EBBDC7}"/>
                  </a:ext>
                </a:extLst>
              </p:cNvPr>
              <p:cNvPicPr>
                <a:picLocks noChangeAspect="1" noChangeArrowheads="1"/>
              </p:cNvPicPr>
              <p:nvPr/>
            </p:nvPicPr>
            <p:blipFill>
              <a:blip r:embed="rId4" cstate="print"/>
              <a:srcRect/>
              <a:stretch>
                <a:fillRect/>
              </a:stretch>
            </p:blipFill>
            <p:spPr bwMode="auto">
              <a:xfrm>
                <a:off x="170650" y="1774806"/>
                <a:ext cx="5246082" cy="2801680"/>
              </a:xfrm>
              <a:prstGeom prst="rect">
                <a:avLst/>
              </a:prstGeom>
              <a:noFill/>
              <a:ln w="9525">
                <a:noFill/>
                <a:miter lim="800000"/>
                <a:headEnd/>
                <a:tailEnd/>
              </a:ln>
            </p:spPr>
          </p:pic>
          <p:cxnSp>
            <p:nvCxnSpPr>
              <p:cNvPr id="28" name="Straight Arrow Connector 27">
                <a:extLst>
                  <a:ext uri="{FF2B5EF4-FFF2-40B4-BE49-F238E27FC236}">
                    <a16:creationId xmlns:a16="http://schemas.microsoft.com/office/drawing/2014/main" id="{A6016559-6F57-4A7A-9374-E87A4EBCA5F3}"/>
                  </a:ext>
                </a:extLst>
              </p:cNvPr>
              <p:cNvCxnSpPr/>
              <p:nvPr/>
            </p:nvCxnSpPr>
            <p:spPr>
              <a:xfrm>
                <a:off x="445252" y="3946707"/>
                <a:ext cx="4732910" cy="93278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AC78C13A-67DA-4EC6-AA54-CF3DF8AB671D}"/>
                </a:ext>
              </a:extLst>
            </p:cNvPr>
            <p:cNvGrpSpPr/>
            <p:nvPr/>
          </p:nvGrpSpPr>
          <p:grpSpPr>
            <a:xfrm>
              <a:off x="-95675" y="1845318"/>
              <a:ext cx="4958393" cy="2832609"/>
              <a:chOff x="-95675" y="1845318"/>
              <a:chExt cx="4958393" cy="2832609"/>
            </a:xfrm>
          </p:grpSpPr>
          <p:sp>
            <p:nvSpPr>
              <p:cNvPr id="22" name="TextBox 21">
                <a:extLst>
                  <a:ext uri="{FF2B5EF4-FFF2-40B4-BE49-F238E27FC236}">
                    <a16:creationId xmlns:a16="http://schemas.microsoft.com/office/drawing/2014/main" id="{9AE19F1A-B341-4D2A-B3C7-9785E1B7587E}"/>
                  </a:ext>
                </a:extLst>
              </p:cNvPr>
              <p:cNvSpPr txBox="1"/>
              <p:nvPr/>
            </p:nvSpPr>
            <p:spPr>
              <a:xfrm rot="680867">
                <a:off x="1233736" y="4034338"/>
                <a:ext cx="1093423" cy="499837"/>
              </a:xfrm>
              <a:prstGeom prst="rect">
                <a:avLst/>
              </a:prstGeom>
              <a:solidFill>
                <a:schemeClr val="bg1"/>
              </a:solidFill>
            </p:spPr>
            <p:txBody>
              <a:bodyPr wrap="square" rtlCol="0">
                <a:spAutoFit/>
              </a:bodyPr>
              <a:lstStyle/>
              <a:p>
                <a:r>
                  <a:rPr lang="en-GB" sz="1400" dirty="0">
                    <a:solidFill>
                      <a:srgbClr val="0070C0"/>
                    </a:solidFill>
                  </a:rPr>
                  <a:t>5.5 m</a:t>
                </a:r>
              </a:p>
            </p:txBody>
          </p:sp>
          <p:grpSp>
            <p:nvGrpSpPr>
              <p:cNvPr id="23" name="Group 22">
                <a:extLst>
                  <a:ext uri="{FF2B5EF4-FFF2-40B4-BE49-F238E27FC236}">
                    <a16:creationId xmlns:a16="http://schemas.microsoft.com/office/drawing/2014/main" id="{5B7566AB-6425-4BC8-A628-1F450CE42C91}"/>
                  </a:ext>
                </a:extLst>
              </p:cNvPr>
              <p:cNvGrpSpPr/>
              <p:nvPr/>
            </p:nvGrpSpPr>
            <p:grpSpPr>
              <a:xfrm>
                <a:off x="4262914" y="1845318"/>
                <a:ext cx="599804" cy="2832609"/>
                <a:chOff x="4990319" y="1774806"/>
                <a:chExt cx="599804" cy="2832609"/>
              </a:xfrm>
            </p:grpSpPr>
            <p:cxnSp>
              <p:nvCxnSpPr>
                <p:cNvPr id="25" name="Straight Arrow Connector 24">
                  <a:extLst>
                    <a:ext uri="{FF2B5EF4-FFF2-40B4-BE49-F238E27FC236}">
                      <a16:creationId xmlns:a16="http://schemas.microsoft.com/office/drawing/2014/main" id="{91C83D95-D8F0-4CE8-9B8B-2457002AB8F9}"/>
                    </a:ext>
                  </a:extLst>
                </p:cNvPr>
                <p:cNvCxnSpPr/>
                <p:nvPr/>
              </p:nvCxnSpPr>
              <p:spPr>
                <a:xfrm flipH="1">
                  <a:off x="5132259" y="1774806"/>
                  <a:ext cx="74405" cy="283260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9CD4499-A2B0-46D9-A150-475F8CABC292}"/>
                    </a:ext>
                  </a:extLst>
                </p:cNvPr>
                <p:cNvSpPr txBox="1"/>
                <p:nvPr/>
              </p:nvSpPr>
              <p:spPr>
                <a:xfrm rot="5400000">
                  <a:off x="4736756" y="2986808"/>
                  <a:ext cx="1106930" cy="599804"/>
                </a:xfrm>
                <a:prstGeom prst="rect">
                  <a:avLst/>
                </a:prstGeom>
                <a:solidFill>
                  <a:schemeClr val="bg1"/>
                </a:solidFill>
              </p:spPr>
              <p:txBody>
                <a:bodyPr wrap="none" rtlCol="0">
                  <a:spAutoFit/>
                </a:bodyPr>
                <a:lstStyle/>
                <a:p>
                  <a:r>
                    <a:rPr lang="en-GB" sz="1600" dirty="0">
                      <a:solidFill>
                        <a:srgbClr val="0070C0"/>
                      </a:solidFill>
                    </a:rPr>
                    <a:t>1.1</a:t>
                  </a:r>
                  <a:r>
                    <a:rPr lang="en-GB" dirty="0">
                      <a:solidFill>
                        <a:srgbClr val="0070C0"/>
                      </a:solidFill>
                    </a:rPr>
                    <a:t> m</a:t>
                  </a:r>
                </a:p>
              </p:txBody>
            </p:sp>
          </p:grpSp>
          <p:sp>
            <p:nvSpPr>
              <p:cNvPr id="24" name="TextBox 23">
                <a:extLst>
                  <a:ext uri="{FF2B5EF4-FFF2-40B4-BE49-F238E27FC236}">
                    <a16:creationId xmlns:a16="http://schemas.microsoft.com/office/drawing/2014/main" id="{4E33ED8F-9012-40D3-B9BD-FD0B8E8C02DD}"/>
                  </a:ext>
                </a:extLst>
              </p:cNvPr>
              <p:cNvSpPr txBox="1"/>
              <p:nvPr/>
            </p:nvSpPr>
            <p:spPr>
              <a:xfrm rot="21101745">
                <a:off x="-95675" y="2075900"/>
                <a:ext cx="2862898" cy="369332"/>
              </a:xfrm>
              <a:prstGeom prst="rect">
                <a:avLst/>
              </a:prstGeom>
              <a:noFill/>
            </p:spPr>
            <p:txBody>
              <a:bodyPr wrap="none" rtlCol="0">
                <a:spAutoFit/>
              </a:bodyPr>
              <a:lstStyle/>
              <a:p>
                <a:r>
                  <a:rPr lang="en-GB" dirty="0"/>
                  <a:t>Current ATLAS silicon tracker</a:t>
                </a:r>
              </a:p>
            </p:txBody>
          </p:sp>
        </p:grpSp>
      </p:grpSp>
      <p:grpSp>
        <p:nvGrpSpPr>
          <p:cNvPr id="29" name="Group 28">
            <a:extLst>
              <a:ext uri="{FF2B5EF4-FFF2-40B4-BE49-F238E27FC236}">
                <a16:creationId xmlns:a16="http://schemas.microsoft.com/office/drawing/2014/main" id="{BB08847F-F926-459D-B2BA-2E8AD30EC999}"/>
              </a:ext>
            </a:extLst>
          </p:cNvPr>
          <p:cNvGrpSpPr/>
          <p:nvPr/>
        </p:nvGrpSpPr>
        <p:grpSpPr>
          <a:xfrm rot="16200000">
            <a:off x="9896376" y="1397708"/>
            <a:ext cx="1496767" cy="2052853"/>
            <a:chOff x="8600850" y="2244798"/>
            <a:chExt cx="1912318" cy="2725929"/>
          </a:xfrm>
        </p:grpSpPr>
        <p:pic>
          <p:nvPicPr>
            <p:cNvPr id="30" name="Picture 29">
              <a:extLst>
                <a:ext uri="{FF2B5EF4-FFF2-40B4-BE49-F238E27FC236}">
                  <a16:creationId xmlns:a16="http://schemas.microsoft.com/office/drawing/2014/main" id="{5339E598-4591-4B49-A461-820CEC91F0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40" t="3520" r="28448" b="3955"/>
            <a:stretch/>
          </p:blipFill>
          <p:spPr>
            <a:xfrm>
              <a:off x="8787497" y="2244798"/>
              <a:ext cx="1673056" cy="2725929"/>
            </a:xfrm>
            <a:prstGeom prst="rect">
              <a:avLst/>
            </a:prstGeom>
          </p:spPr>
        </p:pic>
        <p:pic>
          <p:nvPicPr>
            <p:cNvPr id="31" name="Picture 30">
              <a:extLst>
                <a:ext uri="{FF2B5EF4-FFF2-40B4-BE49-F238E27FC236}">
                  <a16:creationId xmlns:a16="http://schemas.microsoft.com/office/drawing/2014/main" id="{B449CBA9-293E-40B9-B036-C44F1D362A71}"/>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6325" t="34599" r="17414" b="34443"/>
            <a:stretch/>
          </p:blipFill>
          <p:spPr>
            <a:xfrm rot="476340">
              <a:off x="8600850" y="2993431"/>
              <a:ext cx="1799984" cy="1751526"/>
            </a:xfrm>
            <a:prstGeom prst="rect">
              <a:avLst/>
            </a:prstGeom>
          </p:spPr>
        </p:pic>
        <p:sp>
          <p:nvSpPr>
            <p:cNvPr id="32" name="Text Box 1">
              <a:extLst>
                <a:ext uri="{FF2B5EF4-FFF2-40B4-BE49-F238E27FC236}">
                  <a16:creationId xmlns:a16="http://schemas.microsoft.com/office/drawing/2014/main" id="{1230D890-7774-4A31-A8BD-C21E714DCB0E}"/>
                </a:ext>
              </a:extLst>
            </p:cNvPr>
            <p:cNvSpPr txBox="1"/>
            <p:nvPr/>
          </p:nvSpPr>
          <p:spPr>
            <a:xfrm>
              <a:off x="8750885" y="4497836"/>
              <a:ext cx="1762283" cy="446896"/>
            </a:xfrm>
            <a:prstGeom prst="rect">
              <a:avLst/>
            </a:prstGeom>
            <a:noFill/>
            <a:ln>
              <a:noFill/>
            </a:ln>
          </p:spPr>
          <p:txBody>
            <a:bodyPr rot="0" spcFirstLastPara="0" vert="horz" wrap="none" lIns="91440" tIns="45720" rIns="91440" bIns="45720" numCol="1" spcCol="0" rtlCol="0" fromWordArt="0" anchor="t" anchorCtr="0" forceAA="0" compatLnSpc="1">
              <a:prstTxWarp prst="textChevronInverted">
                <a:avLst/>
              </a:prstTxWarp>
              <a:noAutofit/>
            </a:bodyPr>
            <a:lstStyle/>
            <a:p>
              <a:pPr marL="0" marR="0" algn="ctr">
                <a:lnSpc>
                  <a:spcPct val="107000"/>
                </a:lnSpc>
                <a:spcBef>
                  <a:spcPts val="0"/>
                </a:spcBef>
                <a:spcAft>
                  <a:spcPts val="800"/>
                </a:spcAft>
              </a:pP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3" name="Gruppo 16">
            <a:extLst>
              <a:ext uri="{FF2B5EF4-FFF2-40B4-BE49-F238E27FC236}">
                <a16:creationId xmlns:a16="http://schemas.microsoft.com/office/drawing/2014/main" id="{501A5519-810F-465D-8FFE-2ABDF65913C5}"/>
              </a:ext>
            </a:extLst>
          </p:cNvPr>
          <p:cNvGrpSpPr/>
          <p:nvPr/>
        </p:nvGrpSpPr>
        <p:grpSpPr>
          <a:xfrm>
            <a:off x="8989040" y="4213618"/>
            <a:ext cx="2434095" cy="1866817"/>
            <a:chOff x="210189" y="880093"/>
            <a:chExt cx="4428072" cy="2847226"/>
          </a:xfrm>
        </p:grpSpPr>
        <p:pic>
          <p:nvPicPr>
            <p:cNvPr id="34" name="Picture 5">
              <a:extLst>
                <a:ext uri="{FF2B5EF4-FFF2-40B4-BE49-F238E27FC236}">
                  <a16:creationId xmlns:a16="http://schemas.microsoft.com/office/drawing/2014/main" id="{A35BAEAA-DAD1-47D6-9124-2BA6459A8D6C}"/>
                </a:ext>
              </a:extLst>
            </p:cNvPr>
            <p:cNvPicPr>
              <a:picLocks noChangeAspect="1"/>
            </p:cNvPicPr>
            <p:nvPr/>
          </p:nvPicPr>
          <p:blipFill rotWithShape="1">
            <a:blip r:embed="rId7"/>
            <a:srcRect b="6642"/>
            <a:stretch/>
          </p:blipFill>
          <p:spPr>
            <a:xfrm>
              <a:off x="2734035" y="1096873"/>
              <a:ext cx="1904226" cy="2630446"/>
            </a:xfrm>
            <a:prstGeom prst="rect">
              <a:avLst/>
            </a:prstGeom>
            <a:ln w="28575">
              <a:solidFill>
                <a:schemeClr val="accent1"/>
              </a:solidFill>
            </a:ln>
          </p:spPr>
        </p:pic>
        <p:pic>
          <p:nvPicPr>
            <p:cNvPr id="35" name="Picture 1" descr="http://www.startlr.com/wp-content/uploads/2016/08/New-article-Overview-of-SSD-drive-Crucial-MX300-meet-3D-NAND-Intel-and-Micron-696x392.png">
              <a:extLst>
                <a:ext uri="{FF2B5EF4-FFF2-40B4-BE49-F238E27FC236}">
                  <a16:creationId xmlns:a16="http://schemas.microsoft.com/office/drawing/2014/main" id="{D5D8E7A6-6118-451D-9514-9B220F525E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0828" r="32001"/>
            <a:stretch>
              <a:fillRect/>
            </a:stretch>
          </p:blipFill>
          <p:spPr bwMode="auto">
            <a:xfrm>
              <a:off x="210189" y="880093"/>
              <a:ext cx="2128817" cy="2525715"/>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9">
              <a:extLst>
                <a:ext uri="{FF2B5EF4-FFF2-40B4-BE49-F238E27FC236}">
                  <a16:creationId xmlns:a16="http://schemas.microsoft.com/office/drawing/2014/main" id="{C9D94AB2-0DEB-4426-A686-FE3B151B14A1}"/>
                </a:ext>
              </a:extLst>
            </p:cNvPr>
            <p:cNvSpPr/>
            <p:nvPr/>
          </p:nvSpPr>
          <p:spPr>
            <a:xfrm>
              <a:off x="1836629" y="2589153"/>
              <a:ext cx="110379" cy="12809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11">
              <a:extLst>
                <a:ext uri="{FF2B5EF4-FFF2-40B4-BE49-F238E27FC236}">
                  <a16:creationId xmlns:a16="http://schemas.microsoft.com/office/drawing/2014/main" id="{580B5DA5-A7FF-4DE8-AE61-C9FF02FB9D7E}"/>
                </a:ext>
              </a:extLst>
            </p:cNvPr>
            <p:cNvCxnSpPr>
              <a:stCxn id="36" idx="0"/>
            </p:cNvCxnSpPr>
            <p:nvPr/>
          </p:nvCxnSpPr>
          <p:spPr>
            <a:xfrm flipV="1">
              <a:off x="1891819" y="1096873"/>
              <a:ext cx="842216" cy="14922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12">
              <a:extLst>
                <a:ext uri="{FF2B5EF4-FFF2-40B4-BE49-F238E27FC236}">
                  <a16:creationId xmlns:a16="http://schemas.microsoft.com/office/drawing/2014/main" id="{F77BCA24-3FC9-4B47-8563-EA52645E4D88}"/>
                </a:ext>
              </a:extLst>
            </p:cNvPr>
            <p:cNvCxnSpPr>
              <a:stCxn id="36" idx="2"/>
            </p:cNvCxnSpPr>
            <p:nvPr/>
          </p:nvCxnSpPr>
          <p:spPr>
            <a:xfrm>
              <a:off x="1891819" y="2717252"/>
              <a:ext cx="842216" cy="1010067"/>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7711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p:cNvGraphicFramePr>
            <a:graphicFrameLocks/>
          </p:cNvGraphicFramePr>
          <p:nvPr>
            <p:extLst>
              <p:ext uri="{D42A27DB-BD31-4B8C-83A1-F6EECF244321}">
                <p14:modId xmlns:p14="http://schemas.microsoft.com/office/powerpoint/2010/main" val="1852382186"/>
              </p:ext>
            </p:extLst>
          </p:nvPr>
        </p:nvGraphicFramePr>
        <p:xfrm>
          <a:off x="6537787" y="1436038"/>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21307" y="-5676"/>
            <a:ext cx="11526437" cy="646331"/>
          </a:xfrm>
          <a:prstGeom prst="rect">
            <a:avLst/>
          </a:prstGeom>
          <a:noFill/>
        </p:spPr>
        <p:txBody>
          <a:bodyPr wrap="square" rtlCol="0">
            <a:spAutoFit/>
          </a:bodyPr>
          <a:lstStyle/>
          <a:p>
            <a:pPr algn="ctr"/>
            <a:r>
              <a:rPr lang="en-GB" sz="3600" dirty="0">
                <a:solidFill>
                  <a:srgbClr val="0070C0"/>
                </a:solidFill>
              </a:rPr>
              <a:t>Feasibility Studies</a:t>
            </a:r>
          </a:p>
        </p:txBody>
      </p:sp>
      <p:sp>
        <p:nvSpPr>
          <p:cNvPr id="6" name="TextBox 5"/>
          <p:cNvSpPr txBox="1"/>
          <p:nvPr/>
        </p:nvSpPr>
        <p:spPr>
          <a:xfrm>
            <a:off x="185118" y="577846"/>
            <a:ext cx="10411388" cy="1107996"/>
          </a:xfrm>
          <a:prstGeom prst="rect">
            <a:avLst/>
          </a:prstGeom>
          <a:noFill/>
        </p:spPr>
        <p:txBody>
          <a:bodyPr wrap="square" rtlCol="0">
            <a:spAutoFit/>
          </a:bodyPr>
          <a:lstStyle/>
          <a:p>
            <a:r>
              <a:rPr lang="en-GB" sz="2200" dirty="0"/>
              <a:t>Dependence of Threshold Charge (C</a:t>
            </a:r>
            <a:r>
              <a:rPr lang="en-GB" sz="2200" baseline="-25000" dirty="0"/>
              <a:t>T</a:t>
            </a:r>
            <a:r>
              <a:rPr lang="en-GB" sz="2200" dirty="0"/>
              <a:t>) on reference voltage and CMOS feature size. </a:t>
            </a:r>
            <a:r>
              <a:rPr lang="en-GB" sz="2200" u="sng" dirty="0">
                <a:solidFill>
                  <a:schemeClr val="accent1">
                    <a:lumMod val="75000"/>
                  </a:schemeClr>
                </a:solidFill>
              </a:rPr>
              <a:t>TCAD</a:t>
            </a:r>
            <a:r>
              <a:rPr lang="en-GB" sz="2200" dirty="0"/>
              <a:t> and </a:t>
            </a:r>
            <a:r>
              <a:rPr lang="en-GB" sz="2200" u="sng" dirty="0">
                <a:solidFill>
                  <a:schemeClr val="accent1">
                    <a:lumMod val="75000"/>
                  </a:schemeClr>
                </a:solidFill>
              </a:rPr>
              <a:t>Cadence</a:t>
            </a:r>
            <a:r>
              <a:rPr lang="en-GB" sz="2200" dirty="0"/>
              <a:t> simulations (</a:t>
            </a:r>
            <a:r>
              <a:rPr lang="en-GB" sz="2200" u="sng" dirty="0"/>
              <a:t>factory design kit</a:t>
            </a:r>
            <a:r>
              <a:rPr lang="en-GB" sz="2200" dirty="0"/>
              <a:t>).</a:t>
            </a:r>
          </a:p>
          <a:p>
            <a:r>
              <a:rPr lang="en-GB" sz="2200" dirty="0"/>
              <a:t>Agreement is found with the two methods.  </a:t>
            </a:r>
          </a:p>
        </p:txBody>
      </p:sp>
      <p:graphicFrame>
        <p:nvGraphicFramePr>
          <p:cNvPr id="9" name="Table 8"/>
          <p:cNvGraphicFramePr>
            <a:graphicFrameLocks noGrp="1"/>
          </p:cNvGraphicFramePr>
          <p:nvPr>
            <p:extLst>
              <p:ext uri="{D42A27DB-BD31-4B8C-83A1-F6EECF244321}">
                <p14:modId xmlns:p14="http://schemas.microsoft.com/office/powerpoint/2010/main" val="3587864975"/>
              </p:ext>
            </p:extLst>
          </p:nvPr>
        </p:nvGraphicFramePr>
        <p:xfrm>
          <a:off x="118900" y="4709433"/>
          <a:ext cx="5379995" cy="1854200"/>
        </p:xfrm>
        <a:graphic>
          <a:graphicData uri="http://schemas.openxmlformats.org/drawingml/2006/table">
            <a:tbl>
              <a:tblPr firstRow="1" bandRow="1">
                <a:tableStyleId>{5940675A-B579-460E-94D1-54222C63F5DA}</a:tableStyleId>
              </a:tblPr>
              <a:tblGrid>
                <a:gridCol w="3471465">
                  <a:extLst>
                    <a:ext uri="{9D8B030D-6E8A-4147-A177-3AD203B41FA5}">
                      <a16:colId xmlns:a16="http://schemas.microsoft.com/office/drawing/2014/main" val="1046104303"/>
                    </a:ext>
                  </a:extLst>
                </a:gridCol>
                <a:gridCol w="1908530">
                  <a:extLst>
                    <a:ext uri="{9D8B030D-6E8A-4147-A177-3AD203B41FA5}">
                      <a16:colId xmlns:a16="http://schemas.microsoft.com/office/drawing/2014/main" val="1670471780"/>
                    </a:ext>
                  </a:extLst>
                </a:gridCol>
              </a:tblGrid>
              <a:tr h="370840">
                <a:tc>
                  <a:txBody>
                    <a:bodyPr/>
                    <a:lstStyle/>
                    <a:p>
                      <a:r>
                        <a:rPr lang="en-GB" b="1" i="1" dirty="0">
                          <a:solidFill>
                            <a:schemeClr val="tx1"/>
                          </a:solidFill>
                        </a:rPr>
                        <a:t>Minimum ionising particles (MIPs)</a:t>
                      </a:r>
                    </a:p>
                  </a:txBody>
                  <a:tcPr>
                    <a:solidFill>
                      <a:schemeClr val="accent6">
                        <a:lumMod val="40000"/>
                        <a:lumOff val="60000"/>
                      </a:schemeClr>
                    </a:solidFill>
                  </a:tcPr>
                </a:tc>
                <a:tc>
                  <a:txBody>
                    <a:bodyPr/>
                    <a:lstStyle/>
                    <a:p>
                      <a:r>
                        <a:rPr lang="en-US" b="1" i="1" dirty="0">
                          <a:solidFill>
                            <a:schemeClr val="tx1"/>
                          </a:solidFill>
                        </a:rPr>
                        <a:t>80 – 800 e</a:t>
                      </a:r>
                      <a:r>
                        <a:rPr lang="en-US" b="1" i="1" baseline="30000" dirty="0">
                          <a:solidFill>
                            <a:schemeClr val="tx1"/>
                          </a:solidFill>
                          <a:sym typeface="Symbol" panose="05050102010706020507" pitchFamily="18" charset="2"/>
                        </a:rPr>
                        <a:t></a:t>
                      </a:r>
                      <a:endParaRPr lang="en-GB" b="1" i="1" dirty="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val="3464073848"/>
                  </a:ext>
                </a:extLst>
              </a:tr>
              <a:tr h="370840">
                <a:tc>
                  <a:txBody>
                    <a:bodyPr/>
                    <a:lstStyle/>
                    <a:p>
                      <a:r>
                        <a:rPr lang="en-GB" b="1" i="1" baseline="0" dirty="0">
                          <a:solidFill>
                            <a:schemeClr val="tx1"/>
                          </a:solidFill>
                        </a:rPr>
                        <a:t>X-rays</a:t>
                      </a:r>
                      <a:endParaRPr lang="en-GB" b="1" i="1" dirty="0">
                        <a:solidFill>
                          <a:schemeClr val="tx1"/>
                        </a:solidFill>
                      </a:endParaRP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solidFill>
                            <a:schemeClr val="tx1"/>
                          </a:solidFill>
                        </a:rPr>
                        <a:t>500 – 5000 </a:t>
                      </a:r>
                      <a:r>
                        <a:rPr lang="en-US" b="1" i="1" dirty="0">
                          <a:solidFill>
                            <a:schemeClr val="tx1"/>
                          </a:solidFill>
                        </a:rPr>
                        <a:t>e</a:t>
                      </a:r>
                      <a:r>
                        <a:rPr lang="en-US" b="1" i="1" baseline="30000" dirty="0">
                          <a:solidFill>
                            <a:schemeClr val="tx1"/>
                          </a:solidFill>
                          <a:sym typeface="Symbol" panose="05050102010706020507" pitchFamily="18" charset="2"/>
                        </a:rPr>
                        <a:t></a:t>
                      </a:r>
                      <a:endParaRPr lang="en-US" b="1" i="1" baseline="30000" dirty="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val="2812264017"/>
                  </a:ext>
                </a:extLst>
              </a:tr>
              <a:tr h="370840">
                <a:tc>
                  <a:txBody>
                    <a:bodyPr/>
                    <a:lstStyle/>
                    <a:p>
                      <a:r>
                        <a:rPr lang="en-GB" b="1" i="1" dirty="0">
                          <a:solidFill>
                            <a:schemeClr val="tx1"/>
                          </a:solidFill>
                        </a:rPr>
                        <a:t>Fast alphas (1 MeV)</a:t>
                      </a:r>
                    </a:p>
                  </a:txBody>
                  <a:tcPr>
                    <a:solidFill>
                      <a:schemeClr val="accent6">
                        <a:lumMod val="40000"/>
                        <a:lumOff val="60000"/>
                      </a:schemeClr>
                    </a:solidFill>
                  </a:tcPr>
                </a:tc>
                <a:tc>
                  <a:txBody>
                    <a:bodyPr/>
                    <a:lstStyle/>
                    <a:p>
                      <a:r>
                        <a:rPr lang="en-GB" b="1" i="1" dirty="0">
                          <a:solidFill>
                            <a:schemeClr val="tx1"/>
                          </a:solidFill>
                        </a:rPr>
                        <a:t>3000 – 300000 </a:t>
                      </a:r>
                      <a:r>
                        <a:rPr lang="en-US" b="1" i="1" dirty="0">
                          <a:solidFill>
                            <a:schemeClr val="tx1"/>
                          </a:solidFill>
                        </a:rPr>
                        <a:t>e</a:t>
                      </a:r>
                      <a:r>
                        <a:rPr lang="en-US" b="1" i="1" baseline="30000" dirty="0">
                          <a:solidFill>
                            <a:schemeClr val="tx1"/>
                          </a:solidFill>
                          <a:sym typeface="Symbol" panose="05050102010706020507" pitchFamily="18" charset="2"/>
                        </a:rPr>
                        <a:t></a:t>
                      </a:r>
                      <a:endParaRPr lang="en-GB" b="1" i="1" dirty="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val="2133930360"/>
                  </a:ext>
                </a:extLst>
              </a:tr>
              <a:tr h="370840">
                <a:tc>
                  <a:txBody>
                    <a:bodyPr/>
                    <a:lstStyle/>
                    <a:p>
                      <a:r>
                        <a:rPr lang="en-GB" b="1" i="1" dirty="0">
                          <a:solidFill>
                            <a:schemeClr val="tx1"/>
                          </a:solidFill>
                        </a:rPr>
                        <a:t>Stopping ions</a:t>
                      </a:r>
                    </a:p>
                  </a:txBody>
                  <a:tcPr>
                    <a:solidFill>
                      <a:schemeClr val="accent6">
                        <a:lumMod val="40000"/>
                        <a:lumOff val="60000"/>
                      </a:schemeClr>
                    </a:solidFill>
                  </a:tcPr>
                </a:tc>
                <a:tc>
                  <a:txBody>
                    <a:bodyPr/>
                    <a:lstStyle/>
                    <a:p>
                      <a:r>
                        <a:rPr lang="en-US" sz="1800" b="1" i="1" kern="1200" dirty="0">
                          <a:solidFill>
                            <a:schemeClr val="tx1"/>
                          </a:solidFill>
                          <a:latin typeface="+mn-lt"/>
                          <a:ea typeface="+mn-ea"/>
                          <a:cs typeface="+mn-cs"/>
                        </a:rPr>
                        <a:t>5000</a:t>
                      </a:r>
                      <a:r>
                        <a:rPr lang="en-US" b="1" i="1" dirty="0">
                          <a:solidFill>
                            <a:schemeClr val="tx1"/>
                          </a:solidFill>
                        </a:rPr>
                        <a:t> – 100000 e</a:t>
                      </a:r>
                      <a:r>
                        <a:rPr lang="en-US" b="1" i="1" baseline="30000" dirty="0">
                          <a:solidFill>
                            <a:schemeClr val="tx1"/>
                          </a:solidFill>
                          <a:sym typeface="Symbol" panose="05050102010706020507" pitchFamily="18" charset="2"/>
                        </a:rPr>
                        <a:t></a:t>
                      </a:r>
                      <a:endParaRPr lang="en-GB" b="1" i="1" dirty="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val="4212493198"/>
                  </a:ext>
                </a:extLst>
              </a:tr>
              <a:tr h="370840">
                <a:tc>
                  <a:txBody>
                    <a:bodyPr/>
                    <a:lstStyle/>
                    <a:p>
                      <a:r>
                        <a:rPr lang="en-GB" b="1" i="1" dirty="0">
                          <a:solidFill>
                            <a:schemeClr val="tx1"/>
                          </a:solidFill>
                        </a:rPr>
                        <a:t>Recoiling nuclei</a:t>
                      </a:r>
                    </a:p>
                  </a:txBody>
                  <a:tcPr>
                    <a:solidFill>
                      <a:schemeClr val="accent6">
                        <a:lumMod val="40000"/>
                        <a:lumOff val="60000"/>
                      </a:schemeClr>
                    </a:solidFill>
                  </a:tcPr>
                </a:tc>
                <a:tc>
                  <a:txBody>
                    <a:bodyPr/>
                    <a:lstStyle/>
                    <a:p>
                      <a:r>
                        <a:rPr lang="en-GB" b="1" i="1" dirty="0">
                          <a:solidFill>
                            <a:schemeClr val="tx1"/>
                          </a:solidFill>
                        </a:rPr>
                        <a:t>5000 - 20000 </a:t>
                      </a:r>
                      <a:r>
                        <a:rPr lang="en-US" b="1" i="1" dirty="0">
                          <a:solidFill>
                            <a:schemeClr val="tx1"/>
                          </a:solidFill>
                        </a:rPr>
                        <a:t>e</a:t>
                      </a:r>
                      <a:r>
                        <a:rPr lang="en-US" b="1" i="1" baseline="30000" dirty="0">
                          <a:solidFill>
                            <a:schemeClr val="tx1"/>
                          </a:solidFill>
                          <a:sym typeface="Symbol" panose="05050102010706020507" pitchFamily="18" charset="2"/>
                        </a:rPr>
                        <a:t></a:t>
                      </a:r>
                      <a:endParaRPr lang="en-GB" b="1" i="1" dirty="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val="906993854"/>
                  </a:ext>
                </a:extLst>
              </a:tr>
            </a:tbl>
          </a:graphicData>
        </a:graphic>
      </p:graphicFrame>
      <p:sp>
        <p:nvSpPr>
          <p:cNvPr id="7" name="Rectangle 6"/>
          <p:cNvSpPr/>
          <p:nvPr/>
        </p:nvSpPr>
        <p:spPr>
          <a:xfrm>
            <a:off x="5680540" y="4168848"/>
            <a:ext cx="6313508" cy="2246769"/>
          </a:xfrm>
          <a:prstGeom prst="rect">
            <a:avLst/>
          </a:prstGeom>
          <a:solidFill>
            <a:schemeClr val="accent3">
              <a:lumMod val="40000"/>
              <a:lumOff val="60000"/>
            </a:schemeClr>
          </a:solidFill>
        </p:spPr>
        <p:txBody>
          <a:bodyPr wrap="square" rtlCol="0">
            <a:spAutoFit/>
          </a:bodyPr>
          <a:lstStyle/>
          <a:p>
            <a:r>
              <a:rPr lang="en-GB" sz="2000" b="1" dirty="0">
                <a:solidFill>
                  <a:srgbClr val="FF0000"/>
                </a:solidFill>
                <a:latin typeface="MV Boli" panose="02000500030200090000" pitchFamily="2" charset="0"/>
                <a:cs typeface="MV Boli" panose="02000500030200090000" pitchFamily="2" charset="0"/>
              </a:rPr>
              <a:t>The required sensitivity to </a:t>
            </a:r>
            <a:r>
              <a:rPr lang="en-GB" sz="2000" b="1" dirty="0">
                <a:solidFill>
                  <a:srgbClr val="FF0000"/>
                </a:solidFill>
                <a:latin typeface="MV Boli" panose="02000500030200090000" pitchFamily="2" charset="0"/>
                <a:cs typeface="MV Boli" panose="02000500030200090000" pitchFamily="2" charset="0"/>
                <a:sym typeface="Symbol" panose="05050102010706020507" pitchFamily="18" charset="2"/>
              </a:rPr>
              <a:t>alphas</a:t>
            </a:r>
            <a:r>
              <a:rPr lang="en-GB" sz="2000" b="1" dirty="0">
                <a:solidFill>
                  <a:srgbClr val="FF0000"/>
                </a:solidFill>
                <a:latin typeface="MV Boli" panose="02000500030200090000" pitchFamily="2" charset="0"/>
                <a:cs typeface="MV Boli" panose="02000500030200090000" pitchFamily="2" charset="0"/>
              </a:rPr>
              <a:t>, ions, recoils is reached in a 150nm process already, 65nm CMOS yields sensitivity to MIPs! Further scope for improving sensitivity: </a:t>
            </a:r>
          </a:p>
          <a:p>
            <a:pPr marL="342900" indent="-342900">
              <a:buFont typeface="Arial" panose="020B0604020202020204" pitchFamily="34" charset="0"/>
              <a:buChar char="•"/>
            </a:pPr>
            <a:r>
              <a:rPr lang="en-GB" sz="2000" b="1" dirty="0">
                <a:solidFill>
                  <a:srgbClr val="FF0000"/>
                </a:solidFill>
                <a:latin typeface="MV Boli" panose="02000500030200090000" pitchFamily="2" charset="0"/>
                <a:cs typeface="MV Boli" panose="02000500030200090000" pitchFamily="2" charset="0"/>
              </a:rPr>
              <a:t>optimised design of the sensitive nodes</a:t>
            </a:r>
          </a:p>
          <a:p>
            <a:pPr marL="342900" indent="-342900">
              <a:buFont typeface="Arial" panose="020B0604020202020204" pitchFamily="34" charset="0"/>
              <a:buChar char="•"/>
            </a:pPr>
            <a:r>
              <a:rPr lang="en-GB" sz="2000" b="1" dirty="0">
                <a:solidFill>
                  <a:srgbClr val="FF0000"/>
                </a:solidFill>
                <a:latin typeface="MV Boli" panose="02000500030200090000" pitchFamily="2" charset="0"/>
                <a:cs typeface="MV Boli" panose="02000500030200090000" pitchFamily="2" charset="0"/>
              </a:rPr>
              <a:t>pre-charging the circuit sensitive node</a:t>
            </a:r>
          </a:p>
          <a:p>
            <a:pPr marL="342900" indent="-342900">
              <a:buFont typeface="Arial" panose="020B0604020202020204" pitchFamily="34" charset="0"/>
              <a:buChar char="•"/>
            </a:pPr>
            <a:r>
              <a:rPr lang="en-GB" sz="2000" b="1" dirty="0">
                <a:solidFill>
                  <a:srgbClr val="FF0000"/>
                </a:solidFill>
                <a:latin typeface="MV Boli" panose="02000500030200090000" pitchFamily="2" charset="0"/>
                <a:cs typeface="MV Boli" panose="02000500030200090000" pitchFamily="2" charset="0"/>
              </a:rPr>
              <a:t>smaller feature size technology</a:t>
            </a:r>
          </a:p>
        </p:txBody>
      </p:sp>
      <p:sp>
        <p:nvSpPr>
          <p:cNvPr id="14" name="Rectangle 13"/>
          <p:cNvSpPr/>
          <p:nvPr/>
        </p:nvSpPr>
        <p:spPr>
          <a:xfrm>
            <a:off x="10900968" y="3680752"/>
            <a:ext cx="1118448" cy="369332"/>
          </a:xfrm>
          <a:prstGeom prst="rect">
            <a:avLst/>
          </a:prstGeom>
        </p:spPr>
        <p:txBody>
          <a:bodyPr wrap="none">
            <a:spAutoFit/>
          </a:bodyPr>
          <a:lstStyle/>
          <a:p>
            <a:r>
              <a:rPr lang="en-GB" dirty="0">
                <a:solidFill>
                  <a:schemeClr val="accent5">
                    <a:lumMod val="75000"/>
                  </a:schemeClr>
                </a:solidFill>
              </a:rPr>
              <a:t>Estimated</a:t>
            </a:r>
          </a:p>
        </p:txBody>
      </p:sp>
      <p:cxnSp>
        <p:nvCxnSpPr>
          <p:cNvPr id="4" name="Straight Arrow Connector 3"/>
          <p:cNvCxnSpPr/>
          <p:nvPr/>
        </p:nvCxnSpPr>
        <p:spPr>
          <a:xfrm flipH="1" flipV="1">
            <a:off x="10134600" y="2733675"/>
            <a:ext cx="766368" cy="9470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9237518" y="2050527"/>
            <a:ext cx="117764" cy="517900"/>
          </a:xfrm>
          <a:prstGeom prst="ellipse">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0" name="Rectangle 19"/>
          <p:cNvSpPr/>
          <p:nvPr/>
        </p:nvSpPr>
        <p:spPr>
          <a:xfrm>
            <a:off x="9217334" y="1142419"/>
            <a:ext cx="1548822" cy="369332"/>
          </a:xfrm>
          <a:prstGeom prst="rect">
            <a:avLst/>
          </a:prstGeom>
        </p:spPr>
        <p:txBody>
          <a:bodyPr wrap="none">
            <a:spAutoFit/>
          </a:bodyPr>
          <a:lstStyle/>
          <a:p>
            <a:r>
              <a:rPr lang="en-GB" dirty="0">
                <a:solidFill>
                  <a:schemeClr val="accent5">
                    <a:lumMod val="75000"/>
                  </a:schemeClr>
                </a:solidFill>
              </a:rPr>
              <a:t>MIP sensitivity</a:t>
            </a:r>
          </a:p>
        </p:txBody>
      </p:sp>
      <p:cxnSp>
        <p:nvCxnSpPr>
          <p:cNvPr id="21" name="Straight Arrow Connector 20"/>
          <p:cNvCxnSpPr/>
          <p:nvPr/>
        </p:nvCxnSpPr>
        <p:spPr>
          <a:xfrm flipH="1">
            <a:off x="9355282" y="1466051"/>
            <a:ext cx="217343" cy="53379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737587" y="962567"/>
            <a:ext cx="2209156" cy="523220"/>
          </a:xfrm>
          <a:prstGeom prst="rect">
            <a:avLst/>
          </a:prstGeom>
        </p:spPr>
        <p:txBody>
          <a:bodyPr wrap="square">
            <a:spAutoFit/>
          </a:bodyPr>
          <a:lstStyle/>
          <a:p>
            <a:r>
              <a:rPr lang="en-GB" sz="1400" dirty="0">
                <a:solidFill>
                  <a:schemeClr val="accent5">
                    <a:lumMod val="75000"/>
                  </a:schemeClr>
                </a:solidFill>
              </a:rPr>
              <a:t>Cadence simulations, 3 transistor designs</a:t>
            </a:r>
          </a:p>
        </p:txBody>
      </p:sp>
      <p:sp>
        <p:nvSpPr>
          <p:cNvPr id="29" name="Cross 28"/>
          <p:cNvSpPr/>
          <p:nvPr/>
        </p:nvSpPr>
        <p:spPr>
          <a:xfrm>
            <a:off x="9237518" y="2157558"/>
            <a:ext cx="124691" cy="116379"/>
          </a:xfrm>
          <a:prstGeom prst="plus">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9" name="Group 78"/>
          <p:cNvGrpSpPr/>
          <p:nvPr/>
        </p:nvGrpSpPr>
        <p:grpSpPr>
          <a:xfrm>
            <a:off x="849046" y="1732949"/>
            <a:ext cx="4753568" cy="1561373"/>
            <a:chOff x="190089" y="1087560"/>
            <a:chExt cx="7988793" cy="3473267"/>
          </a:xfrm>
        </p:grpSpPr>
        <p:pic>
          <p:nvPicPr>
            <p:cNvPr id="80" name="Picture 79">
              <a:extLst>
                <a:ext uri="{FF2B5EF4-FFF2-40B4-BE49-F238E27FC236}">
                  <a16:creationId xmlns:a16="http://schemas.microsoft.com/office/drawing/2014/main" id="{BA24CE6B-B238-47E2-B204-D1B354ACC6B9}"/>
                </a:ext>
              </a:extLst>
            </p:cNvPr>
            <p:cNvPicPr>
              <a:picLocks noChangeAspect="1"/>
            </p:cNvPicPr>
            <p:nvPr/>
          </p:nvPicPr>
          <p:blipFill rotWithShape="1">
            <a:blip r:embed="rId3"/>
            <a:srcRect l="12570" t="1" r="12218" b="38784"/>
            <a:stretch/>
          </p:blipFill>
          <p:spPr>
            <a:xfrm>
              <a:off x="432741" y="1937233"/>
              <a:ext cx="7571833" cy="2618072"/>
            </a:xfrm>
            <a:prstGeom prst="rect">
              <a:avLst/>
            </a:prstGeom>
          </p:spPr>
        </p:pic>
        <p:grpSp>
          <p:nvGrpSpPr>
            <p:cNvPr id="81" name="Group 80"/>
            <p:cNvGrpSpPr/>
            <p:nvPr/>
          </p:nvGrpSpPr>
          <p:grpSpPr>
            <a:xfrm>
              <a:off x="190089" y="1087560"/>
              <a:ext cx="7988793" cy="3473267"/>
              <a:chOff x="190089" y="1087560"/>
              <a:chExt cx="7988793" cy="3473267"/>
            </a:xfrm>
          </p:grpSpPr>
          <p:sp>
            <p:nvSpPr>
              <p:cNvPr id="82" name="TextBox 81">
                <a:extLst>
                  <a:ext uri="{FF2B5EF4-FFF2-40B4-BE49-F238E27FC236}">
                    <a16:creationId xmlns:a16="http://schemas.microsoft.com/office/drawing/2014/main" id="{B187168C-66B1-46F7-8451-B68A57C413B5}"/>
                  </a:ext>
                </a:extLst>
              </p:cNvPr>
              <p:cNvSpPr txBox="1"/>
              <p:nvPr/>
            </p:nvSpPr>
            <p:spPr>
              <a:xfrm>
                <a:off x="190089" y="1087560"/>
                <a:ext cx="603994" cy="513484"/>
              </a:xfrm>
              <a:prstGeom prst="rect">
                <a:avLst/>
              </a:prstGeom>
              <a:noFill/>
            </p:spPr>
            <p:txBody>
              <a:bodyPr wrap="none" rtlCol="0">
                <a:spAutoFit/>
              </a:bodyPr>
              <a:lstStyle/>
              <a:p>
                <a:pPr algn="r"/>
                <a:r>
                  <a:rPr lang="en-US" sz="900" dirty="0" err="1"/>
                  <a:t>vdd</a:t>
                </a:r>
                <a:endParaRPr lang="en-GB" sz="900" dirty="0"/>
              </a:p>
            </p:txBody>
          </p:sp>
          <p:cxnSp>
            <p:nvCxnSpPr>
              <p:cNvPr id="83" name="Straight Connector 82">
                <a:extLst>
                  <a:ext uri="{FF2B5EF4-FFF2-40B4-BE49-F238E27FC236}">
                    <a16:creationId xmlns:a16="http://schemas.microsoft.com/office/drawing/2014/main" id="{710E7458-01FD-4D40-B647-6E1750303593}"/>
                  </a:ext>
                </a:extLst>
              </p:cNvPr>
              <p:cNvCxnSpPr>
                <a:cxnSpLocks/>
              </p:cNvCxnSpPr>
              <p:nvPr/>
            </p:nvCxnSpPr>
            <p:spPr>
              <a:xfrm>
                <a:off x="1217960" y="1288797"/>
                <a:ext cx="0" cy="8813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20E9591B-D0CB-4978-BFDF-39AE5186B8B9}"/>
                  </a:ext>
                </a:extLst>
              </p:cNvPr>
              <p:cNvSpPr/>
              <p:nvPr/>
            </p:nvSpPr>
            <p:spPr>
              <a:xfrm>
                <a:off x="1168119" y="1227448"/>
                <a:ext cx="102061" cy="1020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cxnSp>
            <p:nvCxnSpPr>
              <p:cNvPr id="85" name="Straight Connector 84">
                <a:extLst>
                  <a:ext uri="{FF2B5EF4-FFF2-40B4-BE49-F238E27FC236}">
                    <a16:creationId xmlns:a16="http://schemas.microsoft.com/office/drawing/2014/main" id="{EF084FAC-ECFA-41AC-A67E-36A7829D5E63}"/>
                  </a:ext>
                </a:extLst>
              </p:cNvPr>
              <p:cNvCxnSpPr>
                <a:cxnSpLocks/>
              </p:cNvCxnSpPr>
              <p:nvPr/>
            </p:nvCxnSpPr>
            <p:spPr>
              <a:xfrm>
                <a:off x="1975198" y="1269747"/>
                <a:ext cx="0" cy="9004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FD2EA860-5594-4869-8EB1-5FAE02D8F25C}"/>
                  </a:ext>
                </a:extLst>
              </p:cNvPr>
              <p:cNvSpPr/>
              <p:nvPr/>
            </p:nvSpPr>
            <p:spPr>
              <a:xfrm>
                <a:off x="1925357" y="1224120"/>
                <a:ext cx="102061" cy="1020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cxnSp>
            <p:nvCxnSpPr>
              <p:cNvPr id="87" name="Straight Connector 86">
                <a:extLst>
                  <a:ext uri="{FF2B5EF4-FFF2-40B4-BE49-F238E27FC236}">
                    <a16:creationId xmlns:a16="http://schemas.microsoft.com/office/drawing/2014/main" id="{448D8AF3-331F-4782-8A42-607A0ACCA716}"/>
                  </a:ext>
                </a:extLst>
              </p:cNvPr>
              <p:cNvCxnSpPr>
                <a:cxnSpLocks/>
              </p:cNvCxnSpPr>
              <p:nvPr/>
            </p:nvCxnSpPr>
            <p:spPr>
              <a:xfrm>
                <a:off x="3261867" y="1257047"/>
                <a:ext cx="0" cy="9131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0DC95E4-267F-4A0E-B358-175B7F2036BE}"/>
                  </a:ext>
                </a:extLst>
              </p:cNvPr>
              <p:cNvCxnSpPr>
                <a:cxnSpLocks/>
              </p:cNvCxnSpPr>
              <p:nvPr/>
            </p:nvCxnSpPr>
            <p:spPr>
              <a:xfrm>
                <a:off x="2258912" y="1664089"/>
                <a:ext cx="0" cy="3032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E36895B-5908-4112-AF99-5F1EB43D56D9}"/>
                  </a:ext>
                </a:extLst>
              </p:cNvPr>
              <p:cNvCxnSpPr>
                <a:cxnSpLocks/>
              </p:cNvCxnSpPr>
              <p:nvPr/>
            </p:nvCxnSpPr>
            <p:spPr>
              <a:xfrm>
                <a:off x="3549550" y="1664089"/>
                <a:ext cx="0" cy="3063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7C41D6D8-940B-42DC-9026-748FE3D877D6}"/>
                  </a:ext>
                </a:extLst>
              </p:cNvPr>
              <p:cNvSpPr txBox="1"/>
              <p:nvPr/>
            </p:nvSpPr>
            <p:spPr>
              <a:xfrm>
                <a:off x="1951200" y="1304608"/>
                <a:ext cx="593218" cy="513484"/>
              </a:xfrm>
              <a:prstGeom prst="rect">
                <a:avLst/>
              </a:prstGeom>
              <a:noFill/>
            </p:spPr>
            <p:txBody>
              <a:bodyPr wrap="none" rtlCol="0">
                <a:spAutoFit/>
              </a:bodyPr>
              <a:lstStyle/>
              <a:p>
                <a:r>
                  <a:rPr lang="en-US" sz="900" dirty="0"/>
                  <a:t>CLK</a:t>
                </a:r>
                <a:endParaRPr lang="en-GB" sz="900" dirty="0"/>
              </a:p>
            </p:txBody>
          </p:sp>
          <p:cxnSp>
            <p:nvCxnSpPr>
              <p:cNvPr id="91" name="Straight Connector 90">
                <a:extLst>
                  <a:ext uri="{FF2B5EF4-FFF2-40B4-BE49-F238E27FC236}">
                    <a16:creationId xmlns:a16="http://schemas.microsoft.com/office/drawing/2014/main" id="{29718145-34BA-4A13-BC51-F2589C7C3A7D}"/>
                  </a:ext>
                </a:extLst>
              </p:cNvPr>
              <p:cNvCxnSpPr>
                <a:cxnSpLocks/>
              </p:cNvCxnSpPr>
              <p:nvPr/>
            </p:nvCxnSpPr>
            <p:spPr>
              <a:xfrm>
                <a:off x="2074429" y="1436667"/>
                <a:ext cx="3626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F41DC35-8B7F-400B-B2F1-C40C45E85D75}"/>
                  </a:ext>
                </a:extLst>
              </p:cNvPr>
              <p:cNvCxnSpPr>
                <a:cxnSpLocks/>
              </p:cNvCxnSpPr>
              <p:nvPr/>
            </p:nvCxnSpPr>
            <p:spPr>
              <a:xfrm>
                <a:off x="6149875" y="1664089"/>
                <a:ext cx="0" cy="3127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3A9B5B7F-1C55-433F-A4DE-A79F0735D302}"/>
                  </a:ext>
                </a:extLst>
              </p:cNvPr>
              <p:cNvSpPr txBox="1"/>
              <p:nvPr/>
            </p:nvSpPr>
            <p:spPr>
              <a:xfrm>
                <a:off x="5877137" y="1273841"/>
                <a:ext cx="593218" cy="513484"/>
              </a:xfrm>
              <a:prstGeom prst="rect">
                <a:avLst/>
              </a:prstGeom>
              <a:noFill/>
            </p:spPr>
            <p:txBody>
              <a:bodyPr wrap="none" rtlCol="0">
                <a:spAutoFit/>
              </a:bodyPr>
              <a:lstStyle/>
              <a:p>
                <a:r>
                  <a:rPr lang="en-US" sz="900" dirty="0"/>
                  <a:t>CLK</a:t>
                </a:r>
                <a:endParaRPr lang="en-GB" sz="900" dirty="0"/>
              </a:p>
            </p:txBody>
          </p:sp>
          <p:cxnSp>
            <p:nvCxnSpPr>
              <p:cNvPr id="94" name="Straight Connector 93">
                <a:extLst>
                  <a:ext uri="{FF2B5EF4-FFF2-40B4-BE49-F238E27FC236}">
                    <a16:creationId xmlns:a16="http://schemas.microsoft.com/office/drawing/2014/main" id="{C42308FF-7AA5-4515-B860-2C8804962FD3}"/>
                  </a:ext>
                </a:extLst>
              </p:cNvPr>
              <p:cNvCxnSpPr>
                <a:cxnSpLocks/>
              </p:cNvCxnSpPr>
              <p:nvPr/>
            </p:nvCxnSpPr>
            <p:spPr>
              <a:xfrm>
                <a:off x="4854410" y="1664089"/>
                <a:ext cx="0" cy="3127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58F7F1A-2EAB-4345-B414-0B7D321A8088}"/>
                  </a:ext>
                </a:extLst>
              </p:cNvPr>
              <p:cNvCxnSpPr>
                <a:cxnSpLocks/>
              </p:cNvCxnSpPr>
              <p:nvPr/>
            </p:nvCxnSpPr>
            <p:spPr>
              <a:xfrm>
                <a:off x="5137041" y="1278322"/>
                <a:ext cx="24219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E05769AC-686B-4E6D-92E1-C0E448CDDB82}"/>
                  </a:ext>
                </a:extLst>
              </p:cNvPr>
              <p:cNvSpPr txBox="1"/>
              <p:nvPr/>
            </p:nvSpPr>
            <p:spPr>
              <a:xfrm>
                <a:off x="7572196" y="1087560"/>
                <a:ext cx="606686" cy="513484"/>
              </a:xfrm>
              <a:prstGeom prst="rect">
                <a:avLst/>
              </a:prstGeom>
              <a:noFill/>
            </p:spPr>
            <p:txBody>
              <a:bodyPr wrap="none" rtlCol="0">
                <a:spAutoFit/>
              </a:bodyPr>
              <a:lstStyle/>
              <a:p>
                <a:r>
                  <a:rPr lang="en-US" sz="900" dirty="0" err="1"/>
                  <a:t>gnd</a:t>
                </a:r>
                <a:endParaRPr lang="en-GB" sz="900" dirty="0"/>
              </a:p>
            </p:txBody>
          </p:sp>
          <p:cxnSp>
            <p:nvCxnSpPr>
              <p:cNvPr id="97" name="Straight Connector 96">
                <a:extLst>
                  <a:ext uri="{FF2B5EF4-FFF2-40B4-BE49-F238E27FC236}">
                    <a16:creationId xmlns:a16="http://schemas.microsoft.com/office/drawing/2014/main" id="{53D4DD60-B5BA-4A9D-B874-84660A5BFD1D}"/>
                  </a:ext>
                </a:extLst>
              </p:cNvPr>
              <p:cNvCxnSpPr>
                <a:cxnSpLocks/>
              </p:cNvCxnSpPr>
              <p:nvPr/>
            </p:nvCxnSpPr>
            <p:spPr>
              <a:xfrm>
                <a:off x="5157500" y="1275151"/>
                <a:ext cx="0" cy="8950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52E5F59-325F-45C5-9CB2-19FC26CD4207}"/>
                  </a:ext>
                </a:extLst>
              </p:cNvPr>
              <p:cNvCxnSpPr>
                <a:cxnSpLocks/>
              </p:cNvCxnSpPr>
              <p:nvPr/>
            </p:nvCxnSpPr>
            <p:spPr>
              <a:xfrm>
                <a:off x="6429534" y="1266572"/>
                <a:ext cx="0" cy="9035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AF348CC1-F524-4082-A2DB-D7EE1BF3FFAA}"/>
                  </a:ext>
                </a:extLst>
              </p:cNvPr>
              <p:cNvSpPr/>
              <p:nvPr/>
            </p:nvSpPr>
            <p:spPr>
              <a:xfrm>
                <a:off x="6379693" y="1228317"/>
                <a:ext cx="102061" cy="1020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cxnSp>
            <p:nvCxnSpPr>
              <p:cNvPr id="100" name="Straight Connector 99">
                <a:extLst>
                  <a:ext uri="{FF2B5EF4-FFF2-40B4-BE49-F238E27FC236}">
                    <a16:creationId xmlns:a16="http://schemas.microsoft.com/office/drawing/2014/main" id="{C28F8E81-4857-411E-90CB-3073A5FB5700}"/>
                  </a:ext>
                </a:extLst>
              </p:cNvPr>
              <p:cNvCxnSpPr>
                <a:cxnSpLocks/>
              </p:cNvCxnSpPr>
              <p:nvPr/>
            </p:nvCxnSpPr>
            <p:spPr>
              <a:xfrm>
                <a:off x="7188707" y="1275151"/>
                <a:ext cx="0" cy="8950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Oval 100">
                <a:extLst>
                  <a:ext uri="{FF2B5EF4-FFF2-40B4-BE49-F238E27FC236}">
                    <a16:creationId xmlns:a16="http://schemas.microsoft.com/office/drawing/2014/main" id="{50D452F7-8E15-42CC-BBE8-DF1EF825EFA6}"/>
                  </a:ext>
                </a:extLst>
              </p:cNvPr>
              <p:cNvSpPr/>
              <p:nvPr/>
            </p:nvSpPr>
            <p:spPr>
              <a:xfrm>
                <a:off x="7138866" y="1227448"/>
                <a:ext cx="102061" cy="1020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cxnSp>
            <p:nvCxnSpPr>
              <p:cNvPr id="102" name="Straight Connector 101">
                <a:extLst>
                  <a:ext uri="{FF2B5EF4-FFF2-40B4-BE49-F238E27FC236}">
                    <a16:creationId xmlns:a16="http://schemas.microsoft.com/office/drawing/2014/main" id="{324ADE61-8416-4751-BB20-1F960FA3AD8A}"/>
                  </a:ext>
                </a:extLst>
              </p:cNvPr>
              <p:cNvCxnSpPr>
                <a:cxnSpLocks/>
              </p:cNvCxnSpPr>
              <p:nvPr/>
            </p:nvCxnSpPr>
            <p:spPr>
              <a:xfrm>
                <a:off x="2539891" y="1664089"/>
                <a:ext cx="13049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858074F-C166-400A-86E5-FACAE0656C3A}"/>
                  </a:ext>
                </a:extLst>
              </p:cNvPr>
              <p:cNvCxnSpPr>
                <a:cxnSpLocks/>
              </p:cNvCxnSpPr>
              <p:nvPr/>
            </p:nvCxnSpPr>
            <p:spPr>
              <a:xfrm>
                <a:off x="2553528" y="1649801"/>
                <a:ext cx="0" cy="5203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0639A3C7-5451-4748-BC4D-74724DF54E8E}"/>
                  </a:ext>
                </a:extLst>
              </p:cNvPr>
              <p:cNvSpPr/>
              <p:nvPr/>
            </p:nvSpPr>
            <p:spPr>
              <a:xfrm>
                <a:off x="3496802" y="1613209"/>
                <a:ext cx="102061" cy="1020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cxnSp>
            <p:nvCxnSpPr>
              <p:cNvPr id="105" name="Straight Connector 104">
                <a:extLst>
                  <a:ext uri="{FF2B5EF4-FFF2-40B4-BE49-F238E27FC236}">
                    <a16:creationId xmlns:a16="http://schemas.microsoft.com/office/drawing/2014/main" id="{2C846501-0511-4FB2-A5E0-222D06238709}"/>
                  </a:ext>
                </a:extLst>
              </p:cNvPr>
              <p:cNvCxnSpPr>
                <a:cxnSpLocks/>
              </p:cNvCxnSpPr>
              <p:nvPr/>
            </p:nvCxnSpPr>
            <p:spPr>
              <a:xfrm>
                <a:off x="5866641" y="1649801"/>
                <a:ext cx="0" cy="5203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0283B49A-7C90-480E-95FD-859E478342E3}"/>
                  </a:ext>
                </a:extLst>
              </p:cNvPr>
              <p:cNvSpPr/>
              <p:nvPr/>
            </p:nvSpPr>
            <p:spPr>
              <a:xfrm>
                <a:off x="4802303" y="1613209"/>
                <a:ext cx="102061" cy="1020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cxnSp>
            <p:nvCxnSpPr>
              <p:cNvPr id="107" name="Straight Connector 106">
                <a:extLst>
                  <a:ext uri="{FF2B5EF4-FFF2-40B4-BE49-F238E27FC236}">
                    <a16:creationId xmlns:a16="http://schemas.microsoft.com/office/drawing/2014/main" id="{E96AF0F8-9A73-4EDF-934D-12E11260B231}"/>
                  </a:ext>
                </a:extLst>
              </p:cNvPr>
              <p:cNvCxnSpPr>
                <a:cxnSpLocks/>
              </p:cNvCxnSpPr>
              <p:nvPr/>
            </p:nvCxnSpPr>
            <p:spPr>
              <a:xfrm flipH="1" flipV="1">
                <a:off x="3832910" y="1664089"/>
                <a:ext cx="740440" cy="3834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ACB258C-9921-4B23-93E2-8F150CAF2EDE}"/>
                  </a:ext>
                </a:extLst>
              </p:cNvPr>
              <p:cNvCxnSpPr>
                <a:cxnSpLocks/>
              </p:cNvCxnSpPr>
              <p:nvPr/>
            </p:nvCxnSpPr>
            <p:spPr>
              <a:xfrm flipV="1">
                <a:off x="3838466" y="1662899"/>
                <a:ext cx="739378" cy="3821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33F5034-9C2E-46CB-B181-74D9A3D4C66C}"/>
                  </a:ext>
                </a:extLst>
              </p:cNvPr>
              <p:cNvCxnSpPr>
                <a:cxnSpLocks/>
              </p:cNvCxnSpPr>
              <p:nvPr/>
            </p:nvCxnSpPr>
            <p:spPr>
              <a:xfrm>
                <a:off x="3848928" y="2029214"/>
                <a:ext cx="0" cy="140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E3389A3-96C7-40F1-B71F-CFF759A821BD}"/>
                  </a:ext>
                </a:extLst>
              </p:cNvPr>
              <p:cNvCxnSpPr>
                <a:cxnSpLocks/>
              </p:cNvCxnSpPr>
              <p:nvPr/>
            </p:nvCxnSpPr>
            <p:spPr>
              <a:xfrm>
                <a:off x="4562366" y="1664089"/>
                <a:ext cx="13222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6169DBC-38DD-4D76-8F50-6A6854A16EC5}"/>
                  </a:ext>
                </a:extLst>
              </p:cNvPr>
              <p:cNvCxnSpPr>
                <a:cxnSpLocks/>
              </p:cNvCxnSpPr>
              <p:nvPr/>
            </p:nvCxnSpPr>
            <p:spPr>
              <a:xfrm>
                <a:off x="4562509" y="2029214"/>
                <a:ext cx="0" cy="140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894551A-0D55-4EFF-8CD0-9505F2AADD26}"/>
                  </a:ext>
                </a:extLst>
              </p:cNvPr>
              <p:cNvCxnSpPr>
                <a:cxnSpLocks/>
              </p:cNvCxnSpPr>
              <p:nvPr/>
            </p:nvCxnSpPr>
            <p:spPr>
              <a:xfrm>
                <a:off x="776437" y="1277531"/>
                <a:ext cx="2500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A9F9F080-E999-45C8-B9B2-3D2C2834823C}"/>
                  </a:ext>
                </a:extLst>
              </p:cNvPr>
              <p:cNvSpPr txBox="1"/>
              <p:nvPr/>
            </p:nvSpPr>
            <p:spPr>
              <a:xfrm>
                <a:off x="1862008" y="2900781"/>
                <a:ext cx="978457" cy="513484"/>
              </a:xfrm>
              <a:prstGeom prst="rect">
                <a:avLst/>
              </a:prstGeom>
              <a:noFill/>
            </p:spPr>
            <p:txBody>
              <a:bodyPr wrap="none" rtlCol="0">
                <a:spAutoFit/>
              </a:bodyPr>
              <a:lstStyle/>
              <a:p>
                <a:r>
                  <a:rPr lang="en-US" sz="900" b="1" dirty="0">
                    <a:latin typeface="Arial Nova" panose="020B0504020202020204" pitchFamily="34" charset="0"/>
                  </a:rPr>
                  <a:t>NWELL</a:t>
                </a:r>
                <a:endParaRPr lang="en-GB" sz="900" b="1" dirty="0">
                  <a:latin typeface="Arial Nova" panose="020B0504020202020204" pitchFamily="34" charset="0"/>
                </a:endParaRPr>
              </a:p>
            </p:txBody>
          </p:sp>
          <p:sp>
            <p:nvSpPr>
              <p:cNvPr id="116" name="TextBox 115">
                <a:extLst>
                  <a:ext uri="{FF2B5EF4-FFF2-40B4-BE49-F238E27FC236}">
                    <a16:creationId xmlns:a16="http://schemas.microsoft.com/office/drawing/2014/main" id="{54C2275D-5BD5-4334-BB88-B043B9BF3256}"/>
                  </a:ext>
                </a:extLst>
              </p:cNvPr>
              <p:cNvSpPr txBox="1"/>
              <p:nvPr/>
            </p:nvSpPr>
            <p:spPr>
              <a:xfrm>
                <a:off x="5804356" y="3158424"/>
                <a:ext cx="967681" cy="513484"/>
              </a:xfrm>
              <a:prstGeom prst="rect">
                <a:avLst/>
              </a:prstGeom>
              <a:noFill/>
            </p:spPr>
            <p:txBody>
              <a:bodyPr wrap="none" rtlCol="0">
                <a:spAutoFit/>
              </a:bodyPr>
              <a:lstStyle/>
              <a:p>
                <a:r>
                  <a:rPr lang="en-US" sz="900" b="1" dirty="0">
                    <a:latin typeface="Arial Nova" panose="020B0504020202020204" pitchFamily="34" charset="0"/>
                  </a:rPr>
                  <a:t>PWELL</a:t>
                </a:r>
                <a:endParaRPr lang="en-GB" sz="900" b="1" dirty="0">
                  <a:latin typeface="Arial Nova" panose="020B0504020202020204" pitchFamily="34" charset="0"/>
                </a:endParaRPr>
              </a:p>
            </p:txBody>
          </p:sp>
          <p:sp>
            <p:nvSpPr>
              <p:cNvPr id="117" name="TextBox 116">
                <a:extLst>
                  <a:ext uri="{FF2B5EF4-FFF2-40B4-BE49-F238E27FC236}">
                    <a16:creationId xmlns:a16="http://schemas.microsoft.com/office/drawing/2014/main" id="{B2BC3635-DB63-4881-9F33-D7BC4D1E0A69}"/>
                  </a:ext>
                </a:extLst>
              </p:cNvPr>
              <p:cNvSpPr txBox="1"/>
              <p:nvPr/>
            </p:nvSpPr>
            <p:spPr>
              <a:xfrm>
                <a:off x="432741" y="4047343"/>
                <a:ext cx="2535582" cy="513484"/>
              </a:xfrm>
              <a:prstGeom prst="rect">
                <a:avLst/>
              </a:prstGeom>
              <a:noFill/>
            </p:spPr>
            <p:txBody>
              <a:bodyPr wrap="none" rtlCol="0">
                <a:spAutoFit/>
              </a:bodyPr>
              <a:lstStyle/>
              <a:p>
                <a:r>
                  <a:rPr lang="en-US" sz="900" b="1" dirty="0">
                    <a:latin typeface="Arial Nova" panose="020B0504020202020204" pitchFamily="34" charset="0"/>
                  </a:rPr>
                  <a:t>p-substrate, </a:t>
                </a:r>
                <a:r>
                  <a:rPr lang="el-GR" sz="900" b="1" dirty="0">
                    <a:latin typeface="Arial Nova" panose="020B0504020202020204" pitchFamily="34" charset="0"/>
                  </a:rPr>
                  <a:t>ρ</a:t>
                </a:r>
                <a:r>
                  <a:rPr lang="en-US" sz="900" b="1" dirty="0">
                    <a:latin typeface="Arial Nova" panose="020B0504020202020204" pitchFamily="34" charset="0"/>
                  </a:rPr>
                  <a:t> = 10 [</a:t>
                </a:r>
                <a:r>
                  <a:rPr lang="el-GR" sz="900" b="1" dirty="0">
                    <a:latin typeface="Arial Nova" panose="020B0504020202020204" pitchFamily="34" charset="0"/>
                  </a:rPr>
                  <a:t>Ω</a:t>
                </a:r>
                <a:r>
                  <a:rPr lang="el-GR" sz="900" b="1" dirty="0">
                    <a:latin typeface="Calibri" panose="020F0502020204030204" pitchFamily="34" charset="0"/>
                    <a:cs typeface="Calibri" panose="020F0502020204030204" pitchFamily="34" charset="0"/>
                  </a:rPr>
                  <a:t>∙</a:t>
                </a:r>
                <a:r>
                  <a:rPr lang="en-US" sz="900" b="1" dirty="0">
                    <a:latin typeface="Calibri" panose="020F0502020204030204" pitchFamily="34" charset="0"/>
                    <a:cs typeface="Calibri" panose="020F0502020204030204" pitchFamily="34" charset="0"/>
                  </a:rPr>
                  <a:t>cm]</a:t>
                </a:r>
                <a:endParaRPr lang="en-GB" sz="900" b="1" dirty="0">
                  <a:latin typeface="Arial Nova" panose="020B0504020202020204" pitchFamily="34" charset="0"/>
                </a:endParaRPr>
              </a:p>
            </p:txBody>
          </p:sp>
          <p:sp>
            <p:nvSpPr>
              <p:cNvPr id="118" name="TextBox 117">
                <a:extLst>
                  <a:ext uri="{FF2B5EF4-FFF2-40B4-BE49-F238E27FC236}">
                    <a16:creationId xmlns:a16="http://schemas.microsoft.com/office/drawing/2014/main" id="{40F2934C-617C-4E6C-AF82-EFC4485E0906}"/>
                  </a:ext>
                </a:extLst>
              </p:cNvPr>
              <p:cNvSpPr txBox="1"/>
              <p:nvPr/>
            </p:nvSpPr>
            <p:spPr>
              <a:xfrm>
                <a:off x="4399708" y="2315744"/>
                <a:ext cx="531254" cy="513485"/>
              </a:xfrm>
              <a:prstGeom prst="rect">
                <a:avLst/>
              </a:prstGeom>
              <a:noFill/>
            </p:spPr>
            <p:txBody>
              <a:bodyPr wrap="none" rtlCol="0">
                <a:spAutoFit/>
              </a:bodyPr>
              <a:lstStyle/>
              <a:p>
                <a:r>
                  <a:rPr lang="en-US" sz="900" b="1" dirty="0">
                    <a:latin typeface="Arial Nova" panose="020B0504020202020204" pitchFamily="34" charset="0"/>
                  </a:rPr>
                  <a:t>n+</a:t>
                </a:r>
                <a:endParaRPr lang="en-GB" sz="900" b="1" dirty="0">
                  <a:latin typeface="Arial Nova" panose="020B0504020202020204" pitchFamily="34" charset="0"/>
                </a:endParaRPr>
              </a:p>
            </p:txBody>
          </p:sp>
          <p:sp>
            <p:nvSpPr>
              <p:cNvPr id="119" name="TextBox 118">
                <a:extLst>
                  <a:ext uri="{FF2B5EF4-FFF2-40B4-BE49-F238E27FC236}">
                    <a16:creationId xmlns:a16="http://schemas.microsoft.com/office/drawing/2014/main" id="{3EF6F02C-5EB9-48EC-9B86-E6B9F366AD6B}"/>
                  </a:ext>
                </a:extLst>
              </p:cNvPr>
              <p:cNvSpPr txBox="1"/>
              <p:nvPr/>
            </p:nvSpPr>
            <p:spPr>
              <a:xfrm>
                <a:off x="4966447" y="2315744"/>
                <a:ext cx="531254" cy="513485"/>
              </a:xfrm>
              <a:prstGeom prst="rect">
                <a:avLst/>
              </a:prstGeom>
              <a:noFill/>
            </p:spPr>
            <p:txBody>
              <a:bodyPr wrap="none" rtlCol="0">
                <a:spAutoFit/>
              </a:bodyPr>
              <a:lstStyle/>
              <a:p>
                <a:r>
                  <a:rPr lang="en-US" sz="900" b="1" dirty="0">
                    <a:latin typeface="Arial Nova" panose="020B0504020202020204" pitchFamily="34" charset="0"/>
                  </a:rPr>
                  <a:t>n+</a:t>
                </a:r>
                <a:endParaRPr lang="en-GB" sz="900" b="1" dirty="0">
                  <a:latin typeface="Arial Nova" panose="020B0504020202020204" pitchFamily="34" charset="0"/>
                </a:endParaRPr>
              </a:p>
            </p:txBody>
          </p:sp>
          <p:sp>
            <p:nvSpPr>
              <p:cNvPr id="120" name="TextBox 119">
                <a:extLst>
                  <a:ext uri="{FF2B5EF4-FFF2-40B4-BE49-F238E27FC236}">
                    <a16:creationId xmlns:a16="http://schemas.microsoft.com/office/drawing/2014/main" id="{BE377677-8443-4164-998B-4486FE372EF2}"/>
                  </a:ext>
                </a:extLst>
              </p:cNvPr>
              <p:cNvSpPr txBox="1"/>
              <p:nvPr/>
            </p:nvSpPr>
            <p:spPr>
              <a:xfrm>
                <a:off x="5702250" y="2315744"/>
                <a:ext cx="581403" cy="513485"/>
              </a:xfrm>
              <a:prstGeom prst="rect">
                <a:avLst/>
              </a:prstGeom>
              <a:noFill/>
            </p:spPr>
            <p:txBody>
              <a:bodyPr wrap="square" rtlCol="0">
                <a:spAutoFit/>
              </a:bodyPr>
              <a:lstStyle/>
              <a:p>
                <a:r>
                  <a:rPr lang="en-US" sz="900" b="1" dirty="0">
                    <a:latin typeface="Arial Nova" panose="020B0504020202020204" pitchFamily="34" charset="0"/>
                  </a:rPr>
                  <a:t>n+</a:t>
                </a:r>
                <a:endParaRPr lang="en-GB" sz="900" b="1" dirty="0">
                  <a:latin typeface="Arial Nova" panose="020B0504020202020204" pitchFamily="34" charset="0"/>
                </a:endParaRPr>
              </a:p>
            </p:txBody>
          </p:sp>
          <p:sp>
            <p:nvSpPr>
              <p:cNvPr id="121" name="TextBox 120">
                <a:extLst>
                  <a:ext uri="{FF2B5EF4-FFF2-40B4-BE49-F238E27FC236}">
                    <a16:creationId xmlns:a16="http://schemas.microsoft.com/office/drawing/2014/main" id="{628E7C32-173B-48DE-83C7-88C71ED4BF35}"/>
                  </a:ext>
                </a:extLst>
              </p:cNvPr>
              <p:cNvSpPr txBox="1"/>
              <p:nvPr/>
            </p:nvSpPr>
            <p:spPr>
              <a:xfrm>
                <a:off x="6263167" y="2315744"/>
                <a:ext cx="590655" cy="513485"/>
              </a:xfrm>
              <a:prstGeom prst="rect">
                <a:avLst/>
              </a:prstGeom>
              <a:noFill/>
            </p:spPr>
            <p:txBody>
              <a:bodyPr wrap="square" rtlCol="0">
                <a:spAutoFit/>
              </a:bodyPr>
              <a:lstStyle/>
              <a:p>
                <a:r>
                  <a:rPr lang="en-US" sz="900" b="1" dirty="0">
                    <a:latin typeface="Arial Nova" panose="020B0504020202020204" pitchFamily="34" charset="0"/>
                  </a:rPr>
                  <a:t>n+</a:t>
                </a:r>
                <a:endParaRPr lang="en-GB" sz="900" b="1" dirty="0">
                  <a:latin typeface="Arial Nova" panose="020B0504020202020204" pitchFamily="34" charset="0"/>
                </a:endParaRPr>
              </a:p>
            </p:txBody>
          </p:sp>
          <p:sp>
            <p:nvSpPr>
              <p:cNvPr id="122" name="TextBox 121">
                <a:extLst>
                  <a:ext uri="{FF2B5EF4-FFF2-40B4-BE49-F238E27FC236}">
                    <a16:creationId xmlns:a16="http://schemas.microsoft.com/office/drawing/2014/main" id="{03FBD092-7EDE-4003-822F-248CB51CA8DC}"/>
                  </a:ext>
                </a:extLst>
              </p:cNvPr>
              <p:cNvSpPr txBox="1"/>
              <p:nvPr/>
            </p:nvSpPr>
            <p:spPr>
              <a:xfrm>
                <a:off x="7009387" y="2320504"/>
                <a:ext cx="562809" cy="513485"/>
              </a:xfrm>
              <a:prstGeom prst="rect">
                <a:avLst/>
              </a:prstGeom>
              <a:noFill/>
            </p:spPr>
            <p:txBody>
              <a:bodyPr wrap="square" rtlCol="0">
                <a:spAutoFit/>
              </a:bodyPr>
              <a:lstStyle/>
              <a:p>
                <a:r>
                  <a:rPr lang="en-US" sz="900" b="1" dirty="0">
                    <a:latin typeface="Arial Nova" panose="020B0504020202020204" pitchFamily="34" charset="0"/>
                  </a:rPr>
                  <a:t>p+</a:t>
                </a:r>
                <a:endParaRPr lang="en-GB" sz="900" b="1" dirty="0">
                  <a:latin typeface="Arial Nova" panose="020B0504020202020204" pitchFamily="34" charset="0"/>
                </a:endParaRPr>
              </a:p>
            </p:txBody>
          </p:sp>
          <p:sp>
            <p:nvSpPr>
              <p:cNvPr id="123" name="TextBox 122">
                <a:extLst>
                  <a:ext uri="{FF2B5EF4-FFF2-40B4-BE49-F238E27FC236}">
                    <a16:creationId xmlns:a16="http://schemas.microsoft.com/office/drawing/2014/main" id="{EF074A3F-59E4-4831-AA32-1733F7B7756F}"/>
                  </a:ext>
                </a:extLst>
              </p:cNvPr>
              <p:cNvSpPr txBox="1"/>
              <p:nvPr/>
            </p:nvSpPr>
            <p:spPr>
              <a:xfrm>
                <a:off x="3598074" y="2270943"/>
                <a:ext cx="548396" cy="513485"/>
              </a:xfrm>
              <a:prstGeom prst="rect">
                <a:avLst/>
              </a:prstGeom>
              <a:noFill/>
            </p:spPr>
            <p:txBody>
              <a:bodyPr wrap="square" rtlCol="0">
                <a:spAutoFit/>
              </a:bodyPr>
              <a:lstStyle/>
              <a:p>
                <a:r>
                  <a:rPr lang="en-US" sz="900" b="1" dirty="0">
                    <a:latin typeface="Arial Nova" panose="020B0504020202020204" pitchFamily="34" charset="0"/>
                  </a:rPr>
                  <a:t>p+</a:t>
                </a:r>
                <a:endParaRPr lang="en-GB" sz="900" b="1" dirty="0">
                  <a:latin typeface="Arial Nova" panose="020B0504020202020204" pitchFamily="34" charset="0"/>
                </a:endParaRPr>
              </a:p>
            </p:txBody>
          </p:sp>
          <p:sp>
            <p:nvSpPr>
              <p:cNvPr id="124" name="TextBox 123">
                <a:extLst>
                  <a:ext uri="{FF2B5EF4-FFF2-40B4-BE49-F238E27FC236}">
                    <a16:creationId xmlns:a16="http://schemas.microsoft.com/office/drawing/2014/main" id="{9164B0B0-FED8-464C-BEFE-483B698E794F}"/>
                  </a:ext>
                </a:extLst>
              </p:cNvPr>
              <p:cNvSpPr txBox="1"/>
              <p:nvPr/>
            </p:nvSpPr>
            <p:spPr>
              <a:xfrm>
                <a:off x="3067415" y="2270943"/>
                <a:ext cx="570464" cy="513485"/>
              </a:xfrm>
              <a:prstGeom prst="rect">
                <a:avLst/>
              </a:prstGeom>
              <a:noFill/>
            </p:spPr>
            <p:txBody>
              <a:bodyPr wrap="square" rtlCol="0">
                <a:spAutoFit/>
              </a:bodyPr>
              <a:lstStyle/>
              <a:p>
                <a:r>
                  <a:rPr lang="en-US" sz="900" b="1" dirty="0">
                    <a:latin typeface="Arial Nova" panose="020B0504020202020204" pitchFamily="34" charset="0"/>
                  </a:rPr>
                  <a:t>p+</a:t>
                </a:r>
                <a:endParaRPr lang="en-GB" sz="900" b="1" dirty="0">
                  <a:latin typeface="Arial Nova" panose="020B0504020202020204" pitchFamily="34" charset="0"/>
                </a:endParaRPr>
              </a:p>
            </p:txBody>
          </p:sp>
          <p:sp>
            <p:nvSpPr>
              <p:cNvPr id="125" name="TextBox 124">
                <a:extLst>
                  <a:ext uri="{FF2B5EF4-FFF2-40B4-BE49-F238E27FC236}">
                    <a16:creationId xmlns:a16="http://schemas.microsoft.com/office/drawing/2014/main" id="{678F5E0E-ACE1-48B1-9B05-176A87E0733F}"/>
                  </a:ext>
                </a:extLst>
              </p:cNvPr>
              <p:cNvSpPr txBox="1"/>
              <p:nvPr/>
            </p:nvSpPr>
            <p:spPr>
              <a:xfrm>
                <a:off x="2290104" y="2270943"/>
                <a:ext cx="576489" cy="513485"/>
              </a:xfrm>
              <a:prstGeom prst="rect">
                <a:avLst/>
              </a:prstGeom>
              <a:noFill/>
            </p:spPr>
            <p:txBody>
              <a:bodyPr wrap="square" rtlCol="0">
                <a:spAutoFit/>
              </a:bodyPr>
              <a:lstStyle/>
              <a:p>
                <a:r>
                  <a:rPr lang="en-US" sz="900" b="1" dirty="0">
                    <a:latin typeface="Arial Nova" panose="020B0504020202020204" pitchFamily="34" charset="0"/>
                  </a:rPr>
                  <a:t>p+</a:t>
                </a:r>
                <a:endParaRPr lang="en-GB" sz="900" b="1" dirty="0">
                  <a:latin typeface="Arial Nova" panose="020B0504020202020204" pitchFamily="34" charset="0"/>
                </a:endParaRPr>
              </a:p>
            </p:txBody>
          </p:sp>
          <p:sp>
            <p:nvSpPr>
              <p:cNvPr id="126" name="TextBox 125">
                <a:extLst>
                  <a:ext uri="{FF2B5EF4-FFF2-40B4-BE49-F238E27FC236}">
                    <a16:creationId xmlns:a16="http://schemas.microsoft.com/office/drawing/2014/main" id="{8D3A3FEC-0AE6-42F2-B843-44B8FB711661}"/>
                  </a:ext>
                </a:extLst>
              </p:cNvPr>
              <p:cNvSpPr txBox="1"/>
              <p:nvPr/>
            </p:nvSpPr>
            <p:spPr>
              <a:xfrm>
                <a:off x="1759445" y="2270943"/>
                <a:ext cx="557241" cy="513485"/>
              </a:xfrm>
              <a:prstGeom prst="rect">
                <a:avLst/>
              </a:prstGeom>
              <a:noFill/>
            </p:spPr>
            <p:txBody>
              <a:bodyPr wrap="square" rtlCol="0">
                <a:spAutoFit/>
              </a:bodyPr>
              <a:lstStyle/>
              <a:p>
                <a:r>
                  <a:rPr lang="en-US" sz="900" b="1" dirty="0">
                    <a:latin typeface="Arial Nova" panose="020B0504020202020204" pitchFamily="34" charset="0"/>
                  </a:rPr>
                  <a:t>p+</a:t>
                </a:r>
                <a:endParaRPr lang="en-GB" sz="900" b="1" dirty="0">
                  <a:latin typeface="Arial Nova" panose="020B0504020202020204" pitchFamily="34" charset="0"/>
                </a:endParaRPr>
              </a:p>
            </p:txBody>
          </p:sp>
          <p:sp>
            <p:nvSpPr>
              <p:cNvPr id="127" name="TextBox 126">
                <a:extLst>
                  <a:ext uri="{FF2B5EF4-FFF2-40B4-BE49-F238E27FC236}">
                    <a16:creationId xmlns:a16="http://schemas.microsoft.com/office/drawing/2014/main" id="{827A33F9-A587-4C42-B06B-79D09E67B022}"/>
                  </a:ext>
                </a:extLst>
              </p:cNvPr>
              <p:cNvSpPr txBox="1"/>
              <p:nvPr/>
            </p:nvSpPr>
            <p:spPr>
              <a:xfrm>
                <a:off x="993543" y="2266182"/>
                <a:ext cx="531254" cy="513485"/>
              </a:xfrm>
              <a:prstGeom prst="rect">
                <a:avLst/>
              </a:prstGeom>
              <a:noFill/>
            </p:spPr>
            <p:txBody>
              <a:bodyPr wrap="none" rtlCol="0">
                <a:spAutoFit/>
              </a:bodyPr>
              <a:lstStyle/>
              <a:p>
                <a:r>
                  <a:rPr lang="en-US" sz="900" b="1" dirty="0">
                    <a:latin typeface="Arial Nova" panose="020B0504020202020204" pitchFamily="34" charset="0"/>
                  </a:rPr>
                  <a:t>n+</a:t>
                </a:r>
                <a:endParaRPr lang="en-GB" sz="900" b="1" dirty="0">
                  <a:latin typeface="Arial Nova" panose="020B0504020202020204" pitchFamily="34" charset="0"/>
                </a:endParaRPr>
              </a:p>
            </p:txBody>
          </p:sp>
        </p:grpSp>
      </p:grpSp>
      <p:grpSp>
        <p:nvGrpSpPr>
          <p:cNvPr id="139" name="Group 138"/>
          <p:cNvGrpSpPr/>
          <p:nvPr/>
        </p:nvGrpSpPr>
        <p:grpSpPr>
          <a:xfrm>
            <a:off x="1159298" y="3316611"/>
            <a:ext cx="3654866" cy="1330541"/>
            <a:chOff x="391794" y="1056241"/>
            <a:chExt cx="7460030" cy="3802890"/>
          </a:xfrm>
        </p:grpSpPr>
        <p:pic>
          <p:nvPicPr>
            <p:cNvPr id="140" name="Picture 139" descr="A picture containing screenshot&#10;&#10;Description automatically generated">
              <a:extLst>
                <a:ext uri="{FF2B5EF4-FFF2-40B4-BE49-F238E27FC236}">
                  <a16:creationId xmlns:a16="http://schemas.microsoft.com/office/drawing/2014/main" id="{4F9918A6-A1CC-4CC0-B4A0-2BAAA84F9E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646" t="11131" r="22339" b="37824"/>
            <a:stretch/>
          </p:blipFill>
          <p:spPr>
            <a:xfrm>
              <a:off x="477441" y="1898141"/>
              <a:ext cx="7311634" cy="2960990"/>
            </a:xfrm>
            <a:prstGeom prst="rect">
              <a:avLst/>
            </a:prstGeom>
          </p:spPr>
        </p:pic>
        <p:sp>
          <p:nvSpPr>
            <p:cNvPr id="141" name="TextBox 140">
              <a:extLst>
                <a:ext uri="{FF2B5EF4-FFF2-40B4-BE49-F238E27FC236}">
                  <a16:creationId xmlns:a16="http://schemas.microsoft.com/office/drawing/2014/main" id="{6678AA26-755D-46C2-93C9-8871D9ED39DF}"/>
                </a:ext>
              </a:extLst>
            </p:cNvPr>
            <p:cNvSpPr txBox="1"/>
            <p:nvPr/>
          </p:nvSpPr>
          <p:spPr>
            <a:xfrm>
              <a:off x="391794" y="1056241"/>
              <a:ext cx="340157" cy="215444"/>
            </a:xfrm>
            <a:prstGeom prst="rect">
              <a:avLst/>
            </a:prstGeom>
            <a:noFill/>
          </p:spPr>
          <p:txBody>
            <a:bodyPr wrap="none" rtlCol="0">
              <a:spAutoFit/>
            </a:bodyPr>
            <a:lstStyle/>
            <a:p>
              <a:pPr algn="r"/>
              <a:r>
                <a:rPr lang="en-US" sz="800" dirty="0" err="1"/>
                <a:t>vdd</a:t>
              </a:r>
              <a:endParaRPr lang="en-GB" sz="800" dirty="0"/>
            </a:p>
          </p:txBody>
        </p:sp>
        <p:cxnSp>
          <p:nvCxnSpPr>
            <p:cNvPr id="142" name="Straight Connector 141">
              <a:extLst>
                <a:ext uri="{FF2B5EF4-FFF2-40B4-BE49-F238E27FC236}">
                  <a16:creationId xmlns:a16="http://schemas.microsoft.com/office/drawing/2014/main" id="{F2E2FB49-51E2-4B59-A193-E30547822A97}"/>
                </a:ext>
              </a:extLst>
            </p:cNvPr>
            <p:cNvCxnSpPr>
              <a:cxnSpLocks/>
            </p:cNvCxnSpPr>
            <p:nvPr/>
          </p:nvCxnSpPr>
          <p:spPr>
            <a:xfrm>
              <a:off x="1155828" y="1257478"/>
              <a:ext cx="0" cy="8813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Oval 142">
              <a:extLst>
                <a:ext uri="{FF2B5EF4-FFF2-40B4-BE49-F238E27FC236}">
                  <a16:creationId xmlns:a16="http://schemas.microsoft.com/office/drawing/2014/main" id="{3D220E61-EC97-43E0-9437-6823945732D4}"/>
                </a:ext>
              </a:extLst>
            </p:cNvPr>
            <p:cNvSpPr/>
            <p:nvPr/>
          </p:nvSpPr>
          <p:spPr>
            <a:xfrm>
              <a:off x="1105987" y="1196129"/>
              <a:ext cx="102061" cy="1020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cxnSp>
          <p:nvCxnSpPr>
            <p:cNvPr id="144" name="Straight Connector 143">
              <a:extLst>
                <a:ext uri="{FF2B5EF4-FFF2-40B4-BE49-F238E27FC236}">
                  <a16:creationId xmlns:a16="http://schemas.microsoft.com/office/drawing/2014/main" id="{CF0A9E81-3698-44CD-B40E-77873CA5A2F7}"/>
                </a:ext>
              </a:extLst>
            </p:cNvPr>
            <p:cNvCxnSpPr>
              <a:cxnSpLocks/>
            </p:cNvCxnSpPr>
            <p:nvPr/>
          </p:nvCxnSpPr>
          <p:spPr>
            <a:xfrm>
              <a:off x="1913066" y="1238428"/>
              <a:ext cx="0" cy="9004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Oval 144">
              <a:extLst>
                <a:ext uri="{FF2B5EF4-FFF2-40B4-BE49-F238E27FC236}">
                  <a16:creationId xmlns:a16="http://schemas.microsoft.com/office/drawing/2014/main" id="{9E74061D-8CB4-4320-9BDE-9C06DFE23A74}"/>
                </a:ext>
              </a:extLst>
            </p:cNvPr>
            <p:cNvSpPr/>
            <p:nvPr/>
          </p:nvSpPr>
          <p:spPr>
            <a:xfrm>
              <a:off x="1863225" y="1192801"/>
              <a:ext cx="102061" cy="1020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cxnSp>
          <p:nvCxnSpPr>
            <p:cNvPr id="146" name="Straight Connector 145">
              <a:extLst>
                <a:ext uri="{FF2B5EF4-FFF2-40B4-BE49-F238E27FC236}">
                  <a16:creationId xmlns:a16="http://schemas.microsoft.com/office/drawing/2014/main" id="{1FE1C860-394C-4DF8-B5FD-BFB247390E6A}"/>
                </a:ext>
              </a:extLst>
            </p:cNvPr>
            <p:cNvCxnSpPr>
              <a:cxnSpLocks/>
            </p:cNvCxnSpPr>
            <p:nvPr/>
          </p:nvCxnSpPr>
          <p:spPr>
            <a:xfrm>
              <a:off x="3199735" y="1225728"/>
              <a:ext cx="0" cy="9131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678A8BEC-B745-4EF0-B753-4817241721B7}"/>
                </a:ext>
              </a:extLst>
            </p:cNvPr>
            <p:cNvCxnSpPr>
              <a:cxnSpLocks/>
            </p:cNvCxnSpPr>
            <p:nvPr/>
          </p:nvCxnSpPr>
          <p:spPr>
            <a:xfrm>
              <a:off x="2196780" y="1632770"/>
              <a:ext cx="0" cy="3032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6AB7BAC-6359-46E1-A5A3-15C252A4548B}"/>
                </a:ext>
              </a:extLst>
            </p:cNvPr>
            <p:cNvCxnSpPr>
              <a:cxnSpLocks/>
            </p:cNvCxnSpPr>
            <p:nvPr/>
          </p:nvCxnSpPr>
          <p:spPr>
            <a:xfrm>
              <a:off x="3487418" y="1632770"/>
              <a:ext cx="0" cy="3063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CF61C51D-7F09-450D-89D3-7E0A93594139}"/>
                </a:ext>
              </a:extLst>
            </p:cNvPr>
            <p:cNvSpPr txBox="1"/>
            <p:nvPr/>
          </p:nvSpPr>
          <p:spPr>
            <a:xfrm>
              <a:off x="1942459" y="1230082"/>
              <a:ext cx="335348" cy="215445"/>
            </a:xfrm>
            <a:prstGeom prst="rect">
              <a:avLst/>
            </a:prstGeom>
            <a:noFill/>
          </p:spPr>
          <p:txBody>
            <a:bodyPr wrap="none" rtlCol="0">
              <a:spAutoFit/>
            </a:bodyPr>
            <a:lstStyle/>
            <a:p>
              <a:r>
                <a:rPr lang="en-US" sz="800" dirty="0"/>
                <a:t>CLK</a:t>
              </a:r>
              <a:endParaRPr lang="en-GB" sz="800" dirty="0"/>
            </a:p>
          </p:txBody>
        </p:sp>
        <p:cxnSp>
          <p:nvCxnSpPr>
            <p:cNvPr id="150" name="Straight Connector 149">
              <a:extLst>
                <a:ext uri="{FF2B5EF4-FFF2-40B4-BE49-F238E27FC236}">
                  <a16:creationId xmlns:a16="http://schemas.microsoft.com/office/drawing/2014/main" id="{99E45112-D130-4238-8F85-54122F1FA2F9}"/>
                </a:ext>
              </a:extLst>
            </p:cNvPr>
            <p:cNvCxnSpPr>
              <a:cxnSpLocks/>
            </p:cNvCxnSpPr>
            <p:nvPr/>
          </p:nvCxnSpPr>
          <p:spPr>
            <a:xfrm>
              <a:off x="2029264" y="1310308"/>
              <a:ext cx="3626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ECAB8E71-DC7D-4071-B57F-562AC617541B}"/>
                </a:ext>
              </a:extLst>
            </p:cNvPr>
            <p:cNvCxnSpPr>
              <a:cxnSpLocks/>
            </p:cNvCxnSpPr>
            <p:nvPr/>
          </p:nvCxnSpPr>
          <p:spPr>
            <a:xfrm>
              <a:off x="6087743" y="1632770"/>
              <a:ext cx="0" cy="3127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42D3AD0E-F3FF-4D63-ACEE-CC6D34866C5A}"/>
                </a:ext>
              </a:extLst>
            </p:cNvPr>
            <p:cNvSpPr txBox="1"/>
            <p:nvPr/>
          </p:nvSpPr>
          <p:spPr>
            <a:xfrm>
              <a:off x="5729681" y="1178050"/>
              <a:ext cx="706022" cy="615772"/>
            </a:xfrm>
            <a:prstGeom prst="rect">
              <a:avLst/>
            </a:prstGeom>
            <a:noFill/>
          </p:spPr>
          <p:txBody>
            <a:bodyPr wrap="square" rtlCol="0">
              <a:spAutoFit/>
            </a:bodyPr>
            <a:lstStyle/>
            <a:p>
              <a:r>
                <a:rPr lang="en-US" sz="800" dirty="0"/>
                <a:t>CLK</a:t>
              </a:r>
              <a:endParaRPr lang="en-GB" sz="800" dirty="0"/>
            </a:p>
          </p:txBody>
        </p:sp>
        <p:cxnSp>
          <p:nvCxnSpPr>
            <p:cNvPr id="153" name="Straight Connector 152">
              <a:extLst>
                <a:ext uri="{FF2B5EF4-FFF2-40B4-BE49-F238E27FC236}">
                  <a16:creationId xmlns:a16="http://schemas.microsoft.com/office/drawing/2014/main" id="{0CE4E29D-B87E-4C36-9D95-9FB5B3D84F5C}"/>
                </a:ext>
              </a:extLst>
            </p:cNvPr>
            <p:cNvCxnSpPr>
              <a:cxnSpLocks/>
            </p:cNvCxnSpPr>
            <p:nvPr/>
          </p:nvCxnSpPr>
          <p:spPr>
            <a:xfrm>
              <a:off x="4792278" y="1632770"/>
              <a:ext cx="0" cy="3127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5065F899-8A0D-4F69-9445-2D696C90CD76}"/>
                </a:ext>
              </a:extLst>
            </p:cNvPr>
            <p:cNvCxnSpPr>
              <a:cxnSpLocks/>
            </p:cNvCxnSpPr>
            <p:nvPr/>
          </p:nvCxnSpPr>
          <p:spPr>
            <a:xfrm>
              <a:off x="5074909" y="1247003"/>
              <a:ext cx="24219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6E77A23B-E112-45F4-9462-E5394B9F6D29}"/>
                </a:ext>
              </a:extLst>
            </p:cNvPr>
            <p:cNvSpPr txBox="1"/>
            <p:nvPr/>
          </p:nvSpPr>
          <p:spPr>
            <a:xfrm>
              <a:off x="7510064" y="1056241"/>
              <a:ext cx="341760" cy="215444"/>
            </a:xfrm>
            <a:prstGeom prst="rect">
              <a:avLst/>
            </a:prstGeom>
            <a:noFill/>
          </p:spPr>
          <p:txBody>
            <a:bodyPr wrap="none" rtlCol="0">
              <a:spAutoFit/>
            </a:bodyPr>
            <a:lstStyle/>
            <a:p>
              <a:r>
                <a:rPr lang="en-US" sz="800" dirty="0" err="1"/>
                <a:t>gnd</a:t>
              </a:r>
              <a:endParaRPr lang="en-GB" sz="800" dirty="0"/>
            </a:p>
          </p:txBody>
        </p:sp>
        <p:cxnSp>
          <p:nvCxnSpPr>
            <p:cNvPr id="156" name="Straight Connector 155">
              <a:extLst>
                <a:ext uri="{FF2B5EF4-FFF2-40B4-BE49-F238E27FC236}">
                  <a16:creationId xmlns:a16="http://schemas.microsoft.com/office/drawing/2014/main" id="{C76ABAFB-E787-4F73-B7BF-BAA7221929F4}"/>
                </a:ext>
              </a:extLst>
            </p:cNvPr>
            <p:cNvCxnSpPr>
              <a:cxnSpLocks/>
            </p:cNvCxnSpPr>
            <p:nvPr/>
          </p:nvCxnSpPr>
          <p:spPr>
            <a:xfrm>
              <a:off x="5095368" y="1243832"/>
              <a:ext cx="0" cy="8950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4F2EFDF9-8344-4905-9E3A-170E96D16103}"/>
                </a:ext>
              </a:extLst>
            </p:cNvPr>
            <p:cNvCxnSpPr>
              <a:cxnSpLocks/>
            </p:cNvCxnSpPr>
            <p:nvPr/>
          </p:nvCxnSpPr>
          <p:spPr>
            <a:xfrm>
              <a:off x="6367402" y="1235253"/>
              <a:ext cx="0" cy="9035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8" name="Oval 157">
              <a:extLst>
                <a:ext uri="{FF2B5EF4-FFF2-40B4-BE49-F238E27FC236}">
                  <a16:creationId xmlns:a16="http://schemas.microsoft.com/office/drawing/2014/main" id="{12286582-8275-4200-BC05-524698BF849E}"/>
                </a:ext>
              </a:extLst>
            </p:cNvPr>
            <p:cNvSpPr/>
            <p:nvPr/>
          </p:nvSpPr>
          <p:spPr>
            <a:xfrm>
              <a:off x="6317561" y="1196998"/>
              <a:ext cx="102061" cy="1020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cxnSp>
          <p:nvCxnSpPr>
            <p:cNvPr id="159" name="Straight Connector 158">
              <a:extLst>
                <a:ext uri="{FF2B5EF4-FFF2-40B4-BE49-F238E27FC236}">
                  <a16:creationId xmlns:a16="http://schemas.microsoft.com/office/drawing/2014/main" id="{8E6892AC-9C6C-467F-907A-3732944E7FDF}"/>
                </a:ext>
              </a:extLst>
            </p:cNvPr>
            <p:cNvCxnSpPr>
              <a:cxnSpLocks/>
            </p:cNvCxnSpPr>
            <p:nvPr/>
          </p:nvCxnSpPr>
          <p:spPr>
            <a:xfrm>
              <a:off x="7126575" y="1243832"/>
              <a:ext cx="0" cy="8950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Oval 159">
              <a:extLst>
                <a:ext uri="{FF2B5EF4-FFF2-40B4-BE49-F238E27FC236}">
                  <a16:creationId xmlns:a16="http://schemas.microsoft.com/office/drawing/2014/main" id="{0494FC57-12D4-4333-8A7E-DA57AF2F7F92}"/>
                </a:ext>
              </a:extLst>
            </p:cNvPr>
            <p:cNvSpPr/>
            <p:nvPr/>
          </p:nvSpPr>
          <p:spPr>
            <a:xfrm>
              <a:off x="7076734" y="1196129"/>
              <a:ext cx="102061" cy="1020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cxnSp>
          <p:nvCxnSpPr>
            <p:cNvPr id="161" name="Straight Connector 160">
              <a:extLst>
                <a:ext uri="{FF2B5EF4-FFF2-40B4-BE49-F238E27FC236}">
                  <a16:creationId xmlns:a16="http://schemas.microsoft.com/office/drawing/2014/main" id="{A10F509D-8B70-432F-8756-6E3B492A1C1F}"/>
                </a:ext>
              </a:extLst>
            </p:cNvPr>
            <p:cNvCxnSpPr>
              <a:cxnSpLocks/>
            </p:cNvCxnSpPr>
            <p:nvPr/>
          </p:nvCxnSpPr>
          <p:spPr>
            <a:xfrm>
              <a:off x="2477759" y="1632770"/>
              <a:ext cx="13049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1B374D1C-7705-4587-8FCB-D63F94618D94}"/>
                </a:ext>
              </a:extLst>
            </p:cNvPr>
            <p:cNvCxnSpPr>
              <a:cxnSpLocks/>
            </p:cNvCxnSpPr>
            <p:nvPr/>
          </p:nvCxnSpPr>
          <p:spPr>
            <a:xfrm>
              <a:off x="2491396" y="1618482"/>
              <a:ext cx="0" cy="5203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Oval 162">
              <a:extLst>
                <a:ext uri="{FF2B5EF4-FFF2-40B4-BE49-F238E27FC236}">
                  <a16:creationId xmlns:a16="http://schemas.microsoft.com/office/drawing/2014/main" id="{ACC63B76-56B9-4CF8-98F6-00146D2306BE}"/>
                </a:ext>
              </a:extLst>
            </p:cNvPr>
            <p:cNvSpPr/>
            <p:nvPr/>
          </p:nvSpPr>
          <p:spPr>
            <a:xfrm>
              <a:off x="3434670" y="1581890"/>
              <a:ext cx="102061" cy="1020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cxnSp>
          <p:nvCxnSpPr>
            <p:cNvPr id="164" name="Straight Connector 163">
              <a:extLst>
                <a:ext uri="{FF2B5EF4-FFF2-40B4-BE49-F238E27FC236}">
                  <a16:creationId xmlns:a16="http://schemas.microsoft.com/office/drawing/2014/main" id="{6029C421-15AB-4F4B-91DF-1D64DB8DFE89}"/>
                </a:ext>
              </a:extLst>
            </p:cNvPr>
            <p:cNvCxnSpPr>
              <a:cxnSpLocks/>
            </p:cNvCxnSpPr>
            <p:nvPr/>
          </p:nvCxnSpPr>
          <p:spPr>
            <a:xfrm>
              <a:off x="5804509" y="1618482"/>
              <a:ext cx="0" cy="5203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Oval 164">
              <a:extLst>
                <a:ext uri="{FF2B5EF4-FFF2-40B4-BE49-F238E27FC236}">
                  <a16:creationId xmlns:a16="http://schemas.microsoft.com/office/drawing/2014/main" id="{ACF5A27E-C966-4A3E-B3B8-9373C2DD296F}"/>
                </a:ext>
              </a:extLst>
            </p:cNvPr>
            <p:cNvSpPr/>
            <p:nvPr/>
          </p:nvSpPr>
          <p:spPr>
            <a:xfrm>
              <a:off x="4740171" y="1581890"/>
              <a:ext cx="102061" cy="1020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cxnSp>
          <p:nvCxnSpPr>
            <p:cNvPr id="166" name="Straight Connector 165">
              <a:extLst>
                <a:ext uri="{FF2B5EF4-FFF2-40B4-BE49-F238E27FC236}">
                  <a16:creationId xmlns:a16="http://schemas.microsoft.com/office/drawing/2014/main" id="{9B2A44B3-EC9F-46E9-A4C4-5F66C12D648D}"/>
                </a:ext>
              </a:extLst>
            </p:cNvPr>
            <p:cNvCxnSpPr>
              <a:cxnSpLocks/>
            </p:cNvCxnSpPr>
            <p:nvPr/>
          </p:nvCxnSpPr>
          <p:spPr>
            <a:xfrm flipH="1" flipV="1">
              <a:off x="3770778" y="1632770"/>
              <a:ext cx="740440" cy="3834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92E30D31-79A0-413F-A7B4-D9DE5F88752C}"/>
                </a:ext>
              </a:extLst>
            </p:cNvPr>
            <p:cNvCxnSpPr>
              <a:cxnSpLocks/>
            </p:cNvCxnSpPr>
            <p:nvPr/>
          </p:nvCxnSpPr>
          <p:spPr>
            <a:xfrm flipV="1">
              <a:off x="3776334" y="1631580"/>
              <a:ext cx="739378" cy="3821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F78827E3-8EED-4B78-854A-EC3F7F10BE4B}"/>
                </a:ext>
              </a:extLst>
            </p:cNvPr>
            <p:cNvCxnSpPr>
              <a:cxnSpLocks/>
            </p:cNvCxnSpPr>
            <p:nvPr/>
          </p:nvCxnSpPr>
          <p:spPr>
            <a:xfrm>
              <a:off x="3786796" y="1997895"/>
              <a:ext cx="0" cy="140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6882BA5A-FD30-4F3B-A19E-CE2C0A8164D0}"/>
                </a:ext>
              </a:extLst>
            </p:cNvPr>
            <p:cNvCxnSpPr>
              <a:cxnSpLocks/>
            </p:cNvCxnSpPr>
            <p:nvPr/>
          </p:nvCxnSpPr>
          <p:spPr>
            <a:xfrm>
              <a:off x="4500234" y="1632770"/>
              <a:ext cx="13222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DBBBD593-FCF4-4C73-8F1C-FF44F85630B0}"/>
                </a:ext>
              </a:extLst>
            </p:cNvPr>
            <p:cNvSpPr txBox="1"/>
            <p:nvPr/>
          </p:nvSpPr>
          <p:spPr>
            <a:xfrm>
              <a:off x="3331333" y="1277784"/>
              <a:ext cx="243978" cy="215444"/>
            </a:xfrm>
            <a:prstGeom prst="rect">
              <a:avLst/>
            </a:prstGeom>
            <a:noFill/>
          </p:spPr>
          <p:txBody>
            <a:bodyPr wrap="none" rtlCol="0">
              <a:spAutoFit/>
            </a:bodyPr>
            <a:lstStyle/>
            <a:p>
              <a:r>
                <a:rPr lang="en-US" sz="800" dirty="0"/>
                <a:t>A</a:t>
              </a:r>
              <a:endParaRPr lang="en-GB" sz="800" dirty="0"/>
            </a:p>
          </p:txBody>
        </p:sp>
        <p:sp>
          <p:nvSpPr>
            <p:cNvPr id="171" name="TextBox 170">
              <a:extLst>
                <a:ext uri="{FF2B5EF4-FFF2-40B4-BE49-F238E27FC236}">
                  <a16:creationId xmlns:a16="http://schemas.microsoft.com/office/drawing/2014/main" id="{A8DCBFAE-2B0E-424B-AC21-4C9805AD8191}"/>
                </a:ext>
              </a:extLst>
            </p:cNvPr>
            <p:cNvSpPr txBox="1"/>
            <p:nvPr/>
          </p:nvSpPr>
          <p:spPr>
            <a:xfrm>
              <a:off x="4636765" y="1274577"/>
              <a:ext cx="240772" cy="215444"/>
            </a:xfrm>
            <a:prstGeom prst="rect">
              <a:avLst/>
            </a:prstGeom>
            <a:noFill/>
          </p:spPr>
          <p:txBody>
            <a:bodyPr wrap="none" rtlCol="0">
              <a:spAutoFit/>
            </a:bodyPr>
            <a:lstStyle/>
            <a:p>
              <a:r>
                <a:rPr lang="en-US" sz="800" dirty="0"/>
                <a:t>B</a:t>
              </a:r>
              <a:endParaRPr lang="en-GB" sz="800" dirty="0"/>
            </a:p>
          </p:txBody>
        </p:sp>
        <p:cxnSp>
          <p:nvCxnSpPr>
            <p:cNvPr id="172" name="Straight Connector 171">
              <a:extLst>
                <a:ext uri="{FF2B5EF4-FFF2-40B4-BE49-F238E27FC236}">
                  <a16:creationId xmlns:a16="http://schemas.microsoft.com/office/drawing/2014/main" id="{9962DE11-A060-49F0-ADBD-F2BDE5E1D2FB}"/>
                </a:ext>
              </a:extLst>
            </p:cNvPr>
            <p:cNvCxnSpPr>
              <a:cxnSpLocks/>
            </p:cNvCxnSpPr>
            <p:nvPr/>
          </p:nvCxnSpPr>
          <p:spPr>
            <a:xfrm>
              <a:off x="4500377" y="1997895"/>
              <a:ext cx="0" cy="140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E4B6D915-A996-42ED-B8E0-2F12E482E01A}"/>
                </a:ext>
              </a:extLst>
            </p:cNvPr>
            <p:cNvCxnSpPr>
              <a:cxnSpLocks/>
            </p:cNvCxnSpPr>
            <p:nvPr/>
          </p:nvCxnSpPr>
          <p:spPr>
            <a:xfrm>
              <a:off x="714305" y="1246212"/>
              <a:ext cx="2500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46F3B7C5-87D7-4A49-A477-E462037C1D84}"/>
                </a:ext>
              </a:extLst>
            </p:cNvPr>
            <p:cNvSpPr txBox="1"/>
            <p:nvPr/>
          </p:nvSpPr>
          <p:spPr>
            <a:xfrm>
              <a:off x="477441" y="4397524"/>
              <a:ext cx="1369286" cy="215444"/>
            </a:xfrm>
            <a:prstGeom prst="rect">
              <a:avLst/>
            </a:prstGeom>
            <a:noFill/>
          </p:spPr>
          <p:txBody>
            <a:bodyPr wrap="none" rtlCol="0">
              <a:spAutoFit/>
            </a:bodyPr>
            <a:lstStyle/>
            <a:p>
              <a:r>
                <a:rPr lang="en-US" sz="800" b="1" dirty="0">
                  <a:solidFill>
                    <a:schemeClr val="bg1"/>
                  </a:solidFill>
                  <a:latin typeface="Arial Nova" panose="020B0504020202020204" pitchFamily="34" charset="0"/>
                </a:rPr>
                <a:t>p-substrate, </a:t>
              </a:r>
              <a:r>
                <a:rPr lang="el-GR" sz="800" b="1" dirty="0">
                  <a:solidFill>
                    <a:schemeClr val="bg1"/>
                  </a:solidFill>
                  <a:latin typeface="Arial Nova" panose="020B0504020202020204" pitchFamily="34" charset="0"/>
                </a:rPr>
                <a:t>ρ</a:t>
              </a:r>
              <a:r>
                <a:rPr lang="en-US" sz="800" b="1" dirty="0">
                  <a:solidFill>
                    <a:schemeClr val="bg1"/>
                  </a:solidFill>
                  <a:latin typeface="Arial Nova" panose="020B0504020202020204" pitchFamily="34" charset="0"/>
                </a:rPr>
                <a:t> = 10 [</a:t>
              </a:r>
              <a:r>
                <a:rPr lang="el-GR" sz="800" b="1" dirty="0">
                  <a:solidFill>
                    <a:schemeClr val="bg1"/>
                  </a:solidFill>
                  <a:latin typeface="Arial Nova" panose="020B0504020202020204" pitchFamily="34" charset="0"/>
                </a:rPr>
                <a:t>Ω</a:t>
              </a:r>
              <a:r>
                <a:rPr lang="el-GR" sz="800" b="1" dirty="0">
                  <a:solidFill>
                    <a:schemeClr val="bg1"/>
                  </a:solidFill>
                  <a:latin typeface="Calibri" panose="020F0502020204030204" pitchFamily="34" charset="0"/>
                  <a:cs typeface="Calibri" panose="020F0502020204030204" pitchFamily="34" charset="0"/>
                </a:rPr>
                <a:t>∙</a:t>
              </a:r>
              <a:r>
                <a:rPr lang="en-US" sz="800" b="1" dirty="0">
                  <a:solidFill>
                    <a:schemeClr val="bg1"/>
                  </a:solidFill>
                  <a:latin typeface="Calibri" panose="020F0502020204030204" pitchFamily="34" charset="0"/>
                  <a:cs typeface="Calibri" panose="020F0502020204030204" pitchFamily="34" charset="0"/>
                </a:rPr>
                <a:t>cm]</a:t>
              </a:r>
              <a:endParaRPr lang="en-GB" sz="800" b="1" dirty="0">
                <a:solidFill>
                  <a:schemeClr val="bg1"/>
                </a:solidFill>
                <a:latin typeface="Arial Nova" panose="020B0504020202020204" pitchFamily="34" charset="0"/>
              </a:endParaRPr>
            </a:p>
          </p:txBody>
        </p:sp>
        <p:sp>
          <p:nvSpPr>
            <p:cNvPr id="175" name="TextBox 174">
              <a:extLst>
                <a:ext uri="{FF2B5EF4-FFF2-40B4-BE49-F238E27FC236}">
                  <a16:creationId xmlns:a16="http://schemas.microsoft.com/office/drawing/2014/main" id="{8C337E1D-9C40-4E49-B749-0410E114C45A}"/>
                </a:ext>
              </a:extLst>
            </p:cNvPr>
            <p:cNvSpPr txBox="1"/>
            <p:nvPr/>
          </p:nvSpPr>
          <p:spPr>
            <a:xfrm>
              <a:off x="1862008" y="2900781"/>
              <a:ext cx="538930" cy="215444"/>
            </a:xfrm>
            <a:prstGeom prst="rect">
              <a:avLst/>
            </a:prstGeom>
            <a:noFill/>
          </p:spPr>
          <p:txBody>
            <a:bodyPr wrap="none" rtlCol="0">
              <a:spAutoFit/>
            </a:bodyPr>
            <a:lstStyle/>
            <a:p>
              <a:r>
                <a:rPr lang="en-US" sz="800" b="1" dirty="0">
                  <a:solidFill>
                    <a:schemeClr val="bg1"/>
                  </a:solidFill>
                  <a:latin typeface="Arial Nova" panose="020B0504020202020204" pitchFamily="34" charset="0"/>
                </a:rPr>
                <a:t>NWELL</a:t>
              </a:r>
              <a:endParaRPr lang="en-GB" sz="800" b="1" dirty="0">
                <a:solidFill>
                  <a:schemeClr val="bg1"/>
                </a:solidFill>
                <a:latin typeface="Arial Nova" panose="020B0504020202020204" pitchFamily="34" charset="0"/>
              </a:endParaRPr>
            </a:p>
          </p:txBody>
        </p:sp>
        <p:sp>
          <p:nvSpPr>
            <p:cNvPr id="176" name="TextBox 175">
              <a:extLst>
                <a:ext uri="{FF2B5EF4-FFF2-40B4-BE49-F238E27FC236}">
                  <a16:creationId xmlns:a16="http://schemas.microsoft.com/office/drawing/2014/main" id="{D25D8026-69CC-4C43-803C-62B7BFA5BFCF}"/>
                </a:ext>
              </a:extLst>
            </p:cNvPr>
            <p:cNvSpPr txBox="1"/>
            <p:nvPr/>
          </p:nvSpPr>
          <p:spPr>
            <a:xfrm>
              <a:off x="5764225" y="2900781"/>
              <a:ext cx="534121" cy="215444"/>
            </a:xfrm>
            <a:prstGeom prst="rect">
              <a:avLst/>
            </a:prstGeom>
            <a:noFill/>
          </p:spPr>
          <p:txBody>
            <a:bodyPr wrap="none" rtlCol="0">
              <a:spAutoFit/>
            </a:bodyPr>
            <a:lstStyle/>
            <a:p>
              <a:r>
                <a:rPr lang="en-US" sz="800" b="1" dirty="0">
                  <a:solidFill>
                    <a:schemeClr val="bg1"/>
                  </a:solidFill>
                  <a:latin typeface="Arial Nova" panose="020B0504020202020204" pitchFamily="34" charset="0"/>
                </a:rPr>
                <a:t>PWELL</a:t>
              </a:r>
              <a:endParaRPr lang="en-GB" sz="800" b="1" dirty="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1237323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9C252-E45F-4E77-8C2F-CEC5E925E83D}"/>
              </a:ext>
            </a:extLst>
          </p:cNvPr>
          <p:cNvSpPr>
            <a:spLocks noGrp="1"/>
          </p:cNvSpPr>
          <p:nvPr>
            <p:ph type="title"/>
          </p:nvPr>
        </p:nvSpPr>
        <p:spPr>
          <a:xfrm>
            <a:off x="923446" y="566751"/>
            <a:ext cx="5836920" cy="668147"/>
          </a:xfrm>
        </p:spPr>
        <p:txBody>
          <a:bodyPr>
            <a:normAutofit/>
          </a:bodyPr>
          <a:lstStyle/>
          <a:p>
            <a:r>
              <a:rPr lang="en-US" sz="4200" b="1" dirty="0">
                <a:solidFill>
                  <a:schemeClr val="accent1">
                    <a:lumMod val="75000"/>
                  </a:schemeClr>
                </a:solidFill>
              </a:rPr>
              <a:t>Various layout ideas: </a:t>
            </a:r>
            <a:r>
              <a:rPr lang="en-US" sz="4200" b="1" dirty="0" err="1">
                <a:solidFill>
                  <a:schemeClr val="accent1">
                    <a:lumMod val="75000"/>
                  </a:schemeClr>
                </a:solidFill>
              </a:rPr>
              <a:t>LEmu</a:t>
            </a:r>
            <a:endParaRPr lang="en-US" sz="4200" b="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2E3F4B9-A58C-4CFF-B6F9-9307AB213E79}"/>
              </a:ext>
            </a:extLst>
          </p:cNvPr>
          <p:cNvSpPr>
            <a:spLocks noGrp="1"/>
          </p:cNvSpPr>
          <p:nvPr>
            <p:ph type="sldNum" sz="quarter" idx="12"/>
          </p:nvPr>
        </p:nvSpPr>
        <p:spPr/>
        <p:txBody>
          <a:bodyPr/>
          <a:lstStyle/>
          <a:p>
            <a:fld id="{320C07F6-2028-4BEC-9029-86C862344C03}" type="slidenum">
              <a:rPr lang="en-GB" smtClean="0"/>
              <a:t>28</a:t>
            </a:fld>
            <a:endParaRPr lang="en-GB"/>
          </a:p>
        </p:txBody>
      </p:sp>
      <p:pic>
        <p:nvPicPr>
          <p:cNvPr id="6" name="Immagine 23">
            <a:extLst>
              <a:ext uri="{FF2B5EF4-FFF2-40B4-BE49-F238E27FC236}">
                <a16:creationId xmlns:a16="http://schemas.microsoft.com/office/drawing/2014/main" id="{B98E5FE9-06E0-4572-9864-81FDB71DBDD7}"/>
              </a:ext>
            </a:extLst>
          </p:cNvPr>
          <p:cNvPicPr/>
          <p:nvPr/>
        </p:nvPicPr>
        <p:blipFill rotWithShape="1">
          <a:blip r:embed="rId2" cstate="print">
            <a:extLst>
              <a:ext uri="{28A0092B-C50C-407E-A947-70E740481C1C}">
                <a14:useLocalDpi xmlns:a14="http://schemas.microsoft.com/office/drawing/2010/main" val="0"/>
              </a:ext>
            </a:extLst>
          </a:blip>
          <a:srcRect t="4147" b="9700"/>
          <a:stretch/>
        </p:blipFill>
        <p:spPr bwMode="auto">
          <a:xfrm>
            <a:off x="838200" y="1234898"/>
            <a:ext cx="8452104" cy="2523286"/>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6CE4D805-C5D0-421D-8C43-43C2377F1C75}"/>
              </a:ext>
            </a:extLst>
          </p:cNvPr>
          <p:cNvSpPr txBox="1"/>
          <p:nvPr/>
        </p:nvSpPr>
        <p:spPr>
          <a:xfrm>
            <a:off x="923446" y="4733816"/>
            <a:ext cx="4605724" cy="646331"/>
          </a:xfrm>
          <a:prstGeom prst="rect">
            <a:avLst/>
          </a:prstGeom>
          <a:noFill/>
        </p:spPr>
        <p:txBody>
          <a:bodyPr wrap="square">
            <a:spAutoFit/>
          </a:bodyPr>
          <a:lstStyle/>
          <a:p>
            <a:r>
              <a:rPr lang="en-GB" sz="1800" i="1" dirty="0">
                <a:effectLst/>
                <a:latin typeface="Times New Roman" panose="02020603050405020304" pitchFamily="18" charset="0"/>
                <a:ea typeface="Times New Roman" panose="02020603050405020304" pitchFamily="18" charset="0"/>
              </a:rPr>
              <a:t>Circuit schematic, cell layout and vertical cross section of a possible </a:t>
            </a:r>
            <a:r>
              <a:rPr lang="en-GB" sz="1800" i="1" dirty="0" err="1">
                <a:effectLst/>
                <a:latin typeface="Times New Roman" panose="02020603050405020304" pitchFamily="18" charset="0"/>
                <a:ea typeface="Times New Roman" panose="02020603050405020304" pitchFamily="18" charset="0"/>
              </a:rPr>
              <a:t>LEmu</a:t>
            </a:r>
            <a:r>
              <a:rPr lang="en-GB" sz="1800" i="1" dirty="0">
                <a:effectLst/>
                <a:latin typeface="Times New Roman" panose="02020603050405020304" pitchFamily="18" charset="0"/>
                <a:ea typeface="Times New Roman" panose="02020603050405020304" pitchFamily="18" charset="0"/>
              </a:rPr>
              <a:t> cell.</a:t>
            </a:r>
            <a:endParaRPr lang="en-US" dirty="0"/>
          </a:p>
        </p:txBody>
      </p:sp>
      <p:pic>
        <p:nvPicPr>
          <p:cNvPr id="13" name="Immagine 8">
            <a:extLst>
              <a:ext uri="{FF2B5EF4-FFF2-40B4-BE49-F238E27FC236}">
                <a16:creationId xmlns:a16="http://schemas.microsoft.com/office/drawing/2014/main" id="{4F490679-31CE-4E55-9A65-D720B048AD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6291" y="3473181"/>
            <a:ext cx="5037509" cy="3248294"/>
          </a:xfrm>
          <a:prstGeom prst="rect">
            <a:avLst/>
          </a:prstGeom>
          <a:noFill/>
        </p:spPr>
      </p:pic>
      <p:sp>
        <p:nvSpPr>
          <p:cNvPr id="3" name="Footer Placeholder 2">
            <a:extLst>
              <a:ext uri="{FF2B5EF4-FFF2-40B4-BE49-F238E27FC236}">
                <a16:creationId xmlns:a16="http://schemas.microsoft.com/office/drawing/2014/main" id="{A6D1B1EE-7BB0-4576-9638-22002430A6CD}"/>
              </a:ext>
            </a:extLst>
          </p:cNvPr>
          <p:cNvSpPr>
            <a:spLocks noGrp="1"/>
          </p:cNvSpPr>
          <p:nvPr>
            <p:ph type="ftr" sz="quarter" idx="11"/>
          </p:nvPr>
        </p:nvSpPr>
        <p:spPr>
          <a:xfrm>
            <a:off x="4038600" y="6291249"/>
            <a:ext cx="4114800" cy="365125"/>
          </a:xfrm>
        </p:spPr>
        <p:txBody>
          <a:bodyPr/>
          <a:lstStyle/>
          <a:p>
            <a:r>
              <a:rPr lang="en-GB"/>
              <a:t>G. Casse - Muon Workshop, 7-9 Nov. Liverpool</a:t>
            </a:r>
          </a:p>
        </p:txBody>
      </p:sp>
    </p:spTree>
    <p:extLst>
      <p:ext uri="{BB962C8B-B14F-4D97-AF65-F5344CB8AC3E}">
        <p14:creationId xmlns:p14="http://schemas.microsoft.com/office/powerpoint/2010/main" val="2954230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CA0DF-774F-49BD-93F5-B8ECCBAD71D5}"/>
              </a:ext>
            </a:extLst>
          </p:cNvPr>
          <p:cNvSpPr>
            <a:spLocks noGrp="1"/>
          </p:cNvSpPr>
          <p:nvPr>
            <p:ph type="title"/>
          </p:nvPr>
        </p:nvSpPr>
        <p:spPr>
          <a:xfrm>
            <a:off x="527304" y="309245"/>
            <a:ext cx="5352288" cy="540131"/>
          </a:xfrm>
        </p:spPr>
        <p:txBody>
          <a:bodyPr>
            <a:normAutofit fontScale="90000"/>
          </a:bodyPr>
          <a:lstStyle/>
          <a:p>
            <a:r>
              <a:rPr lang="en-US" sz="4000" dirty="0">
                <a:solidFill>
                  <a:schemeClr val="accent1">
                    <a:lumMod val="75000"/>
                  </a:schemeClr>
                </a:solidFill>
              </a:rPr>
              <a:t>Operations of LEMU cell</a:t>
            </a:r>
          </a:p>
        </p:txBody>
      </p:sp>
      <p:sp>
        <p:nvSpPr>
          <p:cNvPr id="4" name="Slide Number Placeholder 3">
            <a:extLst>
              <a:ext uri="{FF2B5EF4-FFF2-40B4-BE49-F238E27FC236}">
                <a16:creationId xmlns:a16="http://schemas.microsoft.com/office/drawing/2014/main" id="{0D2F13D5-A4CA-4D2A-A04E-EB18C8C9AA5F}"/>
              </a:ext>
            </a:extLst>
          </p:cNvPr>
          <p:cNvSpPr>
            <a:spLocks noGrp="1"/>
          </p:cNvSpPr>
          <p:nvPr>
            <p:ph type="sldNum" sz="quarter" idx="12"/>
          </p:nvPr>
        </p:nvSpPr>
        <p:spPr/>
        <p:txBody>
          <a:bodyPr/>
          <a:lstStyle/>
          <a:p>
            <a:fld id="{320C07F6-2028-4BEC-9029-86C862344C03}" type="slidenum">
              <a:rPr lang="en-GB" smtClean="0"/>
              <a:t>29</a:t>
            </a:fld>
            <a:endParaRPr lang="en-GB"/>
          </a:p>
        </p:txBody>
      </p:sp>
      <p:pic>
        <p:nvPicPr>
          <p:cNvPr id="3073" name="Picture 6">
            <a:extLst>
              <a:ext uri="{FF2B5EF4-FFF2-40B4-BE49-F238E27FC236}">
                <a16:creationId xmlns:a16="http://schemas.microsoft.com/office/drawing/2014/main" id="{81A3D85D-0729-4DF0-A8A2-CAA27FB1981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8966"/>
          <a:stretch/>
        </p:blipFill>
        <p:spPr bwMode="auto">
          <a:xfrm>
            <a:off x="456740" y="1591056"/>
            <a:ext cx="6849316" cy="301586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65FD9C2E-04E6-4C96-B3D3-FF39DE65860E}"/>
              </a:ext>
            </a:extLst>
          </p:cNvPr>
          <p:cNvSpPr>
            <a:spLocks noChangeArrowheads="1"/>
          </p:cNvSpPr>
          <p:nvPr/>
        </p:nvSpPr>
        <p:spPr bwMode="auto">
          <a:xfrm>
            <a:off x="456740" y="4712946"/>
            <a:ext cx="1106129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22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 Working principle of </a:t>
            </a:r>
            <a:r>
              <a:rPr kumimoji="0" lang="en-GB" altLang="en-US" sz="22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LEmu</a:t>
            </a:r>
            <a:r>
              <a:rPr kumimoji="0" lang="en-GB" altLang="en-US" sz="22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b) simulated refresh rate to suppress dark rate induced by leakage current at different temperatures; c) simulated Threshold charge (C</a:t>
            </a:r>
            <a:r>
              <a:rPr kumimoji="0" lang="en-GB" altLang="en-US" sz="2200" b="0" i="1"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rPr>
              <a:t>T</a:t>
            </a:r>
            <a:r>
              <a:rPr kumimoji="0" lang="en-GB" altLang="en-US" sz="22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to flip the cell for two different designs. </a:t>
            </a:r>
            <a:endParaRPr kumimoji="0" lang="en-GB" altLang="en-US" sz="2200" b="0" i="0" u="none" strike="noStrike" cap="none" normalizeH="0" baseline="0" dirty="0">
              <a:ln>
                <a:noFill/>
              </a:ln>
              <a:solidFill>
                <a:schemeClr val="tx1"/>
              </a:solidFill>
              <a:effectLst/>
              <a:latin typeface="Arial" panose="020B0604020202020204" pitchFamily="34" charset="0"/>
            </a:endParaRPr>
          </a:p>
        </p:txBody>
      </p:sp>
      <p:sp>
        <p:nvSpPr>
          <p:cNvPr id="3" name="Footer Placeholder 2">
            <a:extLst>
              <a:ext uri="{FF2B5EF4-FFF2-40B4-BE49-F238E27FC236}">
                <a16:creationId xmlns:a16="http://schemas.microsoft.com/office/drawing/2014/main" id="{83B5D309-6DCE-473F-9191-9548A62B05A6}"/>
              </a:ext>
            </a:extLst>
          </p:cNvPr>
          <p:cNvSpPr>
            <a:spLocks noGrp="1"/>
          </p:cNvSpPr>
          <p:nvPr>
            <p:ph type="ftr" sz="quarter" idx="11"/>
          </p:nvPr>
        </p:nvSpPr>
        <p:spPr/>
        <p:txBody>
          <a:bodyPr/>
          <a:lstStyle/>
          <a:p>
            <a:r>
              <a:rPr lang="en-GB"/>
              <a:t>G. Casse - Muon Workshop, 7-9 Nov. Liverpool</a:t>
            </a:r>
          </a:p>
        </p:txBody>
      </p:sp>
      <p:pic>
        <p:nvPicPr>
          <p:cNvPr id="7" name="Immagine 8">
            <a:extLst>
              <a:ext uri="{FF2B5EF4-FFF2-40B4-BE49-F238E27FC236}">
                <a16:creationId xmlns:a16="http://schemas.microsoft.com/office/drawing/2014/main" id="{002E2FDA-263A-41A3-9363-6469B71E12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6056" y="1485035"/>
            <a:ext cx="4809744" cy="3101426"/>
          </a:xfrm>
          <a:prstGeom prst="rect">
            <a:avLst/>
          </a:prstGeom>
          <a:noFill/>
        </p:spPr>
      </p:pic>
      <p:sp>
        <p:nvSpPr>
          <p:cNvPr id="9" name="TextBox 8">
            <a:extLst>
              <a:ext uri="{FF2B5EF4-FFF2-40B4-BE49-F238E27FC236}">
                <a16:creationId xmlns:a16="http://schemas.microsoft.com/office/drawing/2014/main" id="{159F0FF1-EBD1-49ED-BD52-E77A2F280469}"/>
              </a:ext>
            </a:extLst>
          </p:cNvPr>
          <p:cNvSpPr txBox="1"/>
          <p:nvPr/>
        </p:nvSpPr>
        <p:spPr>
          <a:xfrm>
            <a:off x="11313414" y="4222742"/>
            <a:ext cx="491490" cy="369332"/>
          </a:xfrm>
          <a:prstGeom prst="rect">
            <a:avLst/>
          </a:prstGeom>
          <a:noFill/>
        </p:spPr>
        <p:txBody>
          <a:bodyPr wrap="square">
            <a:spAutoFit/>
          </a:bodyPr>
          <a:lstStyle/>
          <a:p>
            <a:r>
              <a:rPr kumimoji="0" lang="en-GB"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a:t>
            </a:r>
            <a:endParaRPr lang="en-US" dirty="0"/>
          </a:p>
        </p:txBody>
      </p:sp>
    </p:spTree>
    <p:extLst>
      <p:ext uri="{BB962C8B-B14F-4D97-AF65-F5344CB8AC3E}">
        <p14:creationId xmlns:p14="http://schemas.microsoft.com/office/powerpoint/2010/main" val="4229447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E3B0762-D7FE-4F7C-9436-EF75B1B52CBF}" type="slidenum">
              <a:rPr lang="en-GB" smtClean="0"/>
              <a:t>3</a:t>
            </a:fld>
            <a:endParaRPr lang="en-GB"/>
          </a:p>
        </p:txBody>
      </p:sp>
      <p:sp>
        <p:nvSpPr>
          <p:cNvPr id="10" name="TextBox 9">
            <a:extLst>
              <a:ext uri="{FF2B5EF4-FFF2-40B4-BE49-F238E27FC236}">
                <a16:creationId xmlns:a16="http://schemas.microsoft.com/office/drawing/2014/main" id="{6049A8F3-EEA4-4441-8078-C110BCEC090F}"/>
              </a:ext>
            </a:extLst>
          </p:cNvPr>
          <p:cNvSpPr txBox="1"/>
          <p:nvPr/>
        </p:nvSpPr>
        <p:spPr>
          <a:xfrm>
            <a:off x="1345856" y="521512"/>
            <a:ext cx="9685713" cy="646331"/>
          </a:xfrm>
          <a:prstGeom prst="rect">
            <a:avLst/>
          </a:prstGeom>
          <a:noFill/>
        </p:spPr>
        <p:txBody>
          <a:bodyPr wrap="square" rtlCol="0">
            <a:spAutoFit/>
          </a:bodyPr>
          <a:lstStyle/>
          <a:p>
            <a:pPr algn="ctr"/>
            <a:r>
              <a:rPr lang="en-GB" sz="3600" dirty="0">
                <a:solidFill>
                  <a:srgbClr val="0070C0"/>
                </a:solidFill>
              </a:rPr>
              <a:t>The Spectacular success of Silicon detectors</a:t>
            </a:r>
          </a:p>
        </p:txBody>
      </p:sp>
      <p:grpSp>
        <p:nvGrpSpPr>
          <p:cNvPr id="2" name="Group 1">
            <a:extLst>
              <a:ext uri="{FF2B5EF4-FFF2-40B4-BE49-F238E27FC236}">
                <a16:creationId xmlns:a16="http://schemas.microsoft.com/office/drawing/2014/main" id="{E2928219-7806-481C-B760-791095A2C85C}"/>
              </a:ext>
            </a:extLst>
          </p:cNvPr>
          <p:cNvGrpSpPr/>
          <p:nvPr/>
        </p:nvGrpSpPr>
        <p:grpSpPr>
          <a:xfrm>
            <a:off x="1253143" y="2025026"/>
            <a:ext cx="9685713" cy="4164661"/>
            <a:chOff x="994954" y="3776041"/>
            <a:chExt cx="7768051" cy="2743200"/>
          </a:xfrm>
        </p:grpSpPr>
        <p:pic>
          <p:nvPicPr>
            <p:cNvPr id="9" name="Picture 7">
              <a:extLst>
                <a:ext uri="{FF2B5EF4-FFF2-40B4-BE49-F238E27FC236}">
                  <a16:creationId xmlns:a16="http://schemas.microsoft.com/office/drawing/2014/main" id="{A3AB6E85-9E00-4778-8124-D356509CA0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5" y="3776041"/>
              <a:ext cx="3657600" cy="2743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3A55C5F-FF32-4DDA-B1F5-E11473AE5034}"/>
                </a:ext>
              </a:extLst>
            </p:cNvPr>
            <p:cNvGrpSpPr/>
            <p:nvPr/>
          </p:nvGrpSpPr>
          <p:grpSpPr>
            <a:xfrm>
              <a:off x="994954" y="3776041"/>
              <a:ext cx="3657600" cy="2743200"/>
              <a:chOff x="1314994" y="1014548"/>
              <a:chExt cx="3657600" cy="2743200"/>
            </a:xfrm>
          </p:grpSpPr>
          <p:grpSp>
            <p:nvGrpSpPr>
              <p:cNvPr id="13" name="Group 12">
                <a:extLst>
                  <a:ext uri="{FF2B5EF4-FFF2-40B4-BE49-F238E27FC236}">
                    <a16:creationId xmlns:a16="http://schemas.microsoft.com/office/drawing/2014/main" id="{0385F304-DA52-41CC-8250-543135B0E7B3}"/>
                  </a:ext>
                </a:extLst>
              </p:cNvPr>
              <p:cNvGrpSpPr/>
              <p:nvPr/>
            </p:nvGrpSpPr>
            <p:grpSpPr>
              <a:xfrm>
                <a:off x="1314994" y="1014548"/>
                <a:ext cx="3657600" cy="2743200"/>
                <a:chOff x="531223" y="1014548"/>
                <a:chExt cx="3657600" cy="2743200"/>
              </a:xfrm>
            </p:grpSpPr>
            <p:pic>
              <p:nvPicPr>
                <p:cNvPr id="17" name="Picture 6">
                  <a:extLst>
                    <a:ext uri="{FF2B5EF4-FFF2-40B4-BE49-F238E27FC236}">
                      <a16:creationId xmlns:a16="http://schemas.microsoft.com/office/drawing/2014/main" id="{7CF60E90-F927-4CE0-855E-340CBC6AFF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223" y="1014548"/>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78543037-3ED9-4A2E-8733-1FB261568461}"/>
                    </a:ext>
                  </a:extLst>
                </p:cNvPr>
                <p:cNvSpPr>
                  <a:spLocks noChangeAspect="1"/>
                </p:cNvSpPr>
                <p:nvPr/>
              </p:nvSpPr>
              <p:spPr>
                <a:xfrm>
                  <a:off x="2232754" y="2412696"/>
                  <a:ext cx="45396" cy="4539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AD66F2B2-AF9E-477E-9689-1887A0EAB1AA}"/>
                    </a:ext>
                  </a:extLst>
                </p:cNvPr>
                <p:cNvSpPr txBox="1"/>
                <p:nvPr/>
              </p:nvSpPr>
              <p:spPr>
                <a:xfrm>
                  <a:off x="2016089" y="2381533"/>
                  <a:ext cx="216665" cy="107722"/>
                </a:xfrm>
                <a:prstGeom prst="rect">
                  <a:avLst/>
                </a:prstGeom>
                <a:noFill/>
              </p:spPr>
              <p:txBody>
                <a:bodyPr wrap="square" lIns="0" tIns="0" rIns="0" bIns="0" rtlCol="0">
                  <a:spAutoFit/>
                </a:bodyPr>
                <a:lstStyle/>
                <a:p>
                  <a:pPr algn="just"/>
                  <a:r>
                    <a:rPr lang="it-IT" sz="700" dirty="0">
                      <a:solidFill>
                        <a:schemeClr val="bg2">
                          <a:lumMod val="25000"/>
                        </a:schemeClr>
                      </a:solidFill>
                    </a:rPr>
                    <a:t>UA2</a:t>
                  </a:r>
                  <a:endParaRPr lang="en-GB" sz="700" dirty="0">
                    <a:solidFill>
                      <a:schemeClr val="bg2">
                        <a:lumMod val="25000"/>
                      </a:schemeClr>
                    </a:solidFill>
                  </a:endParaRPr>
                </a:p>
              </p:txBody>
            </p:sp>
          </p:grpSp>
          <p:sp>
            <p:nvSpPr>
              <p:cNvPr id="15" name="Rectangle 14">
                <a:extLst>
                  <a:ext uri="{FF2B5EF4-FFF2-40B4-BE49-F238E27FC236}">
                    <a16:creationId xmlns:a16="http://schemas.microsoft.com/office/drawing/2014/main" id="{F0AB5776-8430-4030-BFF9-E58061233844}"/>
                  </a:ext>
                </a:extLst>
              </p:cNvPr>
              <p:cNvSpPr>
                <a:spLocks noChangeAspect="1"/>
              </p:cNvSpPr>
              <p:nvPr/>
            </p:nvSpPr>
            <p:spPr>
              <a:xfrm>
                <a:off x="4389125" y="1268241"/>
                <a:ext cx="41261" cy="4126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urved Up Arrow 7">
                <a:extLst>
                  <a:ext uri="{FF2B5EF4-FFF2-40B4-BE49-F238E27FC236}">
                    <a16:creationId xmlns:a16="http://schemas.microsoft.com/office/drawing/2014/main" id="{331D4FF9-E01B-4D46-A6E1-3EB975A06E9D}"/>
                  </a:ext>
                </a:extLst>
              </p:cNvPr>
              <p:cNvSpPr/>
              <p:nvPr/>
            </p:nvSpPr>
            <p:spPr>
              <a:xfrm rot="14826878">
                <a:off x="4609881" y="1265700"/>
                <a:ext cx="290364" cy="170809"/>
              </a:xfrm>
              <a:prstGeom prst="curvedUp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sp>
        <p:nvSpPr>
          <p:cNvPr id="4" name="Footer Placeholder 3">
            <a:extLst>
              <a:ext uri="{FF2B5EF4-FFF2-40B4-BE49-F238E27FC236}">
                <a16:creationId xmlns:a16="http://schemas.microsoft.com/office/drawing/2014/main" id="{7EB1180B-30CF-4E47-9867-6F9CD070E5DC}"/>
              </a:ext>
            </a:extLst>
          </p:cNvPr>
          <p:cNvSpPr>
            <a:spLocks noGrp="1"/>
          </p:cNvSpPr>
          <p:nvPr>
            <p:ph type="ftr" sz="quarter" idx="11"/>
          </p:nvPr>
        </p:nvSpPr>
        <p:spPr/>
        <p:txBody>
          <a:bodyPr/>
          <a:lstStyle/>
          <a:p>
            <a:r>
              <a:rPr lang="en-GB"/>
              <a:t>G. Casse - Muon Workshop, 7-9 Nov. Liverpool</a:t>
            </a:r>
          </a:p>
        </p:txBody>
      </p:sp>
    </p:spTree>
    <p:extLst>
      <p:ext uri="{BB962C8B-B14F-4D97-AF65-F5344CB8AC3E}">
        <p14:creationId xmlns:p14="http://schemas.microsoft.com/office/powerpoint/2010/main" val="1690979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94758-DEF7-4D8C-9798-FBB11E65463D}"/>
              </a:ext>
            </a:extLst>
          </p:cNvPr>
          <p:cNvSpPr>
            <a:spLocks noGrp="1"/>
          </p:cNvSpPr>
          <p:nvPr>
            <p:ph type="title"/>
          </p:nvPr>
        </p:nvSpPr>
        <p:spPr>
          <a:xfrm>
            <a:off x="838200" y="136525"/>
            <a:ext cx="10515600" cy="713280"/>
          </a:xfrm>
        </p:spPr>
        <p:txBody>
          <a:bodyPr>
            <a:normAutofit/>
          </a:bodyPr>
          <a:lstStyle/>
          <a:p>
            <a:r>
              <a:rPr lang="en-US" sz="4000" dirty="0">
                <a:solidFill>
                  <a:schemeClr val="accent1">
                    <a:lumMod val="75000"/>
                  </a:schemeClr>
                </a:solidFill>
              </a:rPr>
              <a:t>Implementing designs for an MPW UMC 65nm run</a:t>
            </a:r>
          </a:p>
        </p:txBody>
      </p:sp>
      <p:sp>
        <p:nvSpPr>
          <p:cNvPr id="4" name="Slide Number Placeholder 3">
            <a:extLst>
              <a:ext uri="{FF2B5EF4-FFF2-40B4-BE49-F238E27FC236}">
                <a16:creationId xmlns:a16="http://schemas.microsoft.com/office/drawing/2014/main" id="{178DC1E4-EA44-417E-B9DC-5B8604013526}"/>
              </a:ext>
            </a:extLst>
          </p:cNvPr>
          <p:cNvSpPr>
            <a:spLocks noGrp="1"/>
          </p:cNvSpPr>
          <p:nvPr>
            <p:ph type="sldNum" sz="quarter" idx="12"/>
          </p:nvPr>
        </p:nvSpPr>
        <p:spPr/>
        <p:txBody>
          <a:bodyPr/>
          <a:lstStyle/>
          <a:p>
            <a:fld id="{320C07F6-2028-4BEC-9029-86C862344C03}" type="slidenum">
              <a:rPr lang="en-GB" smtClean="0"/>
              <a:t>30</a:t>
            </a:fld>
            <a:endParaRPr lang="en-GB"/>
          </a:p>
        </p:txBody>
      </p:sp>
      <p:sp>
        <p:nvSpPr>
          <p:cNvPr id="5" name="Text Box 1">
            <a:extLst>
              <a:ext uri="{FF2B5EF4-FFF2-40B4-BE49-F238E27FC236}">
                <a16:creationId xmlns:a16="http://schemas.microsoft.com/office/drawing/2014/main" id="{861ED8D3-807B-4FD0-A4A1-23CC4B11D8E7}"/>
              </a:ext>
            </a:extLst>
          </p:cNvPr>
          <p:cNvSpPr/>
          <p:nvPr/>
        </p:nvSpPr>
        <p:spPr>
          <a:xfrm>
            <a:off x="594360" y="5525168"/>
            <a:ext cx="11201400" cy="562705"/>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square" lIns="0" tIns="0" rIns="0" bIns="0">
            <a:noAutofit/>
          </a:bodyPr>
          <a:lstStyle/>
          <a:p>
            <a:pPr marL="0" marR="0">
              <a:spcBef>
                <a:spcPts val="0"/>
              </a:spcBef>
              <a:spcAft>
                <a:spcPts val="0"/>
              </a:spcAft>
            </a:pPr>
            <a:r>
              <a:rPr lang="ru-RU" sz="2000" dirty="0">
                <a:effectLst/>
                <a:latin typeface="Times New Roman" panose="02020603050405020304" pitchFamily="18" charset="0"/>
                <a:ea typeface="Times New Roman" panose="02020603050405020304" pitchFamily="18" charset="0"/>
              </a:rPr>
              <a:t>Prototype detector with four different arrays: a) 256x256 basic 8T; b) 256x256 improved 4T type; c) 128x128 standard and 128x128 modified SRAM; d) 128x128 exploratory.</a:t>
            </a:r>
            <a:endParaRPr lang="en-US" sz="2000" dirty="0">
              <a:effectLst/>
              <a:latin typeface="Times New Roman" panose="02020603050405020304" pitchFamily="18" charset="0"/>
              <a:ea typeface="Times New Roman" panose="02020603050405020304" pitchFamily="18" charset="0"/>
            </a:endParaRPr>
          </a:p>
        </p:txBody>
      </p:sp>
      <p:pic>
        <p:nvPicPr>
          <p:cNvPr id="6" name="Immagine 48">
            <a:extLst>
              <a:ext uri="{FF2B5EF4-FFF2-40B4-BE49-F238E27FC236}">
                <a16:creationId xmlns:a16="http://schemas.microsoft.com/office/drawing/2014/main" id="{DBEDBBE6-2B77-44DA-84EF-A8FB1EAAF5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02" t="22851" r="18713" b="11297"/>
          <a:stretch/>
        </p:blipFill>
        <p:spPr bwMode="auto">
          <a:xfrm>
            <a:off x="2058325" y="849805"/>
            <a:ext cx="7336627" cy="4524788"/>
          </a:xfrm>
          <a:prstGeom prst="rect">
            <a:avLst/>
          </a:prstGeom>
          <a:ln>
            <a:noFill/>
          </a:ln>
          <a:extLst>
            <a:ext uri="{53640926-AAD7-44D8-BBD7-CCE9431645EC}">
              <a14:shadowObscured xmlns:a14="http://schemas.microsoft.com/office/drawing/2010/main"/>
            </a:ext>
          </a:extLst>
        </p:spPr>
      </p:pic>
      <p:sp>
        <p:nvSpPr>
          <p:cNvPr id="3" name="Footer Placeholder 2">
            <a:extLst>
              <a:ext uri="{FF2B5EF4-FFF2-40B4-BE49-F238E27FC236}">
                <a16:creationId xmlns:a16="http://schemas.microsoft.com/office/drawing/2014/main" id="{98049EF8-01B0-476B-861C-0B0029084B06}"/>
              </a:ext>
            </a:extLst>
          </p:cNvPr>
          <p:cNvSpPr>
            <a:spLocks noGrp="1"/>
          </p:cNvSpPr>
          <p:nvPr>
            <p:ph type="ftr" sz="quarter" idx="11"/>
          </p:nvPr>
        </p:nvSpPr>
        <p:spPr/>
        <p:txBody>
          <a:bodyPr/>
          <a:lstStyle/>
          <a:p>
            <a:r>
              <a:rPr lang="en-GB"/>
              <a:t>G. Casse - Muon Workshop, 7-9 Nov. Liverpool</a:t>
            </a:r>
          </a:p>
        </p:txBody>
      </p:sp>
    </p:spTree>
    <p:extLst>
      <p:ext uri="{BB962C8B-B14F-4D97-AF65-F5344CB8AC3E}">
        <p14:creationId xmlns:p14="http://schemas.microsoft.com/office/powerpoint/2010/main" val="2904155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8DC1E4-EA44-417E-B9DC-5B8604013526}"/>
              </a:ext>
            </a:extLst>
          </p:cNvPr>
          <p:cNvSpPr>
            <a:spLocks noGrp="1"/>
          </p:cNvSpPr>
          <p:nvPr>
            <p:ph type="sldNum" sz="quarter" idx="12"/>
          </p:nvPr>
        </p:nvSpPr>
        <p:spPr/>
        <p:txBody>
          <a:bodyPr/>
          <a:lstStyle/>
          <a:p>
            <a:fld id="{320C07F6-2028-4BEC-9029-86C862344C03}" type="slidenum">
              <a:rPr lang="en-GB" smtClean="0"/>
              <a:t>31</a:t>
            </a:fld>
            <a:endParaRPr lang="en-GB"/>
          </a:p>
        </p:txBody>
      </p:sp>
      <p:pic>
        <p:nvPicPr>
          <p:cNvPr id="17" name="Picture 16">
            <a:extLst>
              <a:ext uri="{FF2B5EF4-FFF2-40B4-BE49-F238E27FC236}">
                <a16:creationId xmlns:a16="http://schemas.microsoft.com/office/drawing/2014/main" id="{70A05A47-4A56-4B98-9ACC-9E071AB879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743" y="1953652"/>
            <a:ext cx="3653419" cy="1950214"/>
          </a:xfrm>
          <a:prstGeom prst="rect">
            <a:avLst/>
          </a:prstGeom>
        </p:spPr>
      </p:pic>
      <p:sp>
        <p:nvSpPr>
          <p:cNvPr id="18" name="Title 1">
            <a:extLst>
              <a:ext uri="{FF2B5EF4-FFF2-40B4-BE49-F238E27FC236}">
                <a16:creationId xmlns:a16="http://schemas.microsoft.com/office/drawing/2014/main" id="{64FF36FD-8DE7-4136-87AF-C13F5D449E19}"/>
              </a:ext>
            </a:extLst>
          </p:cNvPr>
          <p:cNvSpPr>
            <a:spLocks noGrp="1"/>
          </p:cNvSpPr>
          <p:nvPr>
            <p:ph type="title"/>
          </p:nvPr>
        </p:nvSpPr>
        <p:spPr>
          <a:xfrm>
            <a:off x="838200" y="-97916"/>
            <a:ext cx="10515600" cy="713280"/>
          </a:xfrm>
        </p:spPr>
        <p:txBody>
          <a:bodyPr>
            <a:normAutofit/>
          </a:bodyPr>
          <a:lstStyle/>
          <a:p>
            <a:r>
              <a:rPr lang="en-US" sz="4000" dirty="0">
                <a:solidFill>
                  <a:schemeClr val="accent1">
                    <a:lumMod val="75000"/>
                  </a:schemeClr>
                </a:solidFill>
              </a:rPr>
              <a:t>Implementing designs for an MPW UMC 65nm run</a:t>
            </a:r>
          </a:p>
        </p:txBody>
      </p:sp>
      <p:sp>
        <p:nvSpPr>
          <p:cNvPr id="8" name="Text Box 1">
            <a:extLst>
              <a:ext uri="{FF2B5EF4-FFF2-40B4-BE49-F238E27FC236}">
                <a16:creationId xmlns:a16="http://schemas.microsoft.com/office/drawing/2014/main" id="{3C679ACD-FC4A-4DD2-98D2-917DB500FF99}"/>
              </a:ext>
            </a:extLst>
          </p:cNvPr>
          <p:cNvSpPr/>
          <p:nvPr/>
        </p:nvSpPr>
        <p:spPr>
          <a:xfrm>
            <a:off x="1119743" y="4526158"/>
            <a:ext cx="9537751" cy="1229869"/>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square" lIns="0" tIns="0" rIns="0" bIns="0">
            <a:noAutofit/>
          </a:bodyPr>
          <a:lstStyle/>
          <a:p>
            <a:pPr marL="0" marR="0">
              <a:spcBef>
                <a:spcPts val="0"/>
              </a:spcBef>
              <a:spcAft>
                <a:spcPts val="0"/>
              </a:spcAft>
            </a:pPr>
            <a:r>
              <a:rPr lang="en-GB" sz="2000" dirty="0">
                <a:latin typeface="Times New Roman" panose="02020603050405020304" pitchFamily="18" charset="0"/>
                <a:ea typeface="Times New Roman" panose="02020603050405020304" pitchFamily="18" charset="0"/>
              </a:rPr>
              <a:t>S</a:t>
            </a:r>
            <a:r>
              <a:rPr lang="ru-RU" sz="2000" dirty="0">
                <a:effectLst/>
                <a:latin typeface="Times New Roman" panose="02020603050405020304" pitchFamily="18" charset="0"/>
                <a:ea typeface="Times New Roman" panose="02020603050405020304" pitchFamily="18" charset="0"/>
              </a:rPr>
              <a:t>witching probability of four test pixels </a:t>
            </a:r>
            <a:r>
              <a:rPr lang="en-US" sz="2000" dirty="0">
                <a:effectLst/>
                <a:latin typeface="Times New Roman" panose="02020603050405020304" pitchFamily="18" charset="0"/>
                <a:ea typeface="Times New Roman" panose="02020603050405020304" pitchFamily="18" charset="0"/>
              </a:rPr>
              <a:t>(</a:t>
            </a:r>
            <a:r>
              <a:rPr lang="en-US" sz="2000" dirty="0" err="1">
                <a:effectLst/>
                <a:latin typeface="Times New Roman" panose="02020603050405020304" pitchFamily="18" charset="0"/>
                <a:ea typeface="Times New Roman" panose="02020603050405020304" pitchFamily="18" charset="0"/>
              </a:rPr>
              <a:t>Lemu</a:t>
            </a:r>
            <a:r>
              <a:rPr lang="en-US" sz="2000" dirty="0">
                <a:effectLst/>
                <a:latin typeface="Times New Roman" panose="02020603050405020304" pitchFamily="18" charset="0"/>
                <a:ea typeface="Times New Roman" panose="02020603050405020304" pitchFamily="18" charset="0"/>
              </a:rPr>
              <a:t> circuit) </a:t>
            </a:r>
            <a:r>
              <a:rPr lang="ru-RU" sz="2000" dirty="0">
                <a:effectLst/>
                <a:latin typeface="Times New Roman" panose="02020603050405020304" pitchFamily="18" charset="0"/>
                <a:ea typeface="Times New Roman" panose="02020603050405020304" pitchFamily="18" charset="0"/>
              </a:rPr>
              <a:t>as a function of the injected charge, with </a:t>
            </a:r>
            <a:r>
              <a:rPr lang="en-US" sz="2000" dirty="0">
                <a:effectLst/>
                <a:latin typeface="Times New Roman" panose="02020603050405020304" pitchFamily="18" charset="0"/>
                <a:ea typeface="Times New Roman" panose="02020603050405020304" pitchFamily="18" charset="0"/>
              </a:rPr>
              <a:t>D</a:t>
            </a:r>
            <a:r>
              <a:rPr lang="ru-RU" sz="2000" dirty="0">
                <a:effectLst/>
                <a:latin typeface="Times New Roman" panose="02020603050405020304" pitchFamily="18" charset="0"/>
                <a:ea typeface="Times New Roman" panose="02020603050405020304" pitchFamily="18" charset="0"/>
              </a:rPr>
              <a:t>V fixed at 100 mV. The value of charge at which the curves cross the 50% probability is taken as C</a:t>
            </a:r>
            <a:r>
              <a:rPr lang="ru-RU" sz="2000" baseline="-25000" dirty="0">
                <a:effectLst/>
                <a:latin typeface="Times New Roman" panose="02020603050405020304" pitchFamily="18" charset="0"/>
                <a:ea typeface="Times New Roman" panose="02020603050405020304" pitchFamily="18" charset="0"/>
              </a:rPr>
              <a:t>T</a:t>
            </a:r>
            <a:r>
              <a:rPr lang="ru-RU" sz="2000"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2" name="Footer Placeholder 1">
            <a:extLst>
              <a:ext uri="{FF2B5EF4-FFF2-40B4-BE49-F238E27FC236}">
                <a16:creationId xmlns:a16="http://schemas.microsoft.com/office/drawing/2014/main" id="{EDD7A596-048E-4E48-A3EE-16DDB74E7B7D}"/>
              </a:ext>
            </a:extLst>
          </p:cNvPr>
          <p:cNvSpPr>
            <a:spLocks noGrp="1"/>
          </p:cNvSpPr>
          <p:nvPr>
            <p:ph type="ftr" sz="quarter" idx="11"/>
          </p:nvPr>
        </p:nvSpPr>
        <p:spPr/>
        <p:txBody>
          <a:bodyPr/>
          <a:lstStyle/>
          <a:p>
            <a:r>
              <a:rPr lang="en-GB"/>
              <a:t>G. Casse - Muon Workshop, 7-9 Nov. Liverpool</a:t>
            </a:r>
          </a:p>
        </p:txBody>
      </p:sp>
      <p:grpSp>
        <p:nvGrpSpPr>
          <p:cNvPr id="9" name="Gruppo 13">
            <a:extLst>
              <a:ext uri="{FF2B5EF4-FFF2-40B4-BE49-F238E27FC236}">
                <a16:creationId xmlns:a16="http://schemas.microsoft.com/office/drawing/2014/main" id="{11D7E97B-C7FB-410B-AECA-8FA566F56826}"/>
              </a:ext>
            </a:extLst>
          </p:cNvPr>
          <p:cNvGrpSpPr>
            <a:grpSpLocks noChangeAspect="1"/>
          </p:cNvGrpSpPr>
          <p:nvPr/>
        </p:nvGrpSpPr>
        <p:grpSpPr>
          <a:xfrm>
            <a:off x="4379205" y="1849765"/>
            <a:ext cx="7603269" cy="2533547"/>
            <a:chOff x="0" y="0"/>
            <a:chExt cx="6484832" cy="2160393"/>
          </a:xfrm>
        </p:grpSpPr>
        <p:grpSp>
          <p:nvGrpSpPr>
            <p:cNvPr id="10" name="Gruppo 11">
              <a:extLst>
                <a:ext uri="{FF2B5EF4-FFF2-40B4-BE49-F238E27FC236}">
                  <a16:creationId xmlns:a16="http://schemas.microsoft.com/office/drawing/2014/main" id="{DCE6C808-E98D-4BB8-95BD-C8E069ADCC20}"/>
                </a:ext>
              </a:extLst>
            </p:cNvPr>
            <p:cNvGrpSpPr/>
            <p:nvPr/>
          </p:nvGrpSpPr>
          <p:grpSpPr>
            <a:xfrm>
              <a:off x="0" y="0"/>
              <a:ext cx="6484832" cy="2116455"/>
              <a:chOff x="0" y="0"/>
              <a:chExt cx="6484832" cy="2116455"/>
            </a:xfrm>
          </p:grpSpPr>
          <p:pic>
            <p:nvPicPr>
              <p:cNvPr id="13" name="Immagine 9">
                <a:extLst>
                  <a:ext uri="{FF2B5EF4-FFF2-40B4-BE49-F238E27FC236}">
                    <a16:creationId xmlns:a16="http://schemas.microsoft.com/office/drawing/2014/main" id="{6B9838B0-F3C9-4E8A-BAD8-52E8CF3D5B9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3467" y="22578"/>
                <a:ext cx="3301365" cy="2042795"/>
              </a:xfrm>
              <a:prstGeom prst="rect">
                <a:avLst/>
              </a:prstGeom>
              <a:noFill/>
            </p:spPr>
          </p:pic>
          <p:pic>
            <p:nvPicPr>
              <p:cNvPr id="14" name="Immagine 8">
                <a:extLst>
                  <a:ext uri="{FF2B5EF4-FFF2-40B4-BE49-F238E27FC236}">
                    <a16:creationId xmlns:a16="http://schemas.microsoft.com/office/drawing/2014/main" id="{0648861F-7B30-4F0E-AA76-BB99E3AFCF6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282950" cy="2116455"/>
              </a:xfrm>
              <a:prstGeom prst="rect">
                <a:avLst/>
              </a:prstGeom>
              <a:noFill/>
            </p:spPr>
          </p:pic>
        </p:grpSp>
        <p:sp>
          <p:nvSpPr>
            <p:cNvPr id="11" name="Casella di testo 2">
              <a:extLst>
                <a:ext uri="{FF2B5EF4-FFF2-40B4-BE49-F238E27FC236}">
                  <a16:creationId xmlns:a16="http://schemas.microsoft.com/office/drawing/2014/main" id="{DD0E430B-FD37-427B-9A70-305709DB0383}"/>
                </a:ext>
              </a:extLst>
            </p:cNvPr>
            <p:cNvSpPr txBox="1">
              <a:spLocks noChangeArrowheads="1"/>
            </p:cNvSpPr>
            <p:nvPr/>
          </p:nvSpPr>
          <p:spPr bwMode="auto">
            <a:xfrm>
              <a:off x="84478" y="1804299"/>
              <a:ext cx="514770" cy="324930"/>
            </a:xfrm>
            <a:prstGeom prst="rect">
              <a:avLst/>
            </a:prstGeom>
            <a:no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r>
                <a:rPr lang="ru-RU" sz="1200">
                  <a:effectLst/>
                  <a:latin typeface="Times New Roman" panose="02020603050405020304" pitchFamily="18" charset="0"/>
                  <a:ea typeface="Times New Roman" panose="02020603050405020304" pitchFamily="18" charset="0"/>
                </a:rPr>
                <a:t>a)</a:t>
              </a:r>
              <a:endParaRPr lang="en-US" sz="1000">
                <a:effectLst/>
                <a:latin typeface="Times New Roman" panose="02020603050405020304" pitchFamily="18" charset="0"/>
                <a:ea typeface="Times New Roman" panose="02020603050405020304" pitchFamily="18" charset="0"/>
              </a:endParaRPr>
            </a:p>
          </p:txBody>
        </p:sp>
        <p:sp>
          <p:nvSpPr>
            <p:cNvPr id="12" name="Casella di testo 2">
              <a:extLst>
                <a:ext uri="{FF2B5EF4-FFF2-40B4-BE49-F238E27FC236}">
                  <a16:creationId xmlns:a16="http://schemas.microsoft.com/office/drawing/2014/main" id="{474F4881-DEA4-43E1-9992-8788826DFE23}"/>
                </a:ext>
              </a:extLst>
            </p:cNvPr>
            <p:cNvSpPr txBox="1">
              <a:spLocks noChangeArrowheads="1"/>
            </p:cNvSpPr>
            <p:nvPr/>
          </p:nvSpPr>
          <p:spPr bwMode="auto">
            <a:xfrm>
              <a:off x="3202601" y="1835463"/>
              <a:ext cx="574540" cy="324930"/>
            </a:xfrm>
            <a:prstGeom prst="rect">
              <a:avLst/>
            </a:prstGeom>
            <a:no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r>
                <a:rPr lang="ru-RU" sz="1200">
                  <a:effectLst/>
                  <a:latin typeface="Times New Roman" panose="02020603050405020304" pitchFamily="18" charset="0"/>
                  <a:ea typeface="Times New Roman" panose="02020603050405020304" pitchFamily="18" charset="0"/>
                </a:rPr>
                <a:t>b)</a:t>
              </a:r>
              <a:endParaRPr lang="en-US" sz="100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775693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8DC1E4-EA44-417E-B9DC-5B8604013526}"/>
              </a:ext>
            </a:extLst>
          </p:cNvPr>
          <p:cNvSpPr>
            <a:spLocks noGrp="1"/>
          </p:cNvSpPr>
          <p:nvPr>
            <p:ph type="sldNum" sz="quarter" idx="12"/>
          </p:nvPr>
        </p:nvSpPr>
        <p:spPr/>
        <p:txBody>
          <a:bodyPr/>
          <a:lstStyle/>
          <a:p>
            <a:fld id="{320C07F6-2028-4BEC-9029-86C862344C03}" type="slidenum">
              <a:rPr lang="en-GB" smtClean="0"/>
              <a:t>32</a:t>
            </a:fld>
            <a:endParaRPr lang="en-GB"/>
          </a:p>
        </p:txBody>
      </p:sp>
      <p:pic>
        <p:nvPicPr>
          <p:cNvPr id="5126" name="Picture 28">
            <a:extLst>
              <a:ext uri="{FF2B5EF4-FFF2-40B4-BE49-F238E27FC236}">
                <a16:creationId xmlns:a16="http://schemas.microsoft.com/office/drawing/2014/main" id="{A3082720-3D94-4386-A115-C5CC2D3504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3172" b="1611"/>
          <a:stretch>
            <a:fillRect/>
          </a:stretch>
        </p:blipFill>
        <p:spPr bwMode="auto">
          <a:xfrm>
            <a:off x="451735" y="820438"/>
            <a:ext cx="3072809" cy="3440597"/>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29">
            <a:extLst>
              <a:ext uri="{FF2B5EF4-FFF2-40B4-BE49-F238E27FC236}">
                <a16:creationId xmlns:a16="http://schemas.microsoft.com/office/drawing/2014/main" id="{53617B22-6302-46FF-AA16-104B1ED459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5681" y="704849"/>
            <a:ext cx="5632719" cy="2852401"/>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30">
            <a:extLst>
              <a:ext uri="{FF2B5EF4-FFF2-40B4-BE49-F238E27FC236}">
                <a16:creationId xmlns:a16="http://schemas.microsoft.com/office/drawing/2014/main" id="{3C0798A6-2993-4216-BC7E-9A958F29EE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8540" y="4167579"/>
            <a:ext cx="7059556" cy="265026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
            <a:extLst>
              <a:ext uri="{FF2B5EF4-FFF2-40B4-BE49-F238E27FC236}">
                <a16:creationId xmlns:a16="http://schemas.microsoft.com/office/drawing/2014/main" id="{01A40FD7-0CE5-4B1B-9C48-4312A17FCDB7}"/>
              </a:ext>
            </a:extLst>
          </p:cNvPr>
          <p:cNvSpPr>
            <a:spLocks noChangeArrowheads="1"/>
          </p:cNvSpPr>
          <p:nvPr/>
        </p:nvSpPr>
        <p:spPr bwMode="auto">
          <a:xfrm>
            <a:off x="4741962" y="3689064"/>
            <a:ext cx="6998303" cy="36836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Response to laser with 10 pulses for each integration time (</a:t>
            </a: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&gt;D</a:t>
            </a:r>
            <a:r>
              <a:rPr kumimoji="0" lang="ru-RU"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V ~ 100mV).</a:t>
            </a:r>
            <a:endParaRPr kumimoji="0" lang="ru-RU" altLang="en-US" sz="1600" b="0" i="0" u="none" strike="noStrike" cap="none" normalizeH="0" baseline="0" dirty="0">
              <a:ln>
                <a:noFill/>
              </a:ln>
              <a:solidFill>
                <a:schemeClr val="tx1"/>
              </a:solidFill>
              <a:effectLst/>
              <a:latin typeface="Arial" panose="020B0604020202020204" pitchFamily="34" charset="0"/>
            </a:endParaRPr>
          </a:p>
        </p:txBody>
      </p:sp>
      <p:sp>
        <p:nvSpPr>
          <p:cNvPr id="10" name="Rectangle 10">
            <a:extLst>
              <a:ext uri="{FF2B5EF4-FFF2-40B4-BE49-F238E27FC236}">
                <a16:creationId xmlns:a16="http://schemas.microsoft.com/office/drawing/2014/main" id="{8DE2CD50-8BDE-4294-867F-651D9E780D74}"/>
              </a:ext>
            </a:extLst>
          </p:cNvPr>
          <p:cNvSpPr>
            <a:spLocks noChangeArrowheads="1"/>
          </p:cNvSpPr>
          <p:nvPr/>
        </p:nvSpPr>
        <p:spPr bwMode="auto">
          <a:xfrm>
            <a:off x="0" y="2755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en-US" sz="11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en-US" sz="1100" b="0" i="0" u="none" strike="noStrike" cap="none" normalizeH="0" baseline="0">
                <a:ln>
                  <a:noFill/>
                </a:ln>
                <a:solidFill>
                  <a:srgbClr val="000000"/>
                </a:solidFill>
                <a:effectLst/>
                <a:latin typeface="Arial" panose="020B0604020202020204" pitchFamily="34" charset="0"/>
              </a:rPr>
              <a:t>        </a:t>
            </a:r>
            <a:endParaRPr kumimoji="0" lang="ru-RU"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1">
            <a:extLst>
              <a:ext uri="{FF2B5EF4-FFF2-40B4-BE49-F238E27FC236}">
                <a16:creationId xmlns:a16="http://schemas.microsoft.com/office/drawing/2014/main" id="{E4D738C1-49D4-4638-B732-B0F77CBF5FAC}"/>
              </a:ext>
            </a:extLst>
          </p:cNvPr>
          <p:cNvSpPr>
            <a:spLocks noChangeArrowheads="1"/>
          </p:cNvSpPr>
          <p:nvPr/>
        </p:nvSpPr>
        <p:spPr bwMode="auto">
          <a:xfrm>
            <a:off x="0" y="4514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3">
            <a:extLst>
              <a:ext uri="{FF2B5EF4-FFF2-40B4-BE49-F238E27FC236}">
                <a16:creationId xmlns:a16="http://schemas.microsoft.com/office/drawing/2014/main" id="{C7ADD4EC-8DF4-45D7-B6F3-3A5129285D8F}"/>
              </a:ext>
            </a:extLst>
          </p:cNvPr>
          <p:cNvSpPr>
            <a:spLocks noChangeArrowheads="1"/>
          </p:cNvSpPr>
          <p:nvPr/>
        </p:nvSpPr>
        <p:spPr bwMode="auto">
          <a:xfrm>
            <a:off x="0" y="4514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br>
              <a:rPr kumimoji="0" lang="ru-RU"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ru-RU"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4">
            <a:extLst>
              <a:ext uri="{FF2B5EF4-FFF2-40B4-BE49-F238E27FC236}">
                <a16:creationId xmlns:a16="http://schemas.microsoft.com/office/drawing/2014/main" id="{5BC319F4-CF73-403B-9686-372103B97066}"/>
              </a:ext>
            </a:extLst>
          </p:cNvPr>
          <p:cNvSpPr>
            <a:spLocks noChangeArrowheads="1"/>
          </p:cNvSpPr>
          <p:nvPr/>
        </p:nvSpPr>
        <p:spPr bwMode="auto">
          <a:xfrm>
            <a:off x="0" y="4514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5">
            <a:extLst>
              <a:ext uri="{FF2B5EF4-FFF2-40B4-BE49-F238E27FC236}">
                <a16:creationId xmlns:a16="http://schemas.microsoft.com/office/drawing/2014/main" id="{1470C710-BCFF-4343-B811-0E111E98F6F9}"/>
              </a:ext>
            </a:extLst>
          </p:cNvPr>
          <p:cNvSpPr>
            <a:spLocks noChangeArrowheads="1"/>
          </p:cNvSpPr>
          <p:nvPr/>
        </p:nvSpPr>
        <p:spPr bwMode="auto">
          <a:xfrm>
            <a:off x="0" y="59499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Title 1">
            <a:extLst>
              <a:ext uri="{FF2B5EF4-FFF2-40B4-BE49-F238E27FC236}">
                <a16:creationId xmlns:a16="http://schemas.microsoft.com/office/drawing/2014/main" id="{132DEF65-274B-4E6B-B929-B6813EE57085}"/>
              </a:ext>
            </a:extLst>
          </p:cNvPr>
          <p:cNvSpPr>
            <a:spLocks noGrp="1"/>
          </p:cNvSpPr>
          <p:nvPr>
            <p:ph type="title"/>
          </p:nvPr>
        </p:nvSpPr>
        <p:spPr>
          <a:xfrm>
            <a:off x="987056" y="70690"/>
            <a:ext cx="10515600" cy="837359"/>
          </a:xfrm>
        </p:spPr>
        <p:txBody>
          <a:bodyPr>
            <a:normAutofit fontScale="90000"/>
          </a:bodyPr>
          <a:lstStyle/>
          <a:p>
            <a:r>
              <a:rPr lang="en-US" sz="4400" b="1" dirty="0">
                <a:solidFill>
                  <a:schemeClr val="accent1">
                    <a:lumMod val="50000"/>
                  </a:schemeClr>
                </a:solidFill>
              </a:rPr>
              <a:t>Results: pulsed laser (410 nm) injection in </a:t>
            </a:r>
            <a:r>
              <a:rPr lang="en-US" sz="4400" b="1" dirty="0" err="1">
                <a:solidFill>
                  <a:schemeClr val="accent1">
                    <a:lumMod val="50000"/>
                  </a:schemeClr>
                </a:solidFill>
              </a:rPr>
              <a:t>LEmu</a:t>
            </a:r>
            <a:endParaRPr lang="en-US" dirty="0"/>
          </a:p>
        </p:txBody>
      </p:sp>
      <p:sp>
        <p:nvSpPr>
          <p:cNvPr id="20" name="TextBox 19">
            <a:extLst>
              <a:ext uri="{FF2B5EF4-FFF2-40B4-BE49-F238E27FC236}">
                <a16:creationId xmlns:a16="http://schemas.microsoft.com/office/drawing/2014/main" id="{1AF24E31-1C10-4962-9CC7-59715052FB9D}"/>
              </a:ext>
            </a:extLst>
          </p:cNvPr>
          <p:cNvSpPr txBox="1"/>
          <p:nvPr/>
        </p:nvSpPr>
        <p:spPr>
          <a:xfrm>
            <a:off x="27417" y="5244592"/>
            <a:ext cx="5712448" cy="646331"/>
          </a:xfrm>
          <a:prstGeom prst="rect">
            <a:avLst/>
          </a:prstGeom>
          <a:noFill/>
        </p:spPr>
        <p:txBody>
          <a:bodyPr wrap="square">
            <a:spAutoFit/>
          </a:bodyPr>
          <a:lstStyle/>
          <a:p>
            <a:r>
              <a:rPr kumimoji="0" lang="ru-RU"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Response of the sensor to two and a single laser pulse (</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a:t>
            </a:r>
            <a:r>
              <a:rPr kumimoji="0" lang="ru-RU"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V ~ 100mV).</a:t>
            </a:r>
            <a:endParaRPr lang="en-US" dirty="0"/>
          </a:p>
        </p:txBody>
      </p:sp>
      <p:sp>
        <p:nvSpPr>
          <p:cNvPr id="2" name="Footer Placeholder 1">
            <a:extLst>
              <a:ext uri="{FF2B5EF4-FFF2-40B4-BE49-F238E27FC236}">
                <a16:creationId xmlns:a16="http://schemas.microsoft.com/office/drawing/2014/main" id="{4EA906C0-763A-4135-AA9E-B6A5B09CE52F}"/>
              </a:ext>
            </a:extLst>
          </p:cNvPr>
          <p:cNvSpPr>
            <a:spLocks noGrp="1"/>
          </p:cNvSpPr>
          <p:nvPr>
            <p:ph type="ftr" sz="quarter" idx="11"/>
          </p:nvPr>
        </p:nvSpPr>
        <p:spPr/>
        <p:txBody>
          <a:bodyPr/>
          <a:lstStyle/>
          <a:p>
            <a:r>
              <a:rPr lang="en-GB"/>
              <a:t>G. Casse - Muon Workshop, 7-9 Nov. Liverpool</a:t>
            </a:r>
          </a:p>
        </p:txBody>
      </p:sp>
    </p:spTree>
    <p:extLst>
      <p:ext uri="{BB962C8B-B14F-4D97-AF65-F5344CB8AC3E}">
        <p14:creationId xmlns:p14="http://schemas.microsoft.com/office/powerpoint/2010/main" val="2739383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77CB5D-EE9C-402F-A8D5-8FB8B360707B}"/>
              </a:ext>
            </a:extLst>
          </p:cNvPr>
          <p:cNvSpPr>
            <a:spLocks noGrp="1"/>
          </p:cNvSpPr>
          <p:nvPr>
            <p:ph type="sldNum" sz="quarter" idx="12"/>
          </p:nvPr>
        </p:nvSpPr>
        <p:spPr/>
        <p:txBody>
          <a:bodyPr/>
          <a:lstStyle/>
          <a:p>
            <a:fld id="{320C07F6-2028-4BEC-9029-86C862344C03}" type="slidenum">
              <a:rPr lang="en-GB" smtClean="0"/>
              <a:t>33</a:t>
            </a:fld>
            <a:endParaRPr lang="en-GB"/>
          </a:p>
        </p:txBody>
      </p:sp>
      <p:grpSp>
        <p:nvGrpSpPr>
          <p:cNvPr id="3" name="Group 2">
            <a:extLst>
              <a:ext uri="{FF2B5EF4-FFF2-40B4-BE49-F238E27FC236}">
                <a16:creationId xmlns:a16="http://schemas.microsoft.com/office/drawing/2014/main" id="{60917723-BB4B-4E2A-A66A-FEC6839A9E6C}"/>
              </a:ext>
            </a:extLst>
          </p:cNvPr>
          <p:cNvGrpSpPr>
            <a:grpSpLocks noChangeAspect="1"/>
          </p:cNvGrpSpPr>
          <p:nvPr/>
        </p:nvGrpSpPr>
        <p:grpSpPr>
          <a:xfrm>
            <a:off x="886726" y="1647528"/>
            <a:ext cx="10615930" cy="2719104"/>
            <a:chOff x="0" y="0"/>
            <a:chExt cx="5527040" cy="1417320"/>
          </a:xfrm>
        </p:grpSpPr>
        <p:grpSp>
          <p:nvGrpSpPr>
            <p:cNvPr id="4" name="Group 3">
              <a:extLst>
                <a:ext uri="{FF2B5EF4-FFF2-40B4-BE49-F238E27FC236}">
                  <a16:creationId xmlns:a16="http://schemas.microsoft.com/office/drawing/2014/main" id="{3073628B-A720-496E-BFF0-A97A29AD1C3D}"/>
                </a:ext>
              </a:extLst>
            </p:cNvPr>
            <p:cNvGrpSpPr/>
            <p:nvPr/>
          </p:nvGrpSpPr>
          <p:grpSpPr>
            <a:xfrm>
              <a:off x="0" y="0"/>
              <a:ext cx="5527040" cy="1417320"/>
              <a:chOff x="0" y="0"/>
              <a:chExt cx="5527283" cy="1417427"/>
            </a:xfrm>
          </p:grpSpPr>
          <p:grpSp>
            <p:nvGrpSpPr>
              <p:cNvPr id="6" name="Group 5">
                <a:extLst>
                  <a:ext uri="{FF2B5EF4-FFF2-40B4-BE49-F238E27FC236}">
                    <a16:creationId xmlns:a16="http://schemas.microsoft.com/office/drawing/2014/main" id="{565C126C-2D3B-404E-AF15-FC1D76827A44}"/>
                  </a:ext>
                </a:extLst>
              </p:cNvPr>
              <p:cNvGrpSpPr/>
              <p:nvPr/>
            </p:nvGrpSpPr>
            <p:grpSpPr>
              <a:xfrm>
                <a:off x="0" y="0"/>
                <a:ext cx="5527283" cy="1417427"/>
                <a:chOff x="0" y="0"/>
                <a:chExt cx="5527283" cy="1417427"/>
              </a:xfrm>
            </p:grpSpPr>
            <p:pic>
              <p:nvPicPr>
                <p:cNvPr id="8" name="Picture 7">
                  <a:extLst>
                    <a:ext uri="{FF2B5EF4-FFF2-40B4-BE49-F238E27FC236}">
                      <a16:creationId xmlns:a16="http://schemas.microsoft.com/office/drawing/2014/main" id="{8A724D30-3981-4C93-AB30-9E540E51B4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0975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3F7E098-7990-4611-BCB1-8D20C9D11E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9750" y="17252"/>
                  <a:ext cx="18192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D01ACC0-617C-479B-8878-9B0068A7952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427"/>
                <a:stretch/>
              </p:blipFill>
              <p:spPr bwMode="auto">
                <a:xfrm>
                  <a:off x="3708008" y="17253"/>
                  <a:ext cx="1819275" cy="135219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668CE5EF-AFA7-43E7-BA61-278D04670C92}"/>
                  </a:ext>
                </a:extLst>
              </p:cNvPr>
              <p:cNvSpPr/>
              <p:nvPr/>
            </p:nvSpPr>
            <p:spPr>
              <a:xfrm>
                <a:off x="3599145" y="1339235"/>
                <a:ext cx="45719" cy="7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5" name="Rectangle 4">
              <a:extLst>
                <a:ext uri="{FF2B5EF4-FFF2-40B4-BE49-F238E27FC236}">
                  <a16:creationId xmlns:a16="http://schemas.microsoft.com/office/drawing/2014/main" id="{138268CA-BCAC-4C66-AC48-C1051D3FDD80}"/>
                </a:ext>
              </a:extLst>
            </p:cNvPr>
            <p:cNvSpPr/>
            <p:nvPr/>
          </p:nvSpPr>
          <p:spPr>
            <a:xfrm>
              <a:off x="5386142" y="1332436"/>
              <a:ext cx="93784" cy="78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11" name="Title 1">
            <a:extLst>
              <a:ext uri="{FF2B5EF4-FFF2-40B4-BE49-F238E27FC236}">
                <a16:creationId xmlns:a16="http://schemas.microsoft.com/office/drawing/2014/main" id="{30B72900-04BB-44F8-874A-99F1C9395EAC}"/>
              </a:ext>
            </a:extLst>
          </p:cNvPr>
          <p:cNvSpPr txBox="1">
            <a:spLocks/>
          </p:cNvSpPr>
          <p:nvPr/>
        </p:nvSpPr>
        <p:spPr>
          <a:xfrm>
            <a:off x="54864" y="212833"/>
            <a:ext cx="12088368" cy="8373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accent1">
                    <a:lumMod val="50000"/>
                  </a:schemeClr>
                </a:solidFill>
              </a:rPr>
              <a:t>Results: pulsed laser (410 nm) injection in the exploratory sensors</a:t>
            </a:r>
            <a:endParaRPr lang="en-US" sz="3600" dirty="0"/>
          </a:p>
        </p:txBody>
      </p:sp>
      <p:sp>
        <p:nvSpPr>
          <p:cNvPr id="12" name="Rectangle 31">
            <a:extLst>
              <a:ext uri="{FF2B5EF4-FFF2-40B4-BE49-F238E27FC236}">
                <a16:creationId xmlns:a16="http://schemas.microsoft.com/office/drawing/2014/main" id="{3C65EE06-1F04-4B1B-9473-F466B78D2637}"/>
              </a:ext>
            </a:extLst>
          </p:cNvPr>
          <p:cNvSpPr>
            <a:spLocks noChangeArrowheads="1"/>
          </p:cNvSpPr>
          <p:nvPr/>
        </p:nvSpPr>
        <p:spPr bwMode="auto">
          <a:xfrm>
            <a:off x="1064728" y="4871918"/>
            <a:ext cx="108906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Laser spot measured with the three test sensors: Latch-up, 3T, 3T-bjt. Note that the spot diameter is about </a:t>
            </a:r>
            <a:r>
              <a:rPr lang="en-GB" altLang="en-US" sz="1600" i="1" dirty="0">
                <a:latin typeface="Arial" panose="020B0604020202020204" pitchFamily="34" charset="0"/>
                <a:ea typeface="Times New Roman" panose="02020603050405020304" pitchFamily="18" charset="0"/>
              </a:rPr>
              <a:t>10</a:t>
            </a:r>
            <a:r>
              <a:rPr kumimoji="0" lang="en-GB" altLang="en-US" sz="16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0µm</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3" name="Footer Placeholder 12">
            <a:extLst>
              <a:ext uri="{FF2B5EF4-FFF2-40B4-BE49-F238E27FC236}">
                <a16:creationId xmlns:a16="http://schemas.microsoft.com/office/drawing/2014/main" id="{C34469F1-9050-43AF-8F5A-DF3222FCAA89}"/>
              </a:ext>
            </a:extLst>
          </p:cNvPr>
          <p:cNvSpPr>
            <a:spLocks noGrp="1"/>
          </p:cNvSpPr>
          <p:nvPr>
            <p:ph type="ftr" sz="quarter" idx="11"/>
          </p:nvPr>
        </p:nvSpPr>
        <p:spPr/>
        <p:txBody>
          <a:bodyPr/>
          <a:lstStyle/>
          <a:p>
            <a:r>
              <a:rPr lang="en-GB"/>
              <a:t>G. Casse - Muon Workshop, 7-9 Nov. Liverpool</a:t>
            </a:r>
          </a:p>
        </p:txBody>
      </p:sp>
    </p:spTree>
    <p:extLst>
      <p:ext uri="{BB962C8B-B14F-4D97-AF65-F5344CB8AC3E}">
        <p14:creationId xmlns:p14="http://schemas.microsoft.com/office/powerpoint/2010/main" val="3374896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8DC1E4-EA44-417E-B9DC-5B8604013526}"/>
              </a:ext>
            </a:extLst>
          </p:cNvPr>
          <p:cNvSpPr>
            <a:spLocks noGrp="1"/>
          </p:cNvSpPr>
          <p:nvPr>
            <p:ph type="sldNum" sz="quarter" idx="12"/>
          </p:nvPr>
        </p:nvSpPr>
        <p:spPr/>
        <p:txBody>
          <a:bodyPr/>
          <a:lstStyle/>
          <a:p>
            <a:fld id="{320C07F6-2028-4BEC-9029-86C862344C03}" type="slidenum">
              <a:rPr lang="en-GB" smtClean="0"/>
              <a:t>34</a:t>
            </a:fld>
            <a:endParaRPr lang="en-GB"/>
          </a:p>
        </p:txBody>
      </p:sp>
      <p:sp>
        <p:nvSpPr>
          <p:cNvPr id="5" name="Text Box 1">
            <a:extLst>
              <a:ext uri="{FF2B5EF4-FFF2-40B4-BE49-F238E27FC236}">
                <a16:creationId xmlns:a16="http://schemas.microsoft.com/office/drawing/2014/main" id="{251733C3-A533-4D15-906D-F411584CD23B}"/>
              </a:ext>
            </a:extLst>
          </p:cNvPr>
          <p:cNvSpPr/>
          <p:nvPr/>
        </p:nvSpPr>
        <p:spPr>
          <a:xfrm>
            <a:off x="898144" y="4973374"/>
            <a:ext cx="4999736" cy="837359"/>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square" lIns="0" tIns="0" rIns="0" bIns="0">
            <a:noAutofit/>
          </a:bodyPr>
          <a:lstStyle/>
          <a:p>
            <a:pPr marL="0" marR="0">
              <a:spcBef>
                <a:spcPts val="0"/>
              </a:spcBef>
              <a:spcAft>
                <a:spcPts val="0"/>
              </a:spcAft>
            </a:pPr>
            <a:r>
              <a:rPr lang="en-US" sz="1600" dirty="0" err="1">
                <a:effectLst/>
                <a:latin typeface="Times New Roman" panose="02020603050405020304" pitchFamily="18" charset="0"/>
                <a:ea typeface="Times New Roman" panose="02020603050405020304" pitchFamily="18" charset="0"/>
              </a:rPr>
              <a:t>Lemu</a:t>
            </a:r>
            <a:r>
              <a:rPr lang="en-US" sz="1600" dirty="0">
                <a:effectLst/>
                <a:latin typeface="Times New Roman" panose="02020603050405020304" pitchFamily="18" charset="0"/>
                <a:ea typeface="Times New Roman" panose="02020603050405020304" pitchFamily="18" charset="0"/>
              </a:rPr>
              <a:t> r</a:t>
            </a:r>
            <a:r>
              <a:rPr lang="ru-RU" sz="1600" dirty="0">
                <a:effectLst/>
                <a:latin typeface="Times New Roman" panose="02020603050405020304" pitchFamily="18" charset="0"/>
                <a:ea typeface="Times New Roman" panose="02020603050405020304" pitchFamily="18" charset="0"/>
              </a:rPr>
              <a:t>esponse to alpha particles: A metallic shield is interposed between the source and the detector in order to cover about half of the surface to the radiation. </a:t>
            </a:r>
            <a:endParaRPr lang="en-US" sz="1600" dirty="0">
              <a:effectLst/>
              <a:latin typeface="Times New Roman" panose="02020603050405020304" pitchFamily="18" charset="0"/>
              <a:ea typeface="Times New Roman" panose="02020603050405020304" pitchFamily="18" charset="0"/>
            </a:endParaRPr>
          </a:p>
        </p:txBody>
      </p:sp>
      <p:grpSp>
        <p:nvGrpSpPr>
          <p:cNvPr id="6" name="Group 5">
            <a:extLst>
              <a:ext uri="{FF2B5EF4-FFF2-40B4-BE49-F238E27FC236}">
                <a16:creationId xmlns:a16="http://schemas.microsoft.com/office/drawing/2014/main" id="{F41B5609-B6E8-49B0-802D-701A45EA2FB5}"/>
              </a:ext>
            </a:extLst>
          </p:cNvPr>
          <p:cNvGrpSpPr>
            <a:grpSpLocks noChangeAspect="1"/>
          </p:cNvGrpSpPr>
          <p:nvPr/>
        </p:nvGrpSpPr>
        <p:grpSpPr>
          <a:xfrm>
            <a:off x="1805432" y="1356105"/>
            <a:ext cx="9012436" cy="3618231"/>
            <a:chOff x="0" y="0"/>
            <a:chExt cx="5725654" cy="2299681"/>
          </a:xfrm>
        </p:grpSpPr>
        <p:grpSp>
          <p:nvGrpSpPr>
            <p:cNvPr id="7" name="Group 6">
              <a:extLst>
                <a:ext uri="{FF2B5EF4-FFF2-40B4-BE49-F238E27FC236}">
                  <a16:creationId xmlns:a16="http://schemas.microsoft.com/office/drawing/2014/main" id="{B748DD63-E9FA-4EAE-BE63-68932BF115E8}"/>
                </a:ext>
              </a:extLst>
            </p:cNvPr>
            <p:cNvGrpSpPr/>
            <p:nvPr/>
          </p:nvGrpSpPr>
          <p:grpSpPr>
            <a:xfrm>
              <a:off x="0" y="0"/>
              <a:ext cx="5725654" cy="2225816"/>
              <a:chOff x="0" y="0"/>
              <a:chExt cx="5725654" cy="2225816"/>
            </a:xfrm>
          </p:grpSpPr>
          <p:pic>
            <p:nvPicPr>
              <p:cNvPr id="10" name="Picture 9">
                <a:extLst>
                  <a:ext uri="{FF2B5EF4-FFF2-40B4-BE49-F238E27FC236}">
                    <a16:creationId xmlns:a16="http://schemas.microsoft.com/office/drawing/2014/main" id="{4ABF8C34-98AE-4294-B89C-77389EACC17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7689" y="191911"/>
                <a:ext cx="2767965" cy="2033905"/>
              </a:xfrm>
              <a:prstGeom prst="rect">
                <a:avLst/>
              </a:prstGeom>
              <a:noFill/>
              <a:ln>
                <a:noFill/>
              </a:ln>
            </p:spPr>
          </p:pic>
          <p:pic>
            <p:nvPicPr>
              <p:cNvPr id="11" name="Picture 10">
                <a:extLst>
                  <a:ext uri="{FF2B5EF4-FFF2-40B4-BE49-F238E27FC236}">
                    <a16:creationId xmlns:a16="http://schemas.microsoft.com/office/drawing/2014/main" id="{F64A7730-16AF-476D-8C5E-EC91E3840D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983865" cy="2188210"/>
              </a:xfrm>
              <a:prstGeom prst="rect">
                <a:avLst/>
              </a:prstGeom>
              <a:noFill/>
              <a:ln>
                <a:noFill/>
              </a:ln>
            </p:spPr>
          </p:pic>
        </p:grpSp>
        <p:sp>
          <p:nvSpPr>
            <p:cNvPr id="8" name="Casella di testo 2">
              <a:extLst>
                <a:ext uri="{FF2B5EF4-FFF2-40B4-BE49-F238E27FC236}">
                  <a16:creationId xmlns:a16="http://schemas.microsoft.com/office/drawing/2014/main" id="{35BBC9E3-6D8B-47CF-AA42-9DB1FD5ACD03}"/>
                </a:ext>
              </a:extLst>
            </p:cNvPr>
            <p:cNvSpPr txBox="1">
              <a:spLocks noChangeArrowheads="1"/>
            </p:cNvSpPr>
            <p:nvPr/>
          </p:nvSpPr>
          <p:spPr bwMode="auto">
            <a:xfrm>
              <a:off x="124143" y="2008263"/>
              <a:ext cx="386998" cy="290807"/>
            </a:xfrm>
            <a:prstGeom prst="rect">
              <a:avLst/>
            </a:prstGeom>
            <a:no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r>
                <a:rPr lang="ru-RU" sz="1200">
                  <a:effectLst/>
                  <a:latin typeface="Times New Roman" panose="02020603050405020304" pitchFamily="18" charset="0"/>
                  <a:ea typeface="Times New Roman" panose="02020603050405020304" pitchFamily="18" charset="0"/>
                </a:rPr>
                <a:t>a)</a:t>
              </a:r>
              <a:endParaRPr lang="en-US" sz="1000">
                <a:effectLst/>
                <a:latin typeface="Times New Roman" panose="02020603050405020304" pitchFamily="18" charset="0"/>
                <a:ea typeface="Times New Roman" panose="02020603050405020304" pitchFamily="18" charset="0"/>
              </a:endParaRPr>
            </a:p>
          </p:txBody>
        </p:sp>
        <p:sp>
          <p:nvSpPr>
            <p:cNvPr id="9" name="Casella di testo 2">
              <a:extLst>
                <a:ext uri="{FF2B5EF4-FFF2-40B4-BE49-F238E27FC236}">
                  <a16:creationId xmlns:a16="http://schemas.microsoft.com/office/drawing/2014/main" id="{D928F994-EE83-4682-BA81-C5634F1DAF3A}"/>
                </a:ext>
              </a:extLst>
            </p:cNvPr>
            <p:cNvSpPr txBox="1">
              <a:spLocks noChangeArrowheads="1"/>
            </p:cNvSpPr>
            <p:nvPr/>
          </p:nvSpPr>
          <p:spPr bwMode="auto">
            <a:xfrm>
              <a:off x="3306959" y="2008874"/>
              <a:ext cx="443143" cy="290807"/>
            </a:xfrm>
            <a:prstGeom prst="rect">
              <a:avLst/>
            </a:prstGeom>
            <a:no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r>
                <a:rPr lang="ru-RU" sz="1200">
                  <a:effectLst/>
                  <a:latin typeface="Times New Roman" panose="02020603050405020304" pitchFamily="18" charset="0"/>
                  <a:ea typeface="Times New Roman" panose="02020603050405020304" pitchFamily="18" charset="0"/>
                </a:rPr>
                <a:t>b)</a:t>
              </a:r>
              <a:endParaRPr lang="en-US" sz="1000">
                <a:effectLst/>
                <a:latin typeface="Times New Roman" panose="02020603050405020304" pitchFamily="18" charset="0"/>
                <a:ea typeface="Times New Roman" panose="02020603050405020304" pitchFamily="18" charset="0"/>
              </a:endParaRPr>
            </a:p>
          </p:txBody>
        </p:sp>
      </p:grpSp>
      <p:sp>
        <p:nvSpPr>
          <p:cNvPr id="12" name="Title 1">
            <a:extLst>
              <a:ext uri="{FF2B5EF4-FFF2-40B4-BE49-F238E27FC236}">
                <a16:creationId xmlns:a16="http://schemas.microsoft.com/office/drawing/2014/main" id="{D08C9630-8D85-4D18-A44E-E79481645468}"/>
              </a:ext>
            </a:extLst>
          </p:cNvPr>
          <p:cNvSpPr>
            <a:spLocks noGrp="1"/>
          </p:cNvSpPr>
          <p:nvPr>
            <p:ph type="title"/>
          </p:nvPr>
        </p:nvSpPr>
        <p:spPr>
          <a:xfrm>
            <a:off x="987056" y="70690"/>
            <a:ext cx="10515600" cy="837359"/>
          </a:xfrm>
        </p:spPr>
        <p:txBody>
          <a:bodyPr/>
          <a:lstStyle/>
          <a:p>
            <a:r>
              <a:rPr lang="en-US" sz="4400" b="1" dirty="0">
                <a:solidFill>
                  <a:schemeClr val="accent1">
                    <a:lumMod val="50000"/>
                  </a:schemeClr>
                </a:solidFill>
              </a:rPr>
              <a:t>Results: alpha particles (</a:t>
            </a:r>
            <a:r>
              <a:rPr lang="en-US" sz="4400" b="1" baseline="30000" dirty="0">
                <a:solidFill>
                  <a:schemeClr val="accent1">
                    <a:lumMod val="50000"/>
                  </a:schemeClr>
                </a:solidFill>
              </a:rPr>
              <a:t>241</a:t>
            </a:r>
            <a:r>
              <a:rPr lang="en-US" sz="4400" b="1" dirty="0">
                <a:solidFill>
                  <a:schemeClr val="accent1">
                    <a:lumMod val="50000"/>
                  </a:schemeClr>
                </a:solidFill>
              </a:rPr>
              <a:t>Am) injection</a:t>
            </a:r>
            <a:endParaRPr lang="en-US" dirty="0"/>
          </a:p>
        </p:txBody>
      </p:sp>
      <p:sp>
        <p:nvSpPr>
          <p:cNvPr id="13" name="TextBox 12">
            <a:extLst>
              <a:ext uri="{FF2B5EF4-FFF2-40B4-BE49-F238E27FC236}">
                <a16:creationId xmlns:a16="http://schemas.microsoft.com/office/drawing/2014/main" id="{C906017F-F8DA-4DAE-A931-068D4C0F97F0}"/>
              </a:ext>
            </a:extLst>
          </p:cNvPr>
          <p:cNvSpPr txBox="1"/>
          <p:nvPr/>
        </p:nvSpPr>
        <p:spPr>
          <a:xfrm>
            <a:off x="6093287" y="4916232"/>
            <a:ext cx="6094476" cy="369332"/>
          </a:xfrm>
          <a:prstGeom prst="rect">
            <a:avLst/>
          </a:prstGeom>
          <a:noFill/>
        </p:spPr>
        <p:txBody>
          <a:bodyPr wrap="square">
            <a:spAutoFit/>
          </a:bodyPr>
          <a:lstStyle/>
          <a:p>
            <a:r>
              <a:rPr lang="en-US" sz="1800" dirty="0">
                <a:effectLst/>
                <a:latin typeface="Times New Roman" panose="02020603050405020304" pitchFamily="18" charset="0"/>
                <a:ea typeface="Times New Roman" panose="02020603050405020304" pitchFamily="18" charset="0"/>
              </a:rPr>
              <a:t>V</a:t>
            </a:r>
            <a:r>
              <a:rPr lang="ru-RU" sz="1800" dirty="0">
                <a:effectLst/>
                <a:latin typeface="Times New Roman" panose="02020603050405020304" pitchFamily="18" charset="0"/>
                <a:ea typeface="Times New Roman" panose="02020603050405020304" pitchFamily="18" charset="0"/>
              </a:rPr>
              <a:t>ariation of the detected flux of particles as a function of DV.</a:t>
            </a:r>
            <a:endParaRPr lang="en-US" dirty="0"/>
          </a:p>
        </p:txBody>
      </p:sp>
      <p:sp>
        <p:nvSpPr>
          <p:cNvPr id="2" name="Footer Placeholder 1">
            <a:extLst>
              <a:ext uri="{FF2B5EF4-FFF2-40B4-BE49-F238E27FC236}">
                <a16:creationId xmlns:a16="http://schemas.microsoft.com/office/drawing/2014/main" id="{B577660F-541C-4E91-A3FC-445F3C52CF47}"/>
              </a:ext>
            </a:extLst>
          </p:cNvPr>
          <p:cNvSpPr>
            <a:spLocks noGrp="1"/>
          </p:cNvSpPr>
          <p:nvPr>
            <p:ph type="ftr" sz="quarter" idx="11"/>
          </p:nvPr>
        </p:nvSpPr>
        <p:spPr/>
        <p:txBody>
          <a:bodyPr/>
          <a:lstStyle/>
          <a:p>
            <a:r>
              <a:rPr lang="en-GB"/>
              <a:t>G. Casse - Muon Workshop, 7-9 Nov. Liverpool</a:t>
            </a:r>
          </a:p>
        </p:txBody>
      </p:sp>
    </p:spTree>
    <p:extLst>
      <p:ext uri="{BB962C8B-B14F-4D97-AF65-F5344CB8AC3E}">
        <p14:creationId xmlns:p14="http://schemas.microsoft.com/office/powerpoint/2010/main" val="3833578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3E4FD-305C-4717-8688-125A25AB35B6}"/>
              </a:ext>
            </a:extLst>
          </p:cNvPr>
          <p:cNvSpPr>
            <a:spLocks noGrp="1"/>
          </p:cNvSpPr>
          <p:nvPr>
            <p:ph type="title"/>
          </p:nvPr>
        </p:nvSpPr>
        <p:spPr/>
        <p:txBody>
          <a:bodyPr/>
          <a:lstStyle/>
          <a:p>
            <a:r>
              <a:rPr lang="en-GB" dirty="0"/>
              <a:t>Status of </a:t>
            </a:r>
            <a:r>
              <a:rPr lang="en-GB" dirty="0" err="1"/>
              <a:t>SiPM</a:t>
            </a:r>
            <a:endParaRPr lang="en-GB" dirty="0"/>
          </a:p>
        </p:txBody>
      </p:sp>
      <p:sp>
        <p:nvSpPr>
          <p:cNvPr id="3" name="Footer Placeholder 2">
            <a:extLst>
              <a:ext uri="{FF2B5EF4-FFF2-40B4-BE49-F238E27FC236}">
                <a16:creationId xmlns:a16="http://schemas.microsoft.com/office/drawing/2014/main" id="{65F49650-78AB-41D2-A2CE-FCF842C5545E}"/>
              </a:ext>
            </a:extLst>
          </p:cNvPr>
          <p:cNvSpPr>
            <a:spLocks noGrp="1"/>
          </p:cNvSpPr>
          <p:nvPr>
            <p:ph type="ftr" sz="quarter" idx="11"/>
          </p:nvPr>
        </p:nvSpPr>
        <p:spPr/>
        <p:txBody>
          <a:bodyPr/>
          <a:lstStyle/>
          <a:p>
            <a:r>
              <a:rPr lang="en-GB"/>
              <a:t>G. Casse - Muon Workshop, 7-9 Nov. Liverpool</a:t>
            </a:r>
          </a:p>
        </p:txBody>
      </p:sp>
      <p:sp>
        <p:nvSpPr>
          <p:cNvPr id="4" name="Slide Number Placeholder 3">
            <a:extLst>
              <a:ext uri="{FF2B5EF4-FFF2-40B4-BE49-F238E27FC236}">
                <a16:creationId xmlns:a16="http://schemas.microsoft.com/office/drawing/2014/main" id="{10CCD9F9-062E-43CB-AF9E-DE6D86986B5E}"/>
              </a:ext>
            </a:extLst>
          </p:cNvPr>
          <p:cNvSpPr>
            <a:spLocks noGrp="1"/>
          </p:cNvSpPr>
          <p:nvPr>
            <p:ph type="sldNum" sz="quarter" idx="12"/>
          </p:nvPr>
        </p:nvSpPr>
        <p:spPr/>
        <p:txBody>
          <a:bodyPr/>
          <a:lstStyle/>
          <a:p>
            <a:fld id="{320C07F6-2028-4BEC-9029-86C862344C03}" type="slidenum">
              <a:rPr lang="en-GB" smtClean="0"/>
              <a:t>35</a:t>
            </a:fld>
            <a:endParaRPr lang="en-GB"/>
          </a:p>
        </p:txBody>
      </p:sp>
    </p:spTree>
    <p:extLst>
      <p:ext uri="{BB962C8B-B14F-4D97-AF65-F5344CB8AC3E}">
        <p14:creationId xmlns:p14="http://schemas.microsoft.com/office/powerpoint/2010/main" val="673498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248298" y="6356350"/>
            <a:ext cx="6664234" cy="365125"/>
          </a:xfrm>
        </p:spPr>
        <p:txBody>
          <a:bodyPr/>
          <a:lstStyle/>
          <a:p>
            <a:r>
              <a:rPr lang="en-GB" dirty="0"/>
              <a:t>G. Casse, XXXII INTERNATIONAL SEMINAR of NUCLEAR and SUBNUCLEAR PHYSICS "Francesco Romano"</a:t>
            </a:r>
          </a:p>
        </p:txBody>
      </p:sp>
      <p:sp>
        <p:nvSpPr>
          <p:cNvPr id="3" name="Slide Number Placeholder 2"/>
          <p:cNvSpPr>
            <a:spLocks noGrp="1"/>
          </p:cNvSpPr>
          <p:nvPr>
            <p:ph type="sldNum" sz="quarter" idx="12"/>
          </p:nvPr>
        </p:nvSpPr>
        <p:spPr/>
        <p:txBody>
          <a:bodyPr/>
          <a:lstStyle/>
          <a:p>
            <a:fld id="{FE3B0762-D7FE-4F7C-9436-EF75B1B52CBF}" type="slidenum">
              <a:rPr lang="en-GB" smtClean="0"/>
              <a:t>36</a:t>
            </a:fld>
            <a:endParaRPr lang="en-GB"/>
          </a:p>
        </p:txBody>
      </p:sp>
      <p:sp>
        <p:nvSpPr>
          <p:cNvPr id="4" name="Title 1"/>
          <p:cNvSpPr>
            <a:spLocks noGrp="1"/>
          </p:cNvSpPr>
          <p:nvPr>
            <p:ph type="title"/>
          </p:nvPr>
        </p:nvSpPr>
        <p:spPr>
          <a:xfrm>
            <a:off x="2645135" y="63700"/>
            <a:ext cx="8315325" cy="655581"/>
          </a:xfrm>
          <a:noFill/>
          <a:ln w="9525">
            <a:noFill/>
            <a:miter lim="800000"/>
            <a:headEnd/>
            <a:tailEnd/>
          </a:ln>
        </p:spPr>
        <p:txBody>
          <a:bodyPr vert="horz" wrap="square" lIns="91440" tIns="45720" rIns="91440" bIns="45720" numCol="1" anchor="ctr" anchorCtr="0" compatLnSpc="1">
            <a:prstTxWarp prst="textNoShape">
              <a:avLst/>
            </a:prstTxWarp>
          </a:bodyPr>
          <a:lstStyle/>
          <a:p>
            <a:pPr marL="274320" algn="l"/>
            <a:r>
              <a:rPr lang="en-US" sz="2800" dirty="0"/>
              <a:t>NUV-HD-</a:t>
            </a:r>
            <a:r>
              <a:rPr lang="en-US" sz="2800" dirty="0" err="1"/>
              <a:t>LowCT</a:t>
            </a:r>
            <a:r>
              <a:rPr lang="en-US" sz="2800" dirty="0"/>
              <a:t> </a:t>
            </a:r>
            <a:r>
              <a:rPr lang="en-US" sz="2800" dirty="0" err="1"/>
              <a:t>SiPM</a:t>
            </a:r>
            <a:r>
              <a:rPr lang="en-US" sz="2800" dirty="0"/>
              <a:t> technologies in FBK</a:t>
            </a:r>
          </a:p>
        </p:txBody>
      </p:sp>
      <p:grpSp>
        <p:nvGrpSpPr>
          <p:cNvPr id="5" name="Group 4"/>
          <p:cNvGrpSpPr/>
          <p:nvPr/>
        </p:nvGrpSpPr>
        <p:grpSpPr>
          <a:xfrm>
            <a:off x="7253282" y="761160"/>
            <a:ext cx="3494623" cy="2695229"/>
            <a:chOff x="5840683" y="810227"/>
            <a:chExt cx="3494623" cy="2695229"/>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40683" y="883749"/>
              <a:ext cx="3494623" cy="2621707"/>
            </a:xfrm>
            <a:prstGeom prst="rect">
              <a:avLst/>
            </a:prstGeom>
          </p:spPr>
        </p:pic>
        <p:sp>
          <p:nvSpPr>
            <p:cNvPr id="7" name="Content Placeholder 4"/>
            <p:cNvSpPr txBox="1">
              <a:spLocks/>
            </p:cNvSpPr>
            <p:nvPr/>
          </p:nvSpPr>
          <p:spPr bwMode="auto">
            <a:xfrm>
              <a:off x="6772927" y="810227"/>
              <a:ext cx="2015044" cy="307777"/>
            </a:xfrm>
            <a:prstGeom prst="rect">
              <a:avLst/>
            </a:prstGeom>
            <a:solidFill>
              <a:srgbClr val="E9EFF7"/>
            </a:solidFill>
          </p:spPr>
          <p:txBody>
            <a:bodyPr wrap="square" rtlCol="0">
              <a:spAutoFit/>
            </a:bodyPr>
            <a:lstStyle>
              <a:defPPr>
                <a:defRPr lang="en-US"/>
              </a:defPPr>
              <a:lvl1pPr fontAlgn="auto">
                <a:spcBef>
                  <a:spcPts val="0"/>
                </a:spcBef>
                <a:spcAft>
                  <a:spcPts val="0"/>
                </a:spcAft>
                <a:defRPr sz="2000" b="0" kern="0">
                  <a:solidFill>
                    <a:schemeClr val="accent1"/>
                  </a:solidFill>
                  <a:latin typeface="+mn-lt"/>
                  <a:cs typeface="+mn-cs"/>
                </a:defRPr>
              </a:lvl1pPr>
            </a:lstStyle>
            <a:p>
              <a:pPr algn="ctr"/>
              <a:r>
                <a:rPr lang="en-US" sz="1400" dirty="0">
                  <a:solidFill>
                    <a:srgbClr val="0070C0"/>
                  </a:solidFill>
                  <a:sym typeface="Wingdings" panose="05000000000000000000" pitchFamily="2" charset="2"/>
                </a:rPr>
                <a:t>PDE at 420 nm vs. OV</a:t>
              </a:r>
            </a:p>
          </p:txBody>
        </p:sp>
        <p:sp>
          <p:nvSpPr>
            <p:cNvPr id="8" name="TextBox 7"/>
            <p:cNvSpPr txBox="1"/>
            <p:nvPr/>
          </p:nvSpPr>
          <p:spPr>
            <a:xfrm rot="20571660">
              <a:off x="7357827" y="2097498"/>
              <a:ext cx="1465810" cy="276999"/>
            </a:xfrm>
            <a:prstGeom prst="rect">
              <a:avLst/>
            </a:prstGeom>
            <a:solidFill>
              <a:schemeClr val="bg1"/>
            </a:solidFill>
            <a:ln w="38100">
              <a:solidFill>
                <a:srgbClr val="FF0000"/>
              </a:solidFill>
            </a:ln>
          </p:spPr>
          <p:txBody>
            <a:bodyPr wrap="square" rtlCol="0">
              <a:spAutoFit/>
            </a:bodyPr>
            <a:lstStyle/>
            <a:p>
              <a:pPr algn="ctr"/>
              <a:r>
                <a:rPr lang="en-US" sz="1200" b="1" dirty="0">
                  <a:solidFill>
                    <a:srgbClr val="FF0000"/>
                  </a:solidFill>
                </a:rPr>
                <a:t>PRELIMINARY</a:t>
              </a:r>
              <a:endParaRPr lang="it-IT" sz="1200" b="1" dirty="0">
                <a:solidFill>
                  <a:srgbClr val="FF0000"/>
                </a:solidFill>
              </a:endParaRPr>
            </a:p>
          </p:txBody>
        </p:sp>
      </p:grpSp>
      <p:grpSp>
        <p:nvGrpSpPr>
          <p:cNvPr id="9" name="Group 8"/>
          <p:cNvGrpSpPr/>
          <p:nvPr/>
        </p:nvGrpSpPr>
        <p:grpSpPr>
          <a:xfrm>
            <a:off x="7872534" y="1092126"/>
            <a:ext cx="2576385" cy="369332"/>
            <a:chOff x="6459935" y="1141193"/>
            <a:chExt cx="2679658" cy="369332"/>
          </a:xfrm>
        </p:grpSpPr>
        <p:cxnSp>
          <p:nvCxnSpPr>
            <p:cNvPr id="10" name="Straight Connector 9"/>
            <p:cNvCxnSpPr/>
            <p:nvPr/>
          </p:nvCxnSpPr>
          <p:spPr>
            <a:xfrm>
              <a:off x="6459935" y="1462491"/>
              <a:ext cx="2679658" cy="21260"/>
            </a:xfrm>
            <a:prstGeom prst="line">
              <a:avLst/>
            </a:prstGeom>
            <a:noFill/>
            <a:ln w="28575" cap="flat" cmpd="sng" algn="ctr">
              <a:solidFill>
                <a:srgbClr val="FF00FF"/>
              </a:solidFill>
              <a:prstDash val="sysDash"/>
            </a:ln>
            <a:effectLst/>
          </p:spPr>
        </p:cxnSp>
        <p:sp>
          <p:nvSpPr>
            <p:cNvPr id="11" name="TextBox 10"/>
            <p:cNvSpPr txBox="1"/>
            <p:nvPr/>
          </p:nvSpPr>
          <p:spPr>
            <a:xfrm>
              <a:off x="7243186" y="1141193"/>
              <a:ext cx="1397894" cy="369332"/>
            </a:xfrm>
            <a:prstGeom prst="rect">
              <a:avLst/>
            </a:prstGeom>
            <a:noFill/>
          </p:spPr>
          <p:txBody>
            <a:bodyPr wrap="square" rtlCol="0">
              <a:spAutoFit/>
            </a:bodyPr>
            <a:lstStyle/>
            <a:p>
              <a:pPr defTabSz="914446" fontAlgn="base">
                <a:spcBef>
                  <a:spcPct val="0"/>
                </a:spcBef>
                <a:spcAft>
                  <a:spcPct val="0"/>
                </a:spcAft>
              </a:pPr>
              <a:r>
                <a:rPr lang="en-US" kern="0" dirty="0">
                  <a:solidFill>
                    <a:srgbClr val="FF00FF"/>
                  </a:solidFill>
                  <a:latin typeface="+mj-lt"/>
                  <a:ea typeface="Cambria Math" panose="02040503050406030204" pitchFamily="18" charset="0"/>
                  <a:cs typeface="Arial" charset="0"/>
                </a:rPr>
                <a:t>Up to 70%!</a:t>
              </a:r>
              <a:endParaRPr lang="en-US" kern="0" dirty="0">
                <a:solidFill>
                  <a:srgbClr val="FF00FF"/>
                </a:solidFill>
                <a:latin typeface="+mj-lt"/>
                <a:cs typeface="Arial" charset="0"/>
              </a:endParaRPr>
            </a:p>
          </p:txBody>
        </p:sp>
      </p:grpSp>
      <p:grpSp>
        <p:nvGrpSpPr>
          <p:cNvPr id="12" name="Group 11"/>
          <p:cNvGrpSpPr/>
          <p:nvPr/>
        </p:nvGrpSpPr>
        <p:grpSpPr>
          <a:xfrm>
            <a:off x="7253283" y="3627328"/>
            <a:ext cx="3494622" cy="2625918"/>
            <a:chOff x="5840683" y="3590778"/>
            <a:chExt cx="3494622" cy="2625918"/>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0683" y="3606043"/>
              <a:ext cx="3494622" cy="2610653"/>
            </a:xfrm>
            <a:prstGeom prst="rect">
              <a:avLst/>
            </a:prstGeom>
          </p:spPr>
        </p:pic>
        <p:sp>
          <p:nvSpPr>
            <p:cNvPr id="14" name="Content Placeholder 4"/>
            <p:cNvSpPr txBox="1">
              <a:spLocks/>
            </p:cNvSpPr>
            <p:nvPr/>
          </p:nvSpPr>
          <p:spPr bwMode="auto">
            <a:xfrm>
              <a:off x="7080361" y="3590778"/>
              <a:ext cx="1376302" cy="307777"/>
            </a:xfrm>
            <a:prstGeom prst="rect">
              <a:avLst/>
            </a:prstGeom>
            <a:solidFill>
              <a:srgbClr val="E9EFF7"/>
            </a:solidFill>
          </p:spPr>
          <p:txBody>
            <a:bodyPr wrap="square" rtlCol="0">
              <a:spAutoFit/>
            </a:bodyPr>
            <a:lstStyle>
              <a:defPPr>
                <a:defRPr lang="en-US"/>
              </a:defPPr>
              <a:lvl1pPr fontAlgn="auto">
                <a:spcBef>
                  <a:spcPts val="0"/>
                </a:spcBef>
                <a:spcAft>
                  <a:spcPts val="0"/>
                </a:spcAft>
                <a:defRPr sz="2000" b="0" kern="0">
                  <a:solidFill>
                    <a:schemeClr val="accent1"/>
                  </a:solidFill>
                  <a:latin typeface="+mn-lt"/>
                  <a:cs typeface="+mn-cs"/>
                </a:defRPr>
              </a:lvl1pPr>
            </a:lstStyle>
            <a:p>
              <a:pPr algn="ctr"/>
              <a:r>
                <a:rPr lang="it-IT" sz="1400" dirty="0" err="1">
                  <a:solidFill>
                    <a:srgbClr val="0070C0"/>
                  </a:solidFill>
                  <a:sym typeface="Wingdings" panose="05000000000000000000" pitchFamily="2" charset="2"/>
                </a:rPr>
                <a:t>DiCT</a:t>
              </a:r>
              <a:r>
                <a:rPr lang="it-IT" sz="1400" dirty="0">
                  <a:solidFill>
                    <a:srgbClr val="0070C0"/>
                  </a:solidFill>
                  <a:sym typeface="Wingdings" panose="05000000000000000000" pitchFamily="2" charset="2"/>
                </a:rPr>
                <a:t> vs. PDE</a:t>
              </a:r>
              <a:endParaRPr lang="en-US" sz="1400" baseline="30000" dirty="0">
                <a:solidFill>
                  <a:srgbClr val="0070C0"/>
                </a:solidFill>
                <a:sym typeface="Wingdings" panose="05000000000000000000" pitchFamily="2" charset="2"/>
              </a:endParaRPr>
            </a:p>
          </p:txBody>
        </p:sp>
      </p:grpSp>
      <p:grpSp>
        <p:nvGrpSpPr>
          <p:cNvPr id="15" name="Group 14"/>
          <p:cNvGrpSpPr/>
          <p:nvPr/>
        </p:nvGrpSpPr>
        <p:grpSpPr>
          <a:xfrm>
            <a:off x="2854601" y="3456389"/>
            <a:ext cx="2290978" cy="2022622"/>
            <a:chOff x="609432" y="2794440"/>
            <a:chExt cx="3434719" cy="3163655"/>
          </a:xfrm>
        </p:grpSpPr>
        <p:pic>
          <p:nvPicPr>
            <p:cNvPr id="16" name="Picture 15" descr="C:\Users\paternoster\AppData\Local\Microsoft\Windows\INetCache\Content.Word\CTAHD5_polytrench_centertilt25_step65_pw1.jpg"/>
            <p:cNvPicPr/>
            <p:nvPr/>
          </p:nvPicPr>
          <p:blipFill>
            <a:blip r:embed="rId4" cstate="screen">
              <a:extLst>
                <a:ext uri="{28A0092B-C50C-407E-A947-70E740481C1C}">
                  <a14:useLocalDpi xmlns:a14="http://schemas.microsoft.com/office/drawing/2010/main"/>
                </a:ext>
              </a:extLst>
            </a:blip>
            <a:srcRect b="20705"/>
            <a:stretch>
              <a:fillRect/>
            </a:stretch>
          </p:blipFill>
          <p:spPr bwMode="auto">
            <a:xfrm>
              <a:off x="609432" y="2794440"/>
              <a:ext cx="3434719" cy="2576039"/>
            </a:xfrm>
            <a:prstGeom prst="rect">
              <a:avLst/>
            </a:prstGeom>
            <a:noFill/>
            <a:ln>
              <a:noFill/>
            </a:ln>
          </p:spPr>
        </p:pic>
        <p:sp>
          <p:nvSpPr>
            <p:cNvPr id="17" name="Content Placeholder 4"/>
            <p:cNvSpPr txBox="1">
              <a:spLocks/>
            </p:cNvSpPr>
            <p:nvPr/>
          </p:nvSpPr>
          <p:spPr bwMode="auto">
            <a:xfrm>
              <a:off x="609432" y="5353924"/>
              <a:ext cx="3434719" cy="604171"/>
            </a:xfrm>
            <a:prstGeom prst="rect">
              <a:avLst/>
            </a:prstGeom>
            <a:noFill/>
          </p:spPr>
          <p:txBody>
            <a:bodyPr wrap="square" rtlCol="0">
              <a:spAutoFit/>
            </a:bodyPr>
            <a:lstStyle>
              <a:defPPr>
                <a:defRPr lang="en-US"/>
              </a:defPPr>
              <a:lvl1pPr fontAlgn="auto">
                <a:spcBef>
                  <a:spcPts val="0"/>
                </a:spcBef>
                <a:spcAft>
                  <a:spcPts val="0"/>
                </a:spcAft>
                <a:defRPr sz="2000" b="0" kern="0">
                  <a:solidFill>
                    <a:schemeClr val="accent1"/>
                  </a:solidFill>
                  <a:latin typeface="+mn-lt"/>
                  <a:cs typeface="+mn-cs"/>
                </a:defRPr>
              </a:lvl1pPr>
            </a:lstStyle>
            <a:p>
              <a:pPr algn="ctr"/>
              <a:r>
                <a:rPr lang="en-US" sz="1200" dirty="0">
                  <a:sym typeface="Wingdings" panose="05000000000000000000" pitchFamily="2" charset="2"/>
                </a:rPr>
                <a:t>SEM image of trenches, separating adjacent microcells.</a:t>
              </a:r>
            </a:p>
          </p:txBody>
        </p:sp>
      </p:grpSp>
      <p:grpSp>
        <p:nvGrpSpPr>
          <p:cNvPr id="18" name="Group 17"/>
          <p:cNvGrpSpPr/>
          <p:nvPr/>
        </p:nvGrpSpPr>
        <p:grpSpPr>
          <a:xfrm>
            <a:off x="2171831" y="2617792"/>
            <a:ext cx="3834685" cy="1231439"/>
            <a:chOff x="-1015668" y="1877809"/>
            <a:chExt cx="5018373" cy="1611559"/>
          </a:xfrm>
        </p:grpSpPr>
        <p:sp>
          <p:nvSpPr>
            <p:cNvPr id="19" name="Content Placeholder 4"/>
            <p:cNvSpPr txBox="1">
              <a:spLocks/>
            </p:cNvSpPr>
            <p:nvPr/>
          </p:nvSpPr>
          <p:spPr bwMode="auto">
            <a:xfrm>
              <a:off x="-1015668" y="1877809"/>
              <a:ext cx="5018373" cy="765283"/>
            </a:xfrm>
            <a:prstGeom prst="rect">
              <a:avLst/>
            </a:prstGeom>
            <a:solidFill>
              <a:srgbClr val="E2F2E9"/>
            </a:solid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2400" b="0" i="0" u="none" strike="noStrike" kern="0" cap="none" spc="0" normalizeH="0" baseline="0">
                  <a:ln>
                    <a:noFill/>
                  </a:ln>
                  <a:solidFill>
                    <a:srgbClr val="00B050"/>
                  </a:solidFill>
                  <a:effectLst/>
                  <a:uLnTx/>
                  <a:uFillTx/>
                </a:defRPr>
              </a:lvl1pPr>
            </a:lstStyle>
            <a:p>
              <a:r>
                <a:rPr lang="en-US" sz="1600" dirty="0"/>
                <a:t>Light absorbing material is placed inside trenches, between adjacent microcells</a:t>
              </a:r>
              <a:endParaRPr lang="en-US" sz="1600" baseline="30000" dirty="0">
                <a:sym typeface="Wingdings" panose="05000000000000000000" pitchFamily="2" charset="2"/>
              </a:endParaRPr>
            </a:p>
          </p:txBody>
        </p:sp>
        <p:cxnSp>
          <p:nvCxnSpPr>
            <p:cNvPr id="20" name="Straight Arrow Connector 19"/>
            <p:cNvCxnSpPr>
              <a:stCxn id="19" idx="2"/>
            </p:cNvCxnSpPr>
            <p:nvPr/>
          </p:nvCxnSpPr>
          <p:spPr>
            <a:xfrm flipH="1">
              <a:off x="1376937" y="2643092"/>
              <a:ext cx="116582" cy="84627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7805860" y="5025196"/>
            <a:ext cx="3154600" cy="855894"/>
            <a:chOff x="6393260" y="4988646"/>
            <a:chExt cx="3154600" cy="855894"/>
          </a:xfrm>
        </p:grpSpPr>
        <p:cxnSp>
          <p:nvCxnSpPr>
            <p:cNvPr id="22" name="Straight Connector 21"/>
            <p:cNvCxnSpPr/>
            <p:nvPr/>
          </p:nvCxnSpPr>
          <p:spPr>
            <a:xfrm>
              <a:off x="6393260" y="4988646"/>
              <a:ext cx="2679658" cy="21260"/>
            </a:xfrm>
            <a:prstGeom prst="line">
              <a:avLst/>
            </a:prstGeom>
            <a:noFill/>
            <a:ln w="28575" cap="flat" cmpd="sng" algn="ctr">
              <a:solidFill>
                <a:srgbClr val="FF00FF"/>
              </a:solidFill>
              <a:prstDash val="sysDash"/>
            </a:ln>
            <a:effectLst/>
          </p:spPr>
        </p:cxnSp>
        <p:sp>
          <p:nvSpPr>
            <p:cNvPr id="23" name="TextBox 22"/>
            <p:cNvSpPr txBox="1"/>
            <p:nvPr/>
          </p:nvSpPr>
          <p:spPr>
            <a:xfrm>
              <a:off x="8539094" y="4999276"/>
              <a:ext cx="1008766" cy="369332"/>
            </a:xfrm>
            <a:prstGeom prst="rect">
              <a:avLst/>
            </a:prstGeom>
            <a:noFill/>
          </p:spPr>
          <p:txBody>
            <a:bodyPr wrap="square" rtlCol="0">
              <a:spAutoFit/>
            </a:bodyPr>
            <a:lstStyle/>
            <a:p>
              <a:pPr defTabSz="914446" fontAlgn="base">
                <a:spcBef>
                  <a:spcPct val="0"/>
                </a:spcBef>
                <a:spcAft>
                  <a:spcPct val="0"/>
                </a:spcAft>
              </a:pPr>
              <a:r>
                <a:rPr lang="en-US" kern="0" dirty="0">
                  <a:solidFill>
                    <a:srgbClr val="FF00FF"/>
                  </a:solidFill>
                  <a:latin typeface="+mj-lt"/>
                  <a:ea typeface="Cambria Math" panose="02040503050406030204" pitchFamily="18" charset="0"/>
                  <a:cs typeface="Arial" charset="0"/>
                </a:rPr>
                <a:t>&gt;60%</a:t>
              </a:r>
              <a:endParaRPr lang="en-US" kern="0" dirty="0">
                <a:solidFill>
                  <a:srgbClr val="FF00FF"/>
                </a:solidFill>
                <a:latin typeface="+mj-lt"/>
                <a:cs typeface="Arial" charset="0"/>
              </a:endParaRPr>
            </a:p>
          </p:txBody>
        </p:sp>
        <p:cxnSp>
          <p:nvCxnSpPr>
            <p:cNvPr id="24" name="Straight Connector 23"/>
            <p:cNvCxnSpPr/>
            <p:nvPr/>
          </p:nvCxnSpPr>
          <p:spPr>
            <a:xfrm>
              <a:off x="8545713" y="5025171"/>
              <a:ext cx="0" cy="819369"/>
            </a:xfrm>
            <a:prstGeom prst="line">
              <a:avLst/>
            </a:prstGeom>
            <a:noFill/>
            <a:ln w="28575" cap="flat" cmpd="sng" algn="ctr">
              <a:solidFill>
                <a:srgbClr val="FF00FF"/>
              </a:solidFill>
              <a:prstDash val="sysDash"/>
            </a:ln>
            <a:effectLst/>
          </p:spPr>
        </p:cxnSp>
      </p:grpSp>
      <p:sp>
        <p:nvSpPr>
          <p:cNvPr id="25" name="Content Placeholder 4"/>
          <p:cNvSpPr txBox="1">
            <a:spLocks/>
          </p:cNvSpPr>
          <p:nvPr/>
        </p:nvSpPr>
        <p:spPr bwMode="auto">
          <a:xfrm>
            <a:off x="1841203" y="5650257"/>
            <a:ext cx="2644665" cy="461665"/>
          </a:xfrm>
          <a:prstGeom prst="rect">
            <a:avLst/>
          </a:prstGeom>
          <a:solidFill>
            <a:srgbClr val="ECDFF5"/>
          </a:solidFill>
        </p:spPr>
        <p:txBody>
          <a:bodyPr wrap="square" rtlCol="0">
            <a:spAutoFit/>
          </a:bodyPr>
          <a:lstStyle>
            <a:defPPr>
              <a:defRPr lang="en-US"/>
            </a:defPPr>
            <a:lvl1pPr algn="ctr" fontAlgn="auto">
              <a:spcBef>
                <a:spcPts val="0"/>
              </a:spcBef>
              <a:spcAft>
                <a:spcPts val="0"/>
              </a:spcAft>
              <a:defRPr sz="1600" kern="0">
                <a:solidFill>
                  <a:srgbClr val="7030A0"/>
                </a:solidFill>
              </a:defRPr>
            </a:lvl1pPr>
          </a:lstStyle>
          <a:p>
            <a:r>
              <a:rPr lang="en-US" sz="1200" dirty="0">
                <a:sym typeface="Wingdings" panose="05000000000000000000" pitchFamily="2" charset="2"/>
              </a:rPr>
              <a:t>Measurements on 40 µm cell size SiPMs, with silicone resin coating</a:t>
            </a:r>
          </a:p>
        </p:txBody>
      </p:sp>
      <p:sp>
        <p:nvSpPr>
          <p:cNvPr id="26" name="Rectangle 25"/>
          <p:cNvSpPr/>
          <p:nvPr/>
        </p:nvSpPr>
        <p:spPr>
          <a:xfrm>
            <a:off x="2021644" y="790785"/>
            <a:ext cx="5231638" cy="1477328"/>
          </a:xfrm>
          <a:prstGeom prst="rect">
            <a:avLst/>
          </a:prstGeom>
        </p:spPr>
        <p:txBody>
          <a:bodyPr wrap="square">
            <a:spAutoFit/>
          </a:bodyPr>
          <a:lstStyle/>
          <a:p>
            <a:pPr defTabSz="1371600" fontAlgn="auto">
              <a:spcBef>
                <a:spcPts val="0"/>
              </a:spcBef>
              <a:spcAft>
                <a:spcPts val="1200"/>
              </a:spcAft>
            </a:pPr>
            <a:r>
              <a:rPr lang="en-US" sz="1600" i="1" dirty="0">
                <a:solidFill>
                  <a:srgbClr val="00B050"/>
                </a:solidFill>
              </a:rPr>
              <a:t>Low optical crosstalk </a:t>
            </a:r>
            <a:r>
              <a:rPr lang="en-US" sz="1600" dirty="0"/>
              <a:t>technologies can be obtained by inserting material that absorbs or reflects secondary photons, emitted by the avalanches in the microcells.</a:t>
            </a:r>
          </a:p>
          <a:p>
            <a:pPr defTabSz="1371600" fontAlgn="auto">
              <a:spcBef>
                <a:spcPts val="0"/>
              </a:spcBef>
              <a:spcAft>
                <a:spcPts val="1200"/>
              </a:spcAft>
            </a:pPr>
            <a:r>
              <a:rPr lang="en-US" sz="1600" i="1" dirty="0">
                <a:solidFill>
                  <a:srgbClr val="00B050"/>
                </a:solidFill>
              </a:rPr>
              <a:t>Electric field engineering </a:t>
            </a:r>
            <a:r>
              <a:rPr lang="en-US" sz="1600" dirty="0"/>
              <a:t>increases PDE compared to standard NUV-HD technology.</a:t>
            </a:r>
          </a:p>
        </p:txBody>
      </p:sp>
      <p:sp>
        <p:nvSpPr>
          <p:cNvPr id="27" name="Rectangle 26"/>
          <p:cNvSpPr/>
          <p:nvPr/>
        </p:nvSpPr>
        <p:spPr>
          <a:xfrm>
            <a:off x="5329296" y="5568500"/>
            <a:ext cx="1920678" cy="523220"/>
          </a:xfrm>
          <a:prstGeom prst="rect">
            <a:avLst/>
          </a:prstGeom>
          <a:solidFill>
            <a:srgbClr val="FFDDDD"/>
          </a:solidFill>
        </p:spPr>
        <p:txBody>
          <a:bodyPr wrap="square" rtlCol="0">
            <a:spAutoFit/>
          </a:bodyPr>
          <a:lstStyle/>
          <a:p>
            <a:pPr algn="ctr" fontAlgn="auto">
              <a:spcBef>
                <a:spcPts val="0"/>
              </a:spcBef>
              <a:spcAft>
                <a:spcPts val="0"/>
              </a:spcAft>
            </a:pPr>
            <a:r>
              <a:rPr lang="en-US" sz="1400" kern="0" dirty="0">
                <a:solidFill>
                  <a:srgbClr val="FF0000"/>
                </a:solidFill>
              </a:rPr>
              <a:t>Metal in trenches is under development..</a:t>
            </a:r>
          </a:p>
        </p:txBody>
      </p:sp>
      <p:pic>
        <p:nvPicPr>
          <p:cNvPr id="28" name="Immagine 1">
            <a:extLst>
              <a:ext uri="{FF2B5EF4-FFF2-40B4-BE49-F238E27FC236}">
                <a16:creationId xmlns:a16="http://schemas.microsoft.com/office/drawing/2014/main" id="{4AA2C4BF-675C-4341-95D6-8B4B5495F9F5}"/>
              </a:ext>
            </a:extLst>
          </p:cNvPr>
          <p:cNvPicPr>
            <a:picLocks noChangeAspect="1"/>
          </p:cNvPicPr>
          <p:nvPr/>
        </p:nvPicPr>
        <p:blipFill>
          <a:blip r:embed="rId5"/>
          <a:stretch>
            <a:fillRect/>
          </a:stretch>
        </p:blipFill>
        <p:spPr>
          <a:xfrm>
            <a:off x="53683" y="5898625"/>
            <a:ext cx="1622202" cy="709242"/>
          </a:xfrm>
          <a:prstGeom prst="rect">
            <a:avLst/>
          </a:prstGeom>
        </p:spPr>
      </p:pic>
    </p:spTree>
    <p:extLst>
      <p:ext uri="{BB962C8B-B14F-4D97-AF65-F5344CB8AC3E}">
        <p14:creationId xmlns:p14="http://schemas.microsoft.com/office/powerpoint/2010/main" val="39599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248298" y="6356350"/>
            <a:ext cx="6664234" cy="365125"/>
          </a:xfrm>
        </p:spPr>
        <p:txBody>
          <a:bodyPr/>
          <a:lstStyle/>
          <a:p>
            <a:r>
              <a:rPr lang="en-GB" dirty="0"/>
              <a:t>G. Casse, XXXII INTERNATIONAL SEMINAR of NUCLEAR and SUBNUCLEAR PHYSICS "Francesco Romano"</a:t>
            </a:r>
          </a:p>
        </p:txBody>
      </p:sp>
      <p:sp>
        <p:nvSpPr>
          <p:cNvPr id="3" name="Slide Number Placeholder 2"/>
          <p:cNvSpPr>
            <a:spLocks noGrp="1"/>
          </p:cNvSpPr>
          <p:nvPr>
            <p:ph type="sldNum" sz="quarter" idx="12"/>
          </p:nvPr>
        </p:nvSpPr>
        <p:spPr/>
        <p:txBody>
          <a:bodyPr/>
          <a:lstStyle/>
          <a:p>
            <a:fld id="{FE3B0762-D7FE-4F7C-9436-EF75B1B52CBF}" type="slidenum">
              <a:rPr lang="en-GB" smtClean="0"/>
              <a:t>37</a:t>
            </a:fld>
            <a:endParaRPr lang="en-GB"/>
          </a:p>
        </p:txBody>
      </p:sp>
      <p:sp>
        <p:nvSpPr>
          <p:cNvPr id="4" name="Title 1"/>
          <p:cNvSpPr txBox="1">
            <a:spLocks/>
          </p:cNvSpPr>
          <p:nvPr/>
        </p:nvSpPr>
        <p:spPr>
          <a:xfrm>
            <a:off x="2174414" y="67885"/>
            <a:ext cx="6880201" cy="754061"/>
          </a:xfrm>
          <a:prstGeom prst="rect">
            <a:avLst/>
          </a:prstGeom>
        </p:spPr>
        <p:txBody>
          <a:bodyPr/>
          <a:lst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kern="0" dirty="0"/>
              <a:t>DarksSide-20k Experiment</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8984" y="1659052"/>
            <a:ext cx="2755935" cy="3886200"/>
          </a:xfrm>
          <a:prstGeom prst="rect">
            <a:avLst/>
          </a:prstGeom>
        </p:spPr>
      </p:pic>
      <p:grpSp>
        <p:nvGrpSpPr>
          <p:cNvPr id="6" name="Group 5"/>
          <p:cNvGrpSpPr/>
          <p:nvPr/>
        </p:nvGrpSpPr>
        <p:grpSpPr>
          <a:xfrm>
            <a:off x="3142978" y="4178015"/>
            <a:ext cx="2095225" cy="461665"/>
            <a:chOff x="2124075" y="4359848"/>
            <a:chExt cx="2095225" cy="461665"/>
          </a:xfrm>
        </p:grpSpPr>
        <p:cxnSp>
          <p:nvCxnSpPr>
            <p:cNvPr id="7" name="Straight Arrow Connector 6"/>
            <p:cNvCxnSpPr>
              <a:stCxn id="8" idx="1"/>
            </p:cNvCxnSpPr>
            <p:nvPr/>
          </p:nvCxnSpPr>
          <p:spPr>
            <a:xfrm flipH="1" flipV="1">
              <a:off x="2124075" y="4549503"/>
              <a:ext cx="679453" cy="4117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803528" y="4359848"/>
              <a:ext cx="1415772" cy="461665"/>
            </a:xfrm>
            <a:prstGeom prst="rect">
              <a:avLst/>
            </a:prstGeom>
            <a:solidFill>
              <a:srgbClr val="FFFFFF">
                <a:alpha val="65098"/>
              </a:srgbClr>
            </a:solidFill>
          </p:spPr>
          <p:txBody>
            <a:bodyPr wrap="none" rtlCol="0">
              <a:spAutoFit/>
            </a:bodyPr>
            <a:lstStyle/>
            <a:p>
              <a:r>
                <a:rPr lang="en-US" sz="2400" b="1" dirty="0" err="1">
                  <a:solidFill>
                    <a:srgbClr val="FF0000"/>
                  </a:solidFill>
                </a:rPr>
                <a:t>LAr</a:t>
              </a:r>
              <a:r>
                <a:rPr lang="en-US" sz="2400" b="1" dirty="0">
                  <a:solidFill>
                    <a:srgbClr val="FF0000"/>
                  </a:solidFill>
                </a:rPr>
                <a:t> TPC</a:t>
              </a:r>
            </a:p>
          </p:txBody>
        </p:sp>
      </p:grpSp>
      <p:sp>
        <p:nvSpPr>
          <p:cNvPr id="9" name="TextBox 8"/>
          <p:cNvSpPr txBox="1"/>
          <p:nvPr/>
        </p:nvSpPr>
        <p:spPr>
          <a:xfrm>
            <a:off x="1658983" y="5648464"/>
            <a:ext cx="2686326" cy="707886"/>
          </a:xfrm>
          <a:prstGeom prst="rect">
            <a:avLst/>
          </a:prstGeom>
          <a:solidFill>
            <a:srgbClr val="E2F2E9"/>
          </a:solid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2400" b="0" i="0" u="none" strike="noStrike" kern="0" cap="none" spc="0" normalizeH="0" baseline="0">
                <a:ln>
                  <a:noFill/>
                </a:ln>
                <a:solidFill>
                  <a:srgbClr val="00B050"/>
                </a:solidFill>
                <a:effectLst/>
                <a:uLnTx/>
                <a:uFillTx/>
              </a:defRPr>
            </a:lvl1pPr>
          </a:lstStyle>
          <a:p>
            <a:r>
              <a:rPr lang="en-US" sz="2000" b="1" dirty="0"/>
              <a:t>DarkSide-50</a:t>
            </a:r>
          </a:p>
          <a:p>
            <a:r>
              <a:rPr lang="en-US" sz="2000" dirty="0"/>
              <a:t>PMT-based TPC</a:t>
            </a:r>
          </a:p>
        </p:txBody>
      </p:sp>
      <p:grpSp>
        <p:nvGrpSpPr>
          <p:cNvPr id="10" name="Group 9"/>
          <p:cNvGrpSpPr/>
          <p:nvPr/>
        </p:nvGrpSpPr>
        <p:grpSpPr>
          <a:xfrm>
            <a:off x="3257278" y="4702733"/>
            <a:ext cx="1347740" cy="607126"/>
            <a:chOff x="2238375" y="4884566"/>
            <a:chExt cx="1347740" cy="607126"/>
          </a:xfrm>
        </p:grpSpPr>
        <p:cxnSp>
          <p:nvCxnSpPr>
            <p:cNvPr id="11" name="Straight Arrow Connector 10"/>
            <p:cNvCxnSpPr>
              <a:stCxn id="12" idx="1"/>
            </p:cNvCxnSpPr>
            <p:nvPr/>
          </p:nvCxnSpPr>
          <p:spPr>
            <a:xfrm flipH="1" flipV="1">
              <a:off x="2238375" y="4884566"/>
              <a:ext cx="565153" cy="37629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803528" y="5030027"/>
              <a:ext cx="782587" cy="461665"/>
            </a:xfrm>
            <a:prstGeom prst="rect">
              <a:avLst/>
            </a:prstGeom>
            <a:solidFill>
              <a:srgbClr val="FFFFFF">
                <a:alpha val="65098"/>
              </a:srgbClr>
            </a:solidFill>
          </p:spPr>
          <p:txBody>
            <a:bodyPr wrap="none" rtlCol="0">
              <a:spAutoFit/>
            </a:bodyPr>
            <a:lstStyle/>
            <a:p>
              <a:r>
                <a:rPr lang="en-US" sz="2400" b="1" dirty="0">
                  <a:solidFill>
                    <a:srgbClr val="0070C0"/>
                  </a:solidFill>
                </a:rPr>
                <a:t>LSV</a:t>
              </a:r>
            </a:p>
          </p:txBody>
        </p:sp>
      </p:grpSp>
      <p:grpSp>
        <p:nvGrpSpPr>
          <p:cNvPr id="13" name="Group 12"/>
          <p:cNvGrpSpPr/>
          <p:nvPr/>
        </p:nvGrpSpPr>
        <p:grpSpPr>
          <a:xfrm>
            <a:off x="3558905" y="3507836"/>
            <a:ext cx="1183971" cy="461665"/>
            <a:chOff x="2540002" y="3689669"/>
            <a:chExt cx="1183971" cy="461665"/>
          </a:xfrm>
        </p:grpSpPr>
        <p:cxnSp>
          <p:nvCxnSpPr>
            <p:cNvPr id="14" name="Straight Arrow Connector 13"/>
            <p:cNvCxnSpPr/>
            <p:nvPr/>
          </p:nvCxnSpPr>
          <p:spPr>
            <a:xfrm flipH="1" flipV="1">
              <a:off x="2540002" y="3910375"/>
              <a:ext cx="244476" cy="551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03528" y="3689669"/>
              <a:ext cx="920445" cy="461665"/>
            </a:xfrm>
            <a:prstGeom prst="rect">
              <a:avLst/>
            </a:prstGeom>
            <a:solidFill>
              <a:srgbClr val="FFFFFF">
                <a:alpha val="65098"/>
              </a:srgbClr>
            </a:solidFill>
          </p:spPr>
          <p:txBody>
            <a:bodyPr wrap="none" rtlCol="0">
              <a:spAutoFit/>
            </a:bodyPr>
            <a:lstStyle/>
            <a:p>
              <a:r>
                <a:rPr lang="en-US" sz="2400" b="1" dirty="0">
                  <a:solidFill>
                    <a:srgbClr val="00B050"/>
                  </a:solidFill>
                </a:rPr>
                <a:t>WCD</a:t>
              </a:r>
            </a:p>
          </p:txBody>
        </p:sp>
      </p:gr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6147" y="1615620"/>
            <a:ext cx="2429330" cy="685800"/>
          </a:xfrm>
          <a:prstGeom prst="rect">
            <a:avLst/>
          </a:prstGeom>
        </p:spPr>
      </p:pic>
      <p:grpSp>
        <p:nvGrpSpPr>
          <p:cNvPr id="17" name="Group 16"/>
          <p:cNvGrpSpPr/>
          <p:nvPr/>
        </p:nvGrpSpPr>
        <p:grpSpPr>
          <a:xfrm>
            <a:off x="4619044" y="1618967"/>
            <a:ext cx="5499362" cy="4731719"/>
            <a:chOff x="3600141" y="1800800"/>
            <a:chExt cx="5499362" cy="4731719"/>
          </a:xfrm>
        </p:grpSpPr>
        <p:sp>
          <p:nvSpPr>
            <p:cNvPr id="18" name="Rectangle 17"/>
            <p:cNvSpPr/>
            <p:nvPr/>
          </p:nvSpPr>
          <p:spPr>
            <a:xfrm>
              <a:off x="7251175" y="2516303"/>
              <a:ext cx="1713894" cy="400110"/>
            </a:xfrm>
            <a:prstGeom prst="rect">
              <a:avLst/>
            </a:prstGeom>
          </p:spPr>
          <p:txBody>
            <a:bodyPr wrap="square">
              <a:spAutoFit/>
            </a:bodyPr>
            <a:lstStyle/>
            <a:p>
              <a:pPr>
                <a:spcAft>
                  <a:spcPts val="900"/>
                </a:spcAft>
              </a:pPr>
              <a:r>
                <a:rPr lang="en-US" sz="2000" u="sng" dirty="0">
                  <a:solidFill>
                    <a:srgbClr val="1F497D"/>
                  </a:solidFill>
                </a:rPr>
                <a:t>~ 23t of </a:t>
              </a:r>
              <a:r>
                <a:rPr lang="en-US" sz="2000" u="sng" dirty="0" err="1">
                  <a:solidFill>
                    <a:srgbClr val="1F497D"/>
                  </a:solidFill>
                </a:rPr>
                <a:t>UAr</a:t>
              </a:r>
              <a:endParaRPr lang="en-US" sz="2000" u="sng" dirty="0">
                <a:solidFill>
                  <a:srgbClr val="1F497D"/>
                </a:solidFill>
              </a:endParaRPr>
            </a:p>
          </p:txBody>
        </p:sp>
        <p:sp>
          <p:nvSpPr>
            <p:cNvPr id="19" name="Right Arrow 18"/>
            <p:cNvSpPr/>
            <p:nvPr/>
          </p:nvSpPr>
          <p:spPr>
            <a:xfrm>
              <a:off x="3600141" y="2697666"/>
              <a:ext cx="628649" cy="6325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200286" y="5824633"/>
              <a:ext cx="2686326" cy="707886"/>
            </a:xfrm>
            <a:prstGeom prst="rect">
              <a:avLst/>
            </a:prstGeom>
            <a:solidFill>
              <a:srgbClr val="E2F2E9"/>
            </a:solid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2000" b="0" i="0" u="none" strike="noStrike" kern="0" cap="none" spc="0" normalizeH="0" baseline="0">
                  <a:ln>
                    <a:noFill/>
                  </a:ln>
                  <a:solidFill>
                    <a:srgbClr val="00B050"/>
                  </a:solidFill>
                  <a:effectLst/>
                  <a:uLnTx/>
                  <a:uFillTx/>
                </a:defRPr>
              </a:lvl1pPr>
            </a:lstStyle>
            <a:p>
              <a:r>
                <a:rPr lang="en-US" b="1" dirty="0"/>
                <a:t>DarkSide-20k</a:t>
              </a:r>
            </a:p>
            <a:p>
              <a:r>
                <a:rPr lang="en-US" dirty="0"/>
                <a:t>SiPM-based TPC</a:t>
              </a:r>
            </a:p>
          </p:txBody>
        </p:sp>
        <p:sp>
          <p:nvSpPr>
            <p:cNvPr id="21" name="Rectangle 20"/>
            <p:cNvSpPr/>
            <p:nvPr/>
          </p:nvSpPr>
          <p:spPr>
            <a:xfrm>
              <a:off x="7286327" y="3064403"/>
              <a:ext cx="1771901" cy="923330"/>
            </a:xfrm>
            <a:prstGeom prst="rect">
              <a:avLst/>
            </a:prstGeom>
            <a:solidFill>
              <a:srgbClr val="FFF3CD"/>
            </a:solidFill>
          </p:spPr>
          <p:txBody>
            <a:bodyPr wrap="square" rtlCol="0">
              <a:spAutoFit/>
            </a:bodyPr>
            <a:lstStyle/>
            <a:p>
              <a:pPr algn="ctr" fontAlgn="auto">
                <a:spcBef>
                  <a:spcPts val="0"/>
                </a:spcBef>
                <a:spcAft>
                  <a:spcPts val="0"/>
                </a:spcAft>
              </a:pPr>
              <a:r>
                <a:rPr lang="en-US" b="1" kern="0" dirty="0">
                  <a:solidFill>
                    <a:srgbClr val="FF0000"/>
                  </a:solidFill>
                </a:rPr>
                <a:t>TPB WLS</a:t>
              </a:r>
              <a:r>
                <a:rPr lang="en-US" kern="0" dirty="0">
                  <a:solidFill>
                    <a:srgbClr val="FF0000"/>
                  </a:solidFill>
                </a:rPr>
                <a:t>:</a:t>
              </a:r>
              <a:br>
                <a:rPr lang="en-US" kern="0" dirty="0">
                  <a:solidFill>
                    <a:srgbClr val="FF0000"/>
                  </a:solidFill>
                </a:rPr>
              </a:br>
              <a:r>
                <a:rPr lang="en-US" kern="0" dirty="0">
                  <a:solidFill>
                    <a:srgbClr val="FF0000"/>
                  </a:solidFill>
                </a:rPr>
                <a:t>emission at 400 – 450 nm</a:t>
              </a:r>
            </a:p>
          </p:txBody>
        </p:sp>
        <p:grpSp>
          <p:nvGrpSpPr>
            <p:cNvPr id="22" name="Group 21"/>
            <p:cNvGrpSpPr/>
            <p:nvPr/>
          </p:nvGrpSpPr>
          <p:grpSpPr>
            <a:xfrm>
              <a:off x="4208524" y="4585331"/>
              <a:ext cx="3320837" cy="1258254"/>
              <a:chOff x="4733470" y="4378288"/>
              <a:chExt cx="3961799" cy="1501115"/>
            </a:xfrm>
          </p:grpSpPr>
          <p:pic>
            <p:nvPicPr>
              <p:cNvPr id="28" name="Picture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98753" y="4378288"/>
                <a:ext cx="3657600" cy="763786"/>
              </a:xfrm>
              <a:prstGeom prst="rect">
                <a:avLst/>
              </a:prstGeom>
            </p:spPr>
          </p:pic>
          <p:sp>
            <p:nvSpPr>
              <p:cNvPr id="29" name="Rectangle 28"/>
              <p:cNvSpPr/>
              <p:nvPr/>
            </p:nvSpPr>
            <p:spPr>
              <a:xfrm>
                <a:off x="4733470" y="5108321"/>
                <a:ext cx="3961799" cy="771082"/>
              </a:xfrm>
              <a:prstGeom prst="rect">
                <a:avLst/>
              </a:prstGeom>
            </p:spPr>
            <p:txBody>
              <a:bodyPr wrap="square">
                <a:spAutoFit/>
              </a:bodyPr>
              <a:lstStyle/>
              <a:p>
                <a:pPr algn="ctr">
                  <a:spcAft>
                    <a:spcPts val="900"/>
                  </a:spcAft>
                </a:pPr>
                <a:r>
                  <a:rPr lang="en-US" dirty="0">
                    <a:solidFill>
                      <a:srgbClr val="1F497D"/>
                    </a:solidFill>
                  </a:rPr>
                  <a:t>2 light readout planes: 20 m</a:t>
                </a:r>
                <a:r>
                  <a:rPr lang="en-US" baseline="30000" dirty="0">
                    <a:solidFill>
                      <a:srgbClr val="1F497D"/>
                    </a:solidFill>
                  </a:rPr>
                  <a:t>2</a:t>
                </a:r>
                <a:br>
                  <a:rPr lang="en-US" baseline="30000" dirty="0">
                    <a:solidFill>
                      <a:srgbClr val="1F497D"/>
                    </a:solidFill>
                  </a:rPr>
                </a:br>
                <a:r>
                  <a:rPr lang="en-US" dirty="0">
                    <a:solidFill>
                      <a:srgbClr val="1F497D"/>
                    </a:solidFill>
                  </a:rPr>
                  <a:t>(+ veto)  </a:t>
                </a:r>
                <a:endParaRPr lang="en-US" baseline="30000" dirty="0">
                  <a:solidFill>
                    <a:srgbClr val="1F497D"/>
                  </a:solidFill>
                </a:endParaRPr>
              </a:p>
            </p:txBody>
          </p:sp>
        </p:grpSp>
        <p:cxnSp>
          <p:nvCxnSpPr>
            <p:cNvPr id="23" name="Straight Arrow Connector 22"/>
            <p:cNvCxnSpPr/>
            <p:nvPr/>
          </p:nvCxnSpPr>
          <p:spPr>
            <a:xfrm flipV="1">
              <a:off x="7455051" y="4925386"/>
              <a:ext cx="550067"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730085" y="4568883"/>
              <a:ext cx="1369418" cy="1003747"/>
              <a:chOff x="7719460" y="4438298"/>
              <a:chExt cx="1369418" cy="1003747"/>
            </a:xfrm>
          </p:grpSpPr>
          <p:pic>
            <p:nvPicPr>
              <p:cNvPr id="26" name="Picture 2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97497" y="4438298"/>
                <a:ext cx="672591" cy="670179"/>
              </a:xfrm>
              <a:prstGeom prst="rect">
                <a:avLst/>
              </a:prstGeom>
            </p:spPr>
          </p:pic>
          <p:sp>
            <p:nvSpPr>
              <p:cNvPr id="27" name="Rectangle 26"/>
              <p:cNvSpPr/>
              <p:nvPr/>
            </p:nvSpPr>
            <p:spPr>
              <a:xfrm>
                <a:off x="7719460" y="5072713"/>
                <a:ext cx="1369418" cy="369332"/>
              </a:xfrm>
              <a:prstGeom prst="rect">
                <a:avLst/>
              </a:prstGeom>
            </p:spPr>
            <p:txBody>
              <a:bodyPr wrap="square">
                <a:spAutoFit/>
              </a:bodyPr>
              <a:lstStyle/>
              <a:p>
                <a:pPr algn="ctr">
                  <a:spcAft>
                    <a:spcPts val="900"/>
                  </a:spcAft>
                </a:pPr>
                <a:r>
                  <a:rPr lang="en-US" dirty="0">
                    <a:solidFill>
                      <a:srgbClr val="1F497D"/>
                    </a:solidFill>
                  </a:rPr>
                  <a:t>SiPM tiles</a:t>
                </a:r>
              </a:p>
            </p:txBody>
          </p:sp>
        </p:grpSp>
        <p:pic>
          <p:nvPicPr>
            <p:cNvPr id="25" name="Picture 24"/>
            <p:cNvPicPr>
              <a:picLocks noChangeAspect="1"/>
            </p:cNvPicPr>
            <p:nvPr/>
          </p:nvPicPr>
          <p:blipFill>
            <a:blip r:embed="rId6"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178450" y="1800800"/>
              <a:ext cx="2915117" cy="2768083"/>
            </a:xfrm>
            <a:prstGeom prst="rect">
              <a:avLst/>
            </a:prstGeom>
          </p:spPr>
        </p:pic>
      </p:grpSp>
      <p:sp>
        <p:nvSpPr>
          <p:cNvPr id="30" name="Content Placeholder 4"/>
          <p:cNvSpPr txBox="1">
            <a:spLocks/>
          </p:cNvSpPr>
          <p:nvPr/>
        </p:nvSpPr>
        <p:spPr bwMode="auto">
          <a:xfrm>
            <a:off x="1048472" y="753567"/>
            <a:ext cx="9104740" cy="707886"/>
          </a:xfrm>
          <a:prstGeom prst="rect">
            <a:avLst/>
          </a:prstGeom>
          <a:solidFill>
            <a:srgbClr val="EAF7FC"/>
          </a:solidFill>
          <a:ln>
            <a:solidFill>
              <a:schemeClr val="bg1"/>
            </a:solidFill>
          </a:ln>
        </p:spPr>
        <p:txBody>
          <a:bodyPr wrap="square" rtlCol="0">
            <a:spAutoFit/>
          </a:bodyPr>
          <a:lstStyle>
            <a:defPPr>
              <a:defRPr lang="en-US"/>
            </a:defPPr>
            <a:lvl1pPr>
              <a:defRPr>
                <a:solidFill>
                  <a:srgbClr val="0070C0"/>
                </a:solidFill>
              </a:defRPr>
            </a:lvl1pPr>
          </a:lstStyle>
          <a:p>
            <a:pPr algn="ctr"/>
            <a:r>
              <a:rPr lang="en-US" sz="2000" b="1" dirty="0">
                <a:sym typeface="Wingdings" panose="05000000000000000000" pitchFamily="2" charset="2"/>
              </a:rPr>
              <a:t>&gt; 3-year long collaboration </a:t>
            </a:r>
            <a:r>
              <a:rPr lang="en-US" sz="2000" dirty="0">
                <a:sym typeface="Wingdings" panose="05000000000000000000" pitchFamily="2" charset="2"/>
              </a:rPr>
              <a:t>between FBK and </a:t>
            </a:r>
            <a:r>
              <a:rPr lang="en-US" sz="2000" dirty="0" err="1">
                <a:sym typeface="Wingdings" panose="05000000000000000000" pitchFamily="2" charset="2"/>
              </a:rPr>
              <a:t>DarkSide</a:t>
            </a:r>
            <a:r>
              <a:rPr lang="en-US" sz="2000" dirty="0">
                <a:sym typeface="Wingdings" panose="05000000000000000000" pitchFamily="2" charset="2"/>
              </a:rPr>
              <a:t> to </a:t>
            </a:r>
            <a:r>
              <a:rPr lang="en-US" sz="2000" b="1" dirty="0">
                <a:sym typeface="Wingdings" panose="05000000000000000000" pitchFamily="2" charset="2"/>
              </a:rPr>
              <a:t>optimize performance </a:t>
            </a:r>
            <a:r>
              <a:rPr lang="en-US" sz="2000" dirty="0">
                <a:sym typeface="Wingdings" panose="05000000000000000000" pitchFamily="2" charset="2"/>
              </a:rPr>
              <a:t>of the NUV-HD technology for the </a:t>
            </a:r>
            <a:r>
              <a:rPr lang="en-US" sz="2000" b="1" dirty="0">
                <a:sym typeface="Wingdings" panose="05000000000000000000" pitchFamily="2" charset="2"/>
              </a:rPr>
              <a:t>specifications of the project</a:t>
            </a:r>
            <a:r>
              <a:rPr lang="en-US" sz="2000" dirty="0">
                <a:sym typeface="Wingdings" panose="05000000000000000000" pitchFamily="2" charset="2"/>
              </a:rPr>
              <a:t>.</a:t>
            </a:r>
          </a:p>
        </p:txBody>
      </p:sp>
    </p:spTree>
    <p:extLst>
      <p:ext uri="{BB962C8B-B14F-4D97-AF65-F5344CB8AC3E}">
        <p14:creationId xmlns:p14="http://schemas.microsoft.com/office/powerpoint/2010/main" val="130191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248298" y="6356350"/>
            <a:ext cx="6664234" cy="365125"/>
          </a:xfrm>
        </p:spPr>
        <p:txBody>
          <a:bodyPr/>
          <a:lstStyle/>
          <a:p>
            <a:r>
              <a:rPr lang="en-GB" dirty="0"/>
              <a:t>G. Casse, XXXII INTERNATIONAL SEMINAR of NUCLEAR and SUBNUCLEAR PHYSICS "Francesco Romano"</a:t>
            </a:r>
          </a:p>
        </p:txBody>
      </p:sp>
      <p:sp>
        <p:nvSpPr>
          <p:cNvPr id="3" name="Slide Number Placeholder 2"/>
          <p:cNvSpPr>
            <a:spLocks noGrp="1"/>
          </p:cNvSpPr>
          <p:nvPr>
            <p:ph type="sldNum" sz="quarter" idx="12"/>
          </p:nvPr>
        </p:nvSpPr>
        <p:spPr/>
        <p:txBody>
          <a:bodyPr/>
          <a:lstStyle/>
          <a:p>
            <a:fld id="{FE3B0762-D7FE-4F7C-9436-EF75B1B52CBF}" type="slidenum">
              <a:rPr lang="en-GB" smtClean="0"/>
              <a:t>38</a:t>
            </a:fld>
            <a:endParaRPr lang="en-GB"/>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0189" y="703633"/>
            <a:ext cx="6400800" cy="5193017"/>
          </a:xfrm>
          <a:prstGeom prst="rect">
            <a:avLst/>
          </a:prstGeom>
        </p:spPr>
      </p:pic>
      <p:sp>
        <p:nvSpPr>
          <p:cNvPr id="5" name="Title 1"/>
          <p:cNvSpPr txBox="1">
            <a:spLocks/>
          </p:cNvSpPr>
          <p:nvPr/>
        </p:nvSpPr>
        <p:spPr>
          <a:xfrm>
            <a:off x="2928805" y="-124724"/>
            <a:ext cx="8086725" cy="657337"/>
          </a:xfrm>
          <a:prstGeom prst="rect">
            <a:avLst/>
          </a:prstGeom>
        </p:spPr>
        <p:txBody>
          <a:bodyPr/>
          <a:lst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3200" kern="0" dirty="0"/>
              <a:t>Primary DCR reduction</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0189" y="703633"/>
            <a:ext cx="6400800" cy="5196689"/>
          </a:xfrm>
          <a:prstGeom prst="rect">
            <a:avLst/>
          </a:prstGeom>
        </p:spPr>
      </p:pic>
      <p:sp>
        <p:nvSpPr>
          <p:cNvPr id="7" name="TextBox 6"/>
          <p:cNvSpPr txBox="1"/>
          <p:nvPr/>
        </p:nvSpPr>
        <p:spPr>
          <a:xfrm>
            <a:off x="4673511" y="3045333"/>
            <a:ext cx="2018277" cy="400110"/>
          </a:xfrm>
          <a:prstGeom prst="rect">
            <a:avLst/>
          </a:prstGeom>
          <a:solidFill>
            <a:srgbClr val="7030A0"/>
          </a:solid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a:ln>
                  <a:noFill/>
                </a:ln>
                <a:solidFill>
                  <a:srgbClr val="FF0000"/>
                </a:solidFill>
                <a:effectLst/>
                <a:uLnTx/>
                <a:uFillTx/>
              </a:defRPr>
            </a:lvl1pPr>
          </a:lstStyle>
          <a:p>
            <a:r>
              <a:rPr lang="en-US" sz="2000" dirty="0">
                <a:solidFill>
                  <a:srgbClr val="DAC2EC"/>
                </a:solidFill>
              </a:rPr>
              <a:t>Standard field</a:t>
            </a:r>
          </a:p>
        </p:txBody>
      </p:sp>
      <p:sp>
        <p:nvSpPr>
          <p:cNvPr id="8" name="TextBox 7"/>
          <p:cNvSpPr txBox="1"/>
          <p:nvPr/>
        </p:nvSpPr>
        <p:spPr>
          <a:xfrm>
            <a:off x="6691788" y="4470991"/>
            <a:ext cx="1378510" cy="400110"/>
          </a:xfrm>
          <a:prstGeom prst="rect">
            <a:avLst/>
          </a:prstGeom>
          <a:solidFill>
            <a:srgbClr val="DAC2EC"/>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dirty="0">
                <a:ln>
                  <a:noFill/>
                </a:ln>
                <a:solidFill>
                  <a:srgbClr val="7030A0"/>
                </a:solidFill>
                <a:effectLst/>
                <a:uLnTx/>
                <a:uFillTx/>
              </a:rPr>
              <a:t>Low-field</a:t>
            </a:r>
          </a:p>
        </p:txBody>
      </p:sp>
      <p:grpSp>
        <p:nvGrpSpPr>
          <p:cNvPr id="9" name="Group 8"/>
          <p:cNvGrpSpPr/>
          <p:nvPr/>
        </p:nvGrpSpPr>
        <p:grpSpPr>
          <a:xfrm>
            <a:off x="3872772" y="4871101"/>
            <a:ext cx="5160566" cy="911339"/>
            <a:chOff x="1991717" y="5228156"/>
            <a:chExt cx="5160566" cy="911339"/>
          </a:xfrm>
        </p:grpSpPr>
        <p:sp>
          <p:nvSpPr>
            <p:cNvPr id="10" name="Rectangle 9"/>
            <p:cNvSpPr/>
            <p:nvPr/>
          </p:nvSpPr>
          <p:spPr>
            <a:xfrm>
              <a:off x="1991717" y="5677830"/>
              <a:ext cx="5160566" cy="461665"/>
            </a:xfrm>
            <a:prstGeom prst="rect">
              <a:avLst/>
            </a:prstGeom>
            <a:solidFill>
              <a:srgbClr val="FFE6B3"/>
            </a:solidFill>
          </p:spPr>
          <p:txBody>
            <a:bodyPr wrap="square">
              <a:spAutoFit/>
            </a:bodyPr>
            <a:lstStyle/>
            <a:p>
              <a:pPr algn="ctr"/>
              <a:r>
                <a:rPr lang="en-US" sz="2400" dirty="0">
                  <a:solidFill>
                    <a:srgbClr val="FF0000"/>
                  </a:solidFill>
                </a:rPr>
                <a:t>0.3 counts per day per cell at 77 K!</a:t>
              </a:r>
              <a:endParaRPr lang="en-US" sz="2400" baseline="30000" dirty="0">
                <a:solidFill>
                  <a:srgbClr val="FF0000"/>
                </a:solidFill>
              </a:endParaRPr>
            </a:p>
          </p:txBody>
        </p:sp>
        <p:cxnSp>
          <p:nvCxnSpPr>
            <p:cNvPr id="11" name="Straight Arrow Connector 10"/>
            <p:cNvCxnSpPr/>
            <p:nvPr/>
          </p:nvCxnSpPr>
          <p:spPr>
            <a:xfrm>
              <a:off x="3755444" y="5228156"/>
              <a:ext cx="46150" cy="401025"/>
            </a:xfrm>
            <a:prstGeom prst="straightConnector1">
              <a:avLst/>
            </a:prstGeom>
            <a:ln w="57150">
              <a:solidFill>
                <a:srgbClr val="FF0000"/>
              </a:solidFill>
              <a:tailEnd type="triangle"/>
            </a:ln>
          </p:spPr>
          <p:style>
            <a:lnRef idx="2">
              <a:schemeClr val="accent2"/>
            </a:lnRef>
            <a:fillRef idx="0">
              <a:schemeClr val="accent2"/>
            </a:fillRef>
            <a:effectRef idx="1">
              <a:schemeClr val="accent2"/>
            </a:effectRef>
            <a:fontRef idx="minor">
              <a:schemeClr val="tx1"/>
            </a:fontRef>
          </p:style>
        </p:cxnSp>
      </p:grpSp>
      <p:grpSp>
        <p:nvGrpSpPr>
          <p:cNvPr id="12" name="Group 11"/>
          <p:cNvGrpSpPr/>
          <p:nvPr/>
        </p:nvGrpSpPr>
        <p:grpSpPr>
          <a:xfrm>
            <a:off x="5002090" y="1308748"/>
            <a:ext cx="6013440" cy="3645064"/>
            <a:chOff x="3121035" y="1665803"/>
            <a:chExt cx="6013440" cy="3645064"/>
          </a:xfrm>
        </p:grpSpPr>
        <p:grpSp>
          <p:nvGrpSpPr>
            <p:cNvPr id="13" name="Group 12"/>
            <p:cNvGrpSpPr/>
            <p:nvPr/>
          </p:nvGrpSpPr>
          <p:grpSpPr>
            <a:xfrm>
              <a:off x="7532290" y="1665803"/>
              <a:ext cx="1602185" cy="3645064"/>
              <a:chOff x="7532290" y="1665803"/>
              <a:chExt cx="1602185" cy="3645064"/>
            </a:xfrm>
          </p:grpSpPr>
          <p:cxnSp>
            <p:nvCxnSpPr>
              <p:cNvPr id="15" name="Straight Arrow Connector 14"/>
              <p:cNvCxnSpPr/>
              <p:nvPr/>
            </p:nvCxnSpPr>
            <p:spPr>
              <a:xfrm>
                <a:off x="7532290" y="1665803"/>
                <a:ext cx="0" cy="3645064"/>
              </a:xfrm>
              <a:prstGeom prst="straightConnector1">
                <a:avLst/>
              </a:prstGeom>
              <a:ln w="57150">
                <a:solidFill>
                  <a:srgbClr val="FF0000"/>
                </a:solidFill>
                <a:headEnd type="triangle" w="med" len="med"/>
                <a:tailEnd type="triangle" w="med" len="med"/>
              </a:ln>
            </p:spPr>
            <p:style>
              <a:lnRef idx="2">
                <a:schemeClr val="accent2"/>
              </a:lnRef>
              <a:fillRef idx="0">
                <a:schemeClr val="accent2"/>
              </a:fillRef>
              <a:effectRef idx="1">
                <a:schemeClr val="accent2"/>
              </a:effectRef>
              <a:fontRef idx="minor">
                <a:schemeClr val="tx1"/>
              </a:fontRef>
            </p:style>
          </p:cxnSp>
          <p:sp>
            <p:nvSpPr>
              <p:cNvPr id="16" name="TextBox 15"/>
              <p:cNvSpPr txBox="1"/>
              <p:nvPr/>
            </p:nvSpPr>
            <p:spPr>
              <a:xfrm>
                <a:off x="7626222" y="2407109"/>
                <a:ext cx="1508253" cy="646331"/>
              </a:xfrm>
              <a:prstGeom prst="rect">
                <a:avLst/>
              </a:prstGeom>
              <a:noFill/>
            </p:spPr>
            <p:txBody>
              <a:bodyPr wrap="square" rtlCol="0">
                <a:spAutoFit/>
              </a:bodyPr>
              <a:lstStyle/>
              <a:p>
                <a:r>
                  <a:rPr lang="en-US" dirty="0">
                    <a:solidFill>
                      <a:srgbClr val="FF0000"/>
                    </a:solidFill>
                  </a:rPr>
                  <a:t>&gt; 7 orders of magnitude !</a:t>
                </a:r>
              </a:p>
            </p:txBody>
          </p:sp>
        </p:grpSp>
        <p:cxnSp>
          <p:nvCxnSpPr>
            <p:cNvPr id="14" name="Straight Connector 13"/>
            <p:cNvCxnSpPr/>
            <p:nvPr/>
          </p:nvCxnSpPr>
          <p:spPr>
            <a:xfrm flipH="1">
              <a:off x="3121035" y="5310867"/>
              <a:ext cx="4505187" cy="0"/>
            </a:xfrm>
            <a:prstGeom prst="line">
              <a:avLst/>
            </a:prstGeom>
            <a:ln w="2222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7495178" y="494836"/>
            <a:ext cx="3015059" cy="1551546"/>
            <a:chOff x="5614123" y="851891"/>
            <a:chExt cx="3015059" cy="1551546"/>
          </a:xfrm>
        </p:grpSpPr>
        <p:sp>
          <p:nvSpPr>
            <p:cNvPr id="18" name="TextBox 17"/>
            <p:cNvSpPr txBox="1"/>
            <p:nvPr/>
          </p:nvSpPr>
          <p:spPr>
            <a:xfrm>
              <a:off x="5614123" y="851891"/>
              <a:ext cx="3015059" cy="461665"/>
            </a:xfrm>
            <a:prstGeom prst="rect">
              <a:avLst/>
            </a:prstGeom>
            <a:noFill/>
          </p:spPr>
          <p:txBody>
            <a:bodyPr wrap="square" rtlCol="0">
              <a:spAutoFit/>
            </a:bodyPr>
            <a:lstStyle/>
            <a:p>
              <a:pPr algn="ctr"/>
              <a:r>
                <a:rPr lang="en-US" sz="2400" dirty="0">
                  <a:solidFill>
                    <a:srgbClr val="FF0000"/>
                  </a:solidFill>
                </a:rPr>
                <a:t>Thermal generation</a:t>
              </a:r>
            </a:p>
          </p:txBody>
        </p:sp>
        <p:cxnSp>
          <p:nvCxnSpPr>
            <p:cNvPr id="19" name="Straight Arrow Connector 18"/>
            <p:cNvCxnSpPr/>
            <p:nvPr/>
          </p:nvCxnSpPr>
          <p:spPr>
            <a:xfrm>
              <a:off x="6365038" y="1329222"/>
              <a:ext cx="111962" cy="1074215"/>
            </a:xfrm>
            <a:prstGeom prst="straightConnector1">
              <a:avLst/>
            </a:prstGeom>
            <a:ln w="57150">
              <a:solidFill>
                <a:srgbClr val="FF0000"/>
              </a:solidFill>
              <a:tailEnd type="triangle"/>
            </a:ln>
          </p:spPr>
          <p:style>
            <a:lnRef idx="2">
              <a:schemeClr val="accent2"/>
            </a:lnRef>
            <a:fillRef idx="0">
              <a:schemeClr val="accent2"/>
            </a:fillRef>
            <a:effectRef idx="1">
              <a:schemeClr val="accent2"/>
            </a:effectRef>
            <a:fontRef idx="minor">
              <a:schemeClr val="tx1"/>
            </a:fontRef>
          </p:style>
        </p:cxnSp>
      </p:grpSp>
      <p:grpSp>
        <p:nvGrpSpPr>
          <p:cNvPr id="20" name="Group 19"/>
          <p:cNvGrpSpPr/>
          <p:nvPr/>
        </p:nvGrpSpPr>
        <p:grpSpPr>
          <a:xfrm>
            <a:off x="1945648" y="3676341"/>
            <a:ext cx="2955114" cy="1151745"/>
            <a:chOff x="5369908" y="3122403"/>
            <a:chExt cx="3004326" cy="1151745"/>
          </a:xfrm>
        </p:grpSpPr>
        <p:sp>
          <p:nvSpPr>
            <p:cNvPr id="21" name="TextBox 20"/>
            <p:cNvSpPr txBox="1"/>
            <p:nvPr/>
          </p:nvSpPr>
          <p:spPr>
            <a:xfrm>
              <a:off x="5369908" y="3122403"/>
              <a:ext cx="1661279" cy="461665"/>
            </a:xfrm>
            <a:prstGeom prst="rect">
              <a:avLst/>
            </a:prstGeom>
            <a:noFill/>
          </p:spPr>
          <p:txBody>
            <a:bodyPr wrap="square" rtlCol="0">
              <a:spAutoFit/>
            </a:bodyPr>
            <a:lstStyle/>
            <a:p>
              <a:pPr algn="ctr"/>
              <a:r>
                <a:rPr lang="en-US" sz="2400" dirty="0">
                  <a:solidFill>
                    <a:srgbClr val="00B0F0"/>
                  </a:solidFill>
                </a:rPr>
                <a:t>Tunneling</a:t>
              </a:r>
            </a:p>
          </p:txBody>
        </p:sp>
        <p:cxnSp>
          <p:nvCxnSpPr>
            <p:cNvPr id="22" name="Straight Arrow Connector 21"/>
            <p:cNvCxnSpPr/>
            <p:nvPr/>
          </p:nvCxnSpPr>
          <p:spPr>
            <a:xfrm>
              <a:off x="7176346" y="3437291"/>
              <a:ext cx="1197888" cy="836857"/>
            </a:xfrm>
            <a:prstGeom prst="straightConnector1">
              <a:avLst/>
            </a:prstGeom>
            <a:ln w="57150">
              <a:solidFill>
                <a:srgbClr val="00B0F0"/>
              </a:solidFill>
              <a:tailEnd type="triangle"/>
            </a:ln>
          </p:spPr>
          <p:style>
            <a:lnRef idx="2">
              <a:schemeClr val="accent2"/>
            </a:lnRef>
            <a:fillRef idx="0">
              <a:schemeClr val="accent2"/>
            </a:fillRef>
            <a:effectRef idx="1">
              <a:schemeClr val="accent2"/>
            </a:effectRef>
            <a:fontRef idx="minor">
              <a:schemeClr val="tx1"/>
            </a:fontRef>
          </p:style>
        </p:cxnSp>
        <p:cxnSp>
          <p:nvCxnSpPr>
            <p:cNvPr id="23" name="Straight Arrow Connector 22"/>
            <p:cNvCxnSpPr/>
            <p:nvPr/>
          </p:nvCxnSpPr>
          <p:spPr>
            <a:xfrm flipV="1">
              <a:off x="7176346" y="3353235"/>
              <a:ext cx="1197888" cy="62895"/>
            </a:xfrm>
            <a:prstGeom prst="straightConnector1">
              <a:avLst/>
            </a:prstGeom>
            <a:ln w="57150">
              <a:solidFill>
                <a:srgbClr val="00B0F0"/>
              </a:solidFill>
              <a:tailEnd type="triangle"/>
            </a:ln>
          </p:spPr>
          <p:style>
            <a:lnRef idx="2">
              <a:schemeClr val="accent2"/>
            </a:lnRef>
            <a:fillRef idx="0">
              <a:schemeClr val="accent2"/>
            </a:fillRef>
            <a:effectRef idx="1">
              <a:schemeClr val="accent2"/>
            </a:effectRef>
            <a:fontRef idx="minor">
              <a:schemeClr val="tx1"/>
            </a:fontRef>
          </p:style>
        </p:cxnSp>
      </p:grpSp>
      <p:grpSp>
        <p:nvGrpSpPr>
          <p:cNvPr id="24" name="Group 23"/>
          <p:cNvGrpSpPr/>
          <p:nvPr/>
        </p:nvGrpSpPr>
        <p:grpSpPr>
          <a:xfrm>
            <a:off x="5112365" y="4128123"/>
            <a:ext cx="4300980" cy="699963"/>
            <a:chOff x="775016" y="4340207"/>
            <a:chExt cx="8135621" cy="699963"/>
          </a:xfrm>
        </p:grpSpPr>
        <p:cxnSp>
          <p:nvCxnSpPr>
            <p:cNvPr id="25" name="Straight Connector 24"/>
            <p:cNvCxnSpPr/>
            <p:nvPr/>
          </p:nvCxnSpPr>
          <p:spPr>
            <a:xfrm flipH="1">
              <a:off x="775016" y="4340207"/>
              <a:ext cx="8104703" cy="0"/>
            </a:xfrm>
            <a:prstGeom prst="line">
              <a:avLst/>
            </a:prstGeom>
            <a:ln w="22225">
              <a:solidFill>
                <a:srgbClr val="FF00FF"/>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05934" y="5040170"/>
              <a:ext cx="8104703" cy="0"/>
            </a:xfrm>
            <a:prstGeom prst="line">
              <a:avLst/>
            </a:prstGeom>
            <a:ln w="22225">
              <a:solidFill>
                <a:srgbClr val="FF00FF"/>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914478" y="4379102"/>
              <a:ext cx="0" cy="661068"/>
            </a:xfrm>
            <a:prstGeom prst="straightConnector1">
              <a:avLst/>
            </a:prstGeom>
            <a:ln w="57150">
              <a:solidFill>
                <a:srgbClr val="FF00FF"/>
              </a:solidFill>
              <a:headEnd type="triangle" w="med" len="med"/>
              <a:tailEnd type="triangle" w="med" len="med"/>
            </a:ln>
          </p:spPr>
          <p:style>
            <a:lnRef idx="2">
              <a:schemeClr val="accent2"/>
            </a:lnRef>
            <a:fillRef idx="0">
              <a:schemeClr val="accent2"/>
            </a:fillRef>
            <a:effectRef idx="1">
              <a:schemeClr val="accent2"/>
            </a:effectRef>
            <a:fontRef idx="minor">
              <a:schemeClr val="tx1"/>
            </a:fontRef>
          </p:style>
        </p:cxnSp>
        <p:sp>
          <p:nvSpPr>
            <p:cNvPr id="28" name="TextBox 27"/>
            <p:cNvSpPr txBox="1"/>
            <p:nvPr/>
          </p:nvSpPr>
          <p:spPr>
            <a:xfrm>
              <a:off x="7002145" y="4459358"/>
              <a:ext cx="1908492" cy="461665"/>
            </a:xfrm>
            <a:prstGeom prst="rect">
              <a:avLst/>
            </a:prstGeom>
            <a:noFill/>
          </p:spPr>
          <p:txBody>
            <a:bodyPr wrap="square" rtlCol="0">
              <a:spAutoFit/>
            </a:bodyPr>
            <a:lstStyle/>
            <a:p>
              <a:pPr algn="ctr"/>
              <a:r>
                <a:rPr lang="en-US" sz="2400" b="1" dirty="0">
                  <a:solidFill>
                    <a:srgbClr val="FF00FF"/>
                  </a:solidFill>
                </a:rPr>
                <a:t>&gt; 20x</a:t>
              </a:r>
            </a:p>
          </p:txBody>
        </p:sp>
      </p:grpSp>
      <p:sp>
        <p:nvSpPr>
          <p:cNvPr id="29" name="Rectangle 28"/>
          <p:cNvSpPr/>
          <p:nvPr/>
        </p:nvSpPr>
        <p:spPr>
          <a:xfrm>
            <a:off x="2297484" y="5891708"/>
            <a:ext cx="8311142" cy="461665"/>
          </a:xfrm>
          <a:prstGeom prst="rect">
            <a:avLst/>
          </a:prstGeom>
          <a:solidFill>
            <a:srgbClr val="FFDDDD"/>
          </a:solidFill>
        </p:spPr>
        <p:txBody>
          <a:bodyPr wrap="square" rtlCol="0">
            <a:spAutoFit/>
          </a:bodyPr>
          <a:lstStyle/>
          <a:p>
            <a:pPr algn="ctr" fontAlgn="auto">
              <a:spcBef>
                <a:spcPts val="0"/>
              </a:spcBef>
              <a:spcAft>
                <a:spcPts val="0"/>
              </a:spcAft>
            </a:pPr>
            <a:r>
              <a:rPr lang="en-US" sz="2400" kern="0" dirty="0">
                <a:solidFill>
                  <a:srgbClr val="FF0000"/>
                </a:solidFill>
              </a:rPr>
              <a:t>A 10x10 cm</a:t>
            </a:r>
            <a:r>
              <a:rPr lang="en-US" sz="2400" kern="0" baseline="30000" dirty="0">
                <a:solidFill>
                  <a:srgbClr val="FF0000"/>
                </a:solidFill>
              </a:rPr>
              <a:t>2</a:t>
            </a:r>
            <a:r>
              <a:rPr lang="en-US" sz="2400" kern="0" dirty="0">
                <a:solidFill>
                  <a:srgbClr val="FF0000"/>
                </a:solidFill>
              </a:rPr>
              <a:t> SiPM array would have a total DCR &lt; 100 cps!</a:t>
            </a:r>
          </a:p>
        </p:txBody>
      </p:sp>
      <p:sp>
        <p:nvSpPr>
          <p:cNvPr id="30" name="TextBox 29"/>
          <p:cNvSpPr txBox="1"/>
          <p:nvPr/>
        </p:nvSpPr>
        <p:spPr>
          <a:xfrm>
            <a:off x="2031407" y="861962"/>
            <a:ext cx="1240610" cy="830997"/>
          </a:xfrm>
          <a:prstGeom prst="rect">
            <a:avLst/>
          </a:prstGeom>
          <a:solidFill>
            <a:srgbClr val="E2F2E9"/>
          </a:solid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2400" b="0" i="0" u="none" strike="noStrike" kern="0" cap="none" spc="0" normalizeH="0" baseline="0">
                <a:ln>
                  <a:noFill/>
                </a:ln>
                <a:solidFill>
                  <a:srgbClr val="00B050"/>
                </a:solidFill>
                <a:effectLst/>
                <a:uLnTx/>
                <a:uFillTx/>
              </a:defRPr>
            </a:lvl1pPr>
          </a:lstStyle>
          <a:p>
            <a:r>
              <a:rPr lang="en-US" dirty="0"/>
              <a:t>25 um cell</a:t>
            </a:r>
            <a:endParaRPr lang="en-US" baseline="30000" dirty="0"/>
          </a:p>
        </p:txBody>
      </p:sp>
      <p:pic>
        <p:nvPicPr>
          <p:cNvPr id="31" name="Immagine 1">
            <a:extLst>
              <a:ext uri="{FF2B5EF4-FFF2-40B4-BE49-F238E27FC236}">
                <a16:creationId xmlns:a16="http://schemas.microsoft.com/office/drawing/2014/main" id="{4AA2C4BF-675C-4341-95D6-8B4B5495F9F5}"/>
              </a:ext>
            </a:extLst>
          </p:cNvPr>
          <p:cNvPicPr>
            <a:picLocks noChangeAspect="1"/>
          </p:cNvPicPr>
          <p:nvPr/>
        </p:nvPicPr>
        <p:blipFill>
          <a:blip r:embed="rId4"/>
          <a:stretch>
            <a:fillRect/>
          </a:stretch>
        </p:blipFill>
        <p:spPr>
          <a:xfrm>
            <a:off x="199875" y="5900322"/>
            <a:ext cx="1622202" cy="709242"/>
          </a:xfrm>
          <a:prstGeom prst="rect">
            <a:avLst/>
          </a:prstGeom>
        </p:spPr>
      </p:pic>
    </p:spTree>
    <p:extLst>
      <p:ext uri="{BB962C8B-B14F-4D97-AF65-F5344CB8AC3E}">
        <p14:creationId xmlns:p14="http://schemas.microsoft.com/office/powerpoint/2010/main" val="368866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6F62CD9-1731-49D0-9522-FF99000090A3}"/>
              </a:ext>
            </a:extLst>
          </p:cNvPr>
          <p:cNvSpPr>
            <a:spLocks noGrp="1"/>
          </p:cNvSpPr>
          <p:nvPr>
            <p:ph type="ftr" sz="quarter" idx="11"/>
          </p:nvPr>
        </p:nvSpPr>
        <p:spPr/>
        <p:txBody>
          <a:bodyPr/>
          <a:lstStyle/>
          <a:p>
            <a:r>
              <a:rPr lang="en-GB"/>
              <a:t>G. Casse - Muon Workshop, 7-9 Nov. Liverpool</a:t>
            </a:r>
          </a:p>
        </p:txBody>
      </p:sp>
      <p:sp>
        <p:nvSpPr>
          <p:cNvPr id="4" name="Slide Number Placeholder 3">
            <a:extLst>
              <a:ext uri="{FF2B5EF4-FFF2-40B4-BE49-F238E27FC236}">
                <a16:creationId xmlns:a16="http://schemas.microsoft.com/office/drawing/2014/main" id="{71DDAE3B-F972-4DE1-A05C-99B20489C762}"/>
              </a:ext>
            </a:extLst>
          </p:cNvPr>
          <p:cNvSpPr>
            <a:spLocks noGrp="1"/>
          </p:cNvSpPr>
          <p:nvPr>
            <p:ph type="sldNum" sz="quarter" idx="12"/>
          </p:nvPr>
        </p:nvSpPr>
        <p:spPr/>
        <p:txBody>
          <a:bodyPr/>
          <a:lstStyle/>
          <a:p>
            <a:fld id="{320C07F6-2028-4BEC-9029-86C862344C03}" type="slidenum">
              <a:rPr lang="en-GB" smtClean="0"/>
              <a:t>39</a:t>
            </a:fld>
            <a:endParaRPr lang="en-GB"/>
          </a:p>
        </p:txBody>
      </p:sp>
      <p:pic>
        <p:nvPicPr>
          <p:cNvPr id="5" name="Picture 4">
            <a:extLst>
              <a:ext uri="{FF2B5EF4-FFF2-40B4-BE49-F238E27FC236}">
                <a16:creationId xmlns:a16="http://schemas.microsoft.com/office/drawing/2014/main" id="{CC2A4888-560F-442F-B1AB-98D576E76C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8625" y="1965484"/>
            <a:ext cx="6400800" cy="4255455"/>
          </a:xfrm>
          <a:prstGeom prst="rect">
            <a:avLst/>
          </a:prstGeom>
        </p:spPr>
      </p:pic>
      <p:sp>
        <p:nvSpPr>
          <p:cNvPr id="6" name="Title 1">
            <a:extLst>
              <a:ext uri="{FF2B5EF4-FFF2-40B4-BE49-F238E27FC236}">
                <a16:creationId xmlns:a16="http://schemas.microsoft.com/office/drawing/2014/main" id="{C83BC6BE-FAA0-4E6D-9E67-2E44AFF1CC91}"/>
              </a:ext>
            </a:extLst>
          </p:cNvPr>
          <p:cNvSpPr txBox="1">
            <a:spLocks/>
          </p:cNvSpPr>
          <p:nvPr/>
        </p:nvSpPr>
        <p:spPr>
          <a:xfrm>
            <a:off x="2561154" y="66867"/>
            <a:ext cx="7048806" cy="754061"/>
          </a:xfrm>
          <a:prstGeom prst="rect">
            <a:avLst/>
          </a:prstGeom>
        </p:spPr>
        <p:txBody>
          <a:bodyPr/>
          <a:lst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kern="0" dirty="0"/>
              <a:t>VUV–HD</a:t>
            </a:r>
            <a:endParaRPr lang="en-US" sz="3200" kern="0" dirty="0"/>
          </a:p>
        </p:txBody>
      </p:sp>
      <p:sp>
        <p:nvSpPr>
          <p:cNvPr id="7" name="Rectangle 6">
            <a:extLst>
              <a:ext uri="{FF2B5EF4-FFF2-40B4-BE49-F238E27FC236}">
                <a16:creationId xmlns:a16="http://schemas.microsoft.com/office/drawing/2014/main" id="{6A48A188-9689-4D53-8899-BBEB4F228552}"/>
              </a:ext>
            </a:extLst>
          </p:cNvPr>
          <p:cNvSpPr/>
          <p:nvPr/>
        </p:nvSpPr>
        <p:spPr>
          <a:xfrm>
            <a:off x="5137795" y="1778957"/>
            <a:ext cx="2777906" cy="400110"/>
          </a:xfrm>
          <a:prstGeom prst="rect">
            <a:avLst/>
          </a:prstGeom>
          <a:solidFill>
            <a:srgbClr val="E2F2E9"/>
          </a:solidFill>
        </p:spPr>
        <p:txBody>
          <a:bodyPr wrap="square" rtlCol="0">
            <a:spAutoFit/>
          </a:bodyPr>
          <a:lstStyle/>
          <a:p>
            <a:pPr algn="ctr" fontAlgn="auto">
              <a:spcBef>
                <a:spcPts val="0"/>
              </a:spcBef>
              <a:spcAft>
                <a:spcPts val="0"/>
              </a:spcAft>
            </a:pPr>
            <a:r>
              <a:rPr lang="it-IT" sz="2000" kern="0">
                <a:solidFill>
                  <a:srgbClr val="00B050"/>
                </a:solidFill>
                <a:latin typeface="Arial" charset="0"/>
                <a:cs typeface="Arial" charset="0"/>
              </a:rPr>
              <a:t>PDE vs OV (~190 nm)</a:t>
            </a:r>
            <a:endParaRPr lang="en-US" sz="2000" kern="0" dirty="0">
              <a:solidFill>
                <a:srgbClr val="00B050"/>
              </a:solidFill>
              <a:latin typeface="Arial" charset="0"/>
              <a:cs typeface="Arial" charset="0"/>
            </a:endParaRPr>
          </a:p>
        </p:txBody>
      </p:sp>
      <p:sp>
        <p:nvSpPr>
          <p:cNvPr id="8" name="Content Placeholder 4">
            <a:extLst>
              <a:ext uri="{FF2B5EF4-FFF2-40B4-BE49-F238E27FC236}">
                <a16:creationId xmlns:a16="http://schemas.microsoft.com/office/drawing/2014/main" id="{4FB73A9A-6CEF-4132-AB32-0C0552F83C24}"/>
              </a:ext>
            </a:extLst>
          </p:cNvPr>
          <p:cNvSpPr txBox="1">
            <a:spLocks/>
          </p:cNvSpPr>
          <p:nvPr/>
        </p:nvSpPr>
        <p:spPr bwMode="auto">
          <a:xfrm>
            <a:off x="1743400" y="933080"/>
            <a:ext cx="8943374" cy="646331"/>
          </a:xfrm>
          <a:prstGeom prst="rect">
            <a:avLst/>
          </a:prstGeom>
          <a:solidFill>
            <a:srgbClr val="EAF7FC"/>
          </a:solidFill>
        </p:spPr>
        <p:txBody>
          <a:bodyPr wrap="square" rtlCol="0">
            <a:spAutoFit/>
          </a:bodyPr>
          <a:lstStyle>
            <a:defPPr>
              <a:defRPr lang="en-US"/>
            </a:defPPr>
            <a:lvl1pPr fontAlgn="auto">
              <a:spcBef>
                <a:spcPts val="0"/>
              </a:spcBef>
              <a:spcAft>
                <a:spcPts val="0"/>
              </a:spcAft>
              <a:defRPr sz="2000" b="0" kern="0">
                <a:solidFill>
                  <a:schemeClr val="accent1"/>
                </a:solidFill>
                <a:latin typeface="+mn-lt"/>
                <a:cs typeface="+mn-cs"/>
              </a:defRPr>
            </a:lvl1pPr>
          </a:lstStyle>
          <a:p>
            <a:r>
              <a:rPr lang="en-US" sz="1800" dirty="0">
                <a:sym typeface="Wingdings" panose="05000000000000000000" pitchFamily="2" charset="2"/>
              </a:rPr>
              <a:t>R&amp;D focused on ARC optimization: Si</a:t>
            </a:r>
            <a:r>
              <a:rPr lang="en-US" sz="1800" baseline="-25000" dirty="0">
                <a:sym typeface="Wingdings" panose="05000000000000000000" pitchFamily="2" charset="2"/>
              </a:rPr>
              <a:t>3</a:t>
            </a:r>
            <a:r>
              <a:rPr lang="en-US" sz="1800" dirty="0">
                <a:sym typeface="Wingdings" panose="05000000000000000000" pitchFamily="2" charset="2"/>
              </a:rPr>
              <a:t>N</a:t>
            </a:r>
            <a:r>
              <a:rPr lang="en-US" sz="1800" baseline="-25000" dirty="0">
                <a:sym typeface="Wingdings" panose="05000000000000000000" pitchFamily="2" charset="2"/>
              </a:rPr>
              <a:t>4</a:t>
            </a:r>
            <a:r>
              <a:rPr lang="en-US" sz="1800" dirty="0">
                <a:sym typeface="Wingdings" panose="05000000000000000000" pitchFamily="2" charset="2"/>
              </a:rPr>
              <a:t> removal and preservation of surface passivation quality.</a:t>
            </a:r>
          </a:p>
        </p:txBody>
      </p:sp>
      <p:pic>
        <p:nvPicPr>
          <p:cNvPr id="9" name="Picture 8">
            <a:extLst>
              <a:ext uri="{FF2B5EF4-FFF2-40B4-BE49-F238E27FC236}">
                <a16:creationId xmlns:a16="http://schemas.microsoft.com/office/drawing/2014/main" id="{C70D36A5-6072-4147-A8BB-8712B9026B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3146" y="208363"/>
            <a:ext cx="2153628" cy="659749"/>
          </a:xfrm>
          <a:prstGeom prst="rect">
            <a:avLst/>
          </a:prstGeom>
        </p:spPr>
      </p:pic>
      <p:sp>
        <p:nvSpPr>
          <p:cNvPr id="10" name="TextBox 9">
            <a:extLst>
              <a:ext uri="{FF2B5EF4-FFF2-40B4-BE49-F238E27FC236}">
                <a16:creationId xmlns:a16="http://schemas.microsoft.com/office/drawing/2014/main" id="{90AA8683-7C28-4E8C-9AE0-46F53C062187}"/>
              </a:ext>
            </a:extLst>
          </p:cNvPr>
          <p:cNvSpPr txBox="1"/>
          <p:nvPr/>
        </p:nvSpPr>
        <p:spPr>
          <a:xfrm>
            <a:off x="7973545" y="4699072"/>
            <a:ext cx="2651760" cy="769441"/>
          </a:xfrm>
          <a:prstGeom prst="rect">
            <a:avLst/>
          </a:prstGeom>
          <a:solidFill>
            <a:srgbClr val="E2F2E9"/>
          </a:solid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2400" b="0" i="0" u="none" strike="noStrike" kern="0" cap="none" spc="0" normalizeH="0" baseline="0">
                <a:ln>
                  <a:noFill/>
                </a:ln>
                <a:solidFill>
                  <a:srgbClr val="00B050"/>
                </a:solidFill>
                <a:effectLst/>
                <a:uLnTx/>
                <a:uFillTx/>
              </a:defRPr>
            </a:lvl1pPr>
          </a:lstStyle>
          <a:p>
            <a:r>
              <a:rPr lang="en-US" sz="2200" dirty="0">
                <a:latin typeface="Cambria Math" panose="02040503050406030204" pitchFamily="18" charset="0"/>
                <a:ea typeface="Cambria Math" panose="02040503050406030204" pitchFamily="18" charset="0"/>
              </a:rPr>
              <a:t>𝜆 </a:t>
            </a:r>
            <a:r>
              <a:rPr lang="en-US" sz="2200" dirty="0"/>
              <a:t>= 175 nm</a:t>
            </a:r>
          </a:p>
          <a:p>
            <a:r>
              <a:rPr lang="en-US" sz="2200" dirty="0"/>
              <a:t>T = -104°C (</a:t>
            </a:r>
            <a:r>
              <a:rPr lang="en-US" sz="2200" dirty="0" err="1"/>
              <a:t>LXe</a:t>
            </a:r>
            <a:r>
              <a:rPr lang="en-US" sz="2200" dirty="0"/>
              <a:t>)</a:t>
            </a:r>
          </a:p>
        </p:txBody>
      </p:sp>
      <p:sp>
        <p:nvSpPr>
          <p:cNvPr id="11" name="TextBox 10">
            <a:extLst>
              <a:ext uri="{FF2B5EF4-FFF2-40B4-BE49-F238E27FC236}">
                <a16:creationId xmlns:a16="http://schemas.microsoft.com/office/drawing/2014/main" id="{1DC81CB1-F0F3-4731-A251-D6CBB5CFE466}"/>
              </a:ext>
            </a:extLst>
          </p:cNvPr>
          <p:cNvSpPr txBox="1"/>
          <p:nvPr/>
        </p:nvSpPr>
        <p:spPr>
          <a:xfrm>
            <a:off x="7973545" y="3769202"/>
            <a:ext cx="2651760" cy="769441"/>
          </a:xfrm>
          <a:prstGeom prst="rect">
            <a:avLst/>
          </a:prstGeom>
          <a:solidFill>
            <a:srgbClr val="FFDDDD"/>
          </a:solidFill>
        </p:spPr>
        <p:txBody>
          <a:bodyPr wrap="square" rtlCol="0">
            <a:spAutoFit/>
          </a:bodyPr>
          <a:lstStyle>
            <a:defPPr>
              <a:defRPr lang="en-US"/>
            </a:defPPr>
            <a:lvl1pPr algn="ctr" fontAlgn="auto">
              <a:spcBef>
                <a:spcPts val="0"/>
              </a:spcBef>
              <a:spcAft>
                <a:spcPts val="0"/>
              </a:spcAft>
              <a:defRPr sz="2400" kern="0">
                <a:solidFill>
                  <a:srgbClr val="FF0000"/>
                </a:solidFill>
              </a:defRPr>
            </a:lvl1pPr>
          </a:lstStyle>
          <a:p>
            <a:r>
              <a:rPr lang="en-US" sz="2200" dirty="0" err="1"/>
              <a:t>nEXO</a:t>
            </a:r>
            <a:r>
              <a:rPr lang="en-US" sz="2200" dirty="0"/>
              <a:t> experiment at Stanford</a:t>
            </a:r>
            <a:endParaRPr lang="en-US" sz="2200" baseline="30000" dirty="0"/>
          </a:p>
        </p:txBody>
      </p:sp>
      <p:sp>
        <p:nvSpPr>
          <p:cNvPr id="12" name="Rectangle 11">
            <a:extLst>
              <a:ext uri="{FF2B5EF4-FFF2-40B4-BE49-F238E27FC236}">
                <a16:creationId xmlns:a16="http://schemas.microsoft.com/office/drawing/2014/main" id="{63F97656-A8D8-4397-BA2B-77646F9524EA}"/>
              </a:ext>
            </a:extLst>
          </p:cNvPr>
          <p:cNvSpPr/>
          <p:nvPr/>
        </p:nvSpPr>
        <p:spPr>
          <a:xfrm>
            <a:off x="7973545" y="6020884"/>
            <a:ext cx="2777906" cy="400110"/>
          </a:xfrm>
          <a:prstGeom prst="rect">
            <a:avLst/>
          </a:prstGeom>
          <a:solidFill>
            <a:srgbClr val="E2F2E9"/>
          </a:solidFill>
        </p:spPr>
        <p:txBody>
          <a:bodyPr wrap="square" rtlCol="0">
            <a:spAutoFit/>
          </a:bodyPr>
          <a:lstStyle/>
          <a:p>
            <a:pPr algn="ctr" fontAlgn="auto">
              <a:spcBef>
                <a:spcPts val="0"/>
              </a:spcBef>
              <a:spcAft>
                <a:spcPts val="0"/>
              </a:spcAft>
            </a:pPr>
            <a:r>
              <a:rPr lang="it-IT" sz="2000" kern="0" dirty="0">
                <a:solidFill>
                  <a:srgbClr val="00B050"/>
                </a:solidFill>
              </a:rPr>
              <a:t>arXiv:1904.05977</a:t>
            </a:r>
            <a:endParaRPr lang="en-US" sz="2000" kern="0" dirty="0">
              <a:solidFill>
                <a:srgbClr val="00B050"/>
              </a:solidFill>
              <a:latin typeface="Arial" charset="0"/>
              <a:cs typeface="Arial" charset="0"/>
            </a:endParaRPr>
          </a:p>
        </p:txBody>
      </p:sp>
      <p:sp>
        <p:nvSpPr>
          <p:cNvPr id="13" name="Rectangle 12">
            <a:extLst>
              <a:ext uri="{FF2B5EF4-FFF2-40B4-BE49-F238E27FC236}">
                <a16:creationId xmlns:a16="http://schemas.microsoft.com/office/drawing/2014/main" id="{4BB3F0CC-186C-4649-B68D-1A3B2DD8E827}"/>
              </a:ext>
            </a:extLst>
          </p:cNvPr>
          <p:cNvSpPr/>
          <p:nvPr/>
        </p:nvSpPr>
        <p:spPr>
          <a:xfrm>
            <a:off x="4696604" y="4538643"/>
            <a:ext cx="2777906" cy="707886"/>
          </a:xfrm>
          <a:prstGeom prst="rect">
            <a:avLst/>
          </a:prstGeom>
          <a:solidFill>
            <a:srgbClr val="E2F2E9"/>
          </a:solidFill>
        </p:spPr>
        <p:txBody>
          <a:bodyPr wrap="square" rtlCol="0">
            <a:spAutoFit/>
          </a:bodyPr>
          <a:lstStyle/>
          <a:p>
            <a:pPr algn="ctr" fontAlgn="auto">
              <a:spcBef>
                <a:spcPts val="0"/>
              </a:spcBef>
              <a:spcAft>
                <a:spcPts val="0"/>
              </a:spcAft>
            </a:pPr>
            <a:r>
              <a:rPr lang="it-IT" sz="2000" kern="0" dirty="0">
                <a:solidFill>
                  <a:srgbClr val="00B050"/>
                </a:solidFill>
              </a:rPr>
              <a:t>Best </a:t>
            </a:r>
            <a:r>
              <a:rPr lang="it-IT" sz="2000" kern="0" dirty="0" err="1">
                <a:solidFill>
                  <a:srgbClr val="00B050"/>
                </a:solidFill>
              </a:rPr>
              <a:t>result</a:t>
            </a:r>
            <a:r>
              <a:rPr lang="it-IT" sz="2000" kern="0" dirty="0">
                <a:solidFill>
                  <a:srgbClr val="00B050"/>
                </a:solidFill>
              </a:rPr>
              <a:t> </a:t>
            </a:r>
            <a:r>
              <a:rPr lang="it-IT" sz="2000" kern="0" dirty="0" err="1">
                <a:solidFill>
                  <a:srgbClr val="00B050"/>
                </a:solidFill>
              </a:rPr>
              <a:t>reported</a:t>
            </a:r>
            <a:r>
              <a:rPr lang="it-IT" sz="2000" kern="0" dirty="0">
                <a:solidFill>
                  <a:srgbClr val="00B050"/>
                </a:solidFill>
              </a:rPr>
              <a:t> in </a:t>
            </a:r>
            <a:r>
              <a:rPr lang="it-IT" sz="2000" kern="0" dirty="0" err="1">
                <a:solidFill>
                  <a:srgbClr val="00B050"/>
                </a:solidFill>
              </a:rPr>
              <a:t>literature</a:t>
            </a:r>
            <a:endParaRPr lang="en-US" sz="2000" kern="0" dirty="0">
              <a:solidFill>
                <a:srgbClr val="00B050"/>
              </a:solidFill>
              <a:latin typeface="Arial" charset="0"/>
              <a:cs typeface="Arial" charset="0"/>
            </a:endParaRPr>
          </a:p>
        </p:txBody>
      </p:sp>
    </p:spTree>
    <p:extLst>
      <p:ext uri="{BB962C8B-B14F-4D97-AF65-F5344CB8AC3E}">
        <p14:creationId xmlns:p14="http://schemas.microsoft.com/office/powerpoint/2010/main" val="395955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for-fig1">
            <a:extLst>
              <a:ext uri="{FF2B5EF4-FFF2-40B4-BE49-F238E27FC236}">
                <a16:creationId xmlns:a16="http://schemas.microsoft.com/office/drawing/2014/main" id="{BB0B6A9F-69D2-4C7C-8358-7DBC33E19EB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r="-1642"/>
          <a:stretch/>
        </p:blipFill>
        <p:spPr bwMode="auto">
          <a:xfrm>
            <a:off x="154735" y="3190444"/>
            <a:ext cx="5642716" cy="82683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43" y="1167701"/>
            <a:ext cx="2495897" cy="16036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6821" y="1262080"/>
            <a:ext cx="3137659" cy="15886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
          <p:cNvSpPr>
            <a:spLocks noChangeArrowheads="1"/>
          </p:cNvSpPr>
          <p:nvPr/>
        </p:nvSpPr>
        <p:spPr bwMode="auto">
          <a:xfrm>
            <a:off x="191006" y="2314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TextBox 7"/>
          <p:cNvSpPr txBox="1"/>
          <p:nvPr/>
        </p:nvSpPr>
        <p:spPr>
          <a:xfrm>
            <a:off x="107143" y="4715861"/>
            <a:ext cx="5929607" cy="1938992"/>
          </a:xfrm>
          <a:prstGeom prst="rect">
            <a:avLst/>
          </a:prstGeom>
          <a:noFill/>
        </p:spPr>
        <p:txBody>
          <a:bodyPr wrap="square" rtlCol="0">
            <a:spAutoFit/>
          </a:bodyPr>
          <a:lstStyle/>
          <a:p>
            <a:pPr marL="342900" indent="-342900">
              <a:buFont typeface="Arial" panose="020B0604020202020204" pitchFamily="34" charset="0"/>
              <a:buChar char="•"/>
            </a:pPr>
            <a:r>
              <a:rPr lang="en-GB" sz="2000" dirty="0"/>
              <a:t>Reverse-biased diode collects ionisation charge.</a:t>
            </a:r>
          </a:p>
          <a:p>
            <a:pPr marL="342900" indent="-342900">
              <a:buFont typeface="Arial" panose="020B0604020202020204" pitchFamily="34" charset="0"/>
              <a:buChar char="•"/>
            </a:pPr>
            <a:r>
              <a:rPr lang="en-GB" sz="2000" dirty="0"/>
              <a:t>Analogue amplification </a:t>
            </a:r>
          </a:p>
          <a:p>
            <a:pPr marL="342900" indent="-342900">
              <a:buFont typeface="Arial" panose="020B0604020202020204" pitchFamily="34" charset="0"/>
              <a:buChar char="•"/>
            </a:pPr>
            <a:r>
              <a:rPr lang="en-GB" sz="2000" dirty="0"/>
              <a:t>Digital processing circuits.</a:t>
            </a:r>
          </a:p>
          <a:p>
            <a:r>
              <a:rPr lang="en-GB" sz="2000" dirty="0"/>
              <a:t>These 3 functional blocks can be on separate chips (hybrid) or on the same chip (monolithic).</a:t>
            </a:r>
          </a:p>
          <a:p>
            <a:r>
              <a:rPr lang="en-GB" sz="2000" dirty="0"/>
              <a:t> </a:t>
            </a:r>
          </a:p>
        </p:txBody>
      </p:sp>
      <p:cxnSp>
        <p:nvCxnSpPr>
          <p:cNvPr id="9" name="Straight Connector 8"/>
          <p:cNvCxnSpPr/>
          <p:nvPr/>
        </p:nvCxnSpPr>
        <p:spPr>
          <a:xfrm flipV="1">
            <a:off x="5988990" y="953023"/>
            <a:ext cx="4051" cy="495195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TextBox 5">
            <a:extLst>
              <a:ext uri="{FF2B5EF4-FFF2-40B4-BE49-F238E27FC236}">
                <a16:creationId xmlns:a16="http://schemas.microsoft.com/office/drawing/2014/main" id="{EC2931A7-E242-432B-9A69-D13EFEFA282F}"/>
              </a:ext>
            </a:extLst>
          </p:cNvPr>
          <p:cNvSpPr txBox="1">
            <a:spLocks noChangeArrowheads="1"/>
          </p:cNvSpPr>
          <p:nvPr/>
        </p:nvSpPr>
        <p:spPr bwMode="auto">
          <a:xfrm>
            <a:off x="6414565" y="640309"/>
            <a:ext cx="53513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dirty="0">
                <a:latin typeface="Arial" panose="020B0604020202020204" pitchFamily="34" charset="0"/>
              </a:rPr>
              <a:t>Signal and electronics chain:</a:t>
            </a:r>
            <a:endParaRPr lang="en-GB" altLang="en-US" dirty="0">
              <a:latin typeface="Arial" panose="020B0604020202020204" pitchFamily="34" charset="0"/>
            </a:endParaRPr>
          </a:p>
        </p:txBody>
      </p:sp>
      <p:pic>
        <p:nvPicPr>
          <p:cNvPr id="26" name="Picture 25">
            <a:extLst>
              <a:ext uri="{FF2B5EF4-FFF2-40B4-BE49-F238E27FC236}">
                <a16:creationId xmlns:a16="http://schemas.microsoft.com/office/drawing/2014/main" id="{661EC0BB-0750-4271-836F-C25E6305A6F1}"/>
              </a:ext>
            </a:extLst>
          </p:cNvPr>
          <p:cNvPicPr>
            <a:picLocks noChangeAspect="1"/>
          </p:cNvPicPr>
          <p:nvPr/>
        </p:nvPicPr>
        <p:blipFill>
          <a:blip r:embed="rId5"/>
          <a:stretch>
            <a:fillRect/>
          </a:stretch>
        </p:blipFill>
        <p:spPr>
          <a:xfrm>
            <a:off x="5988457" y="2043531"/>
            <a:ext cx="6203543" cy="2234053"/>
          </a:xfrm>
          <a:prstGeom prst="rect">
            <a:avLst/>
          </a:prstGeom>
        </p:spPr>
      </p:pic>
      <p:pic>
        <p:nvPicPr>
          <p:cNvPr id="27" name="Picture 3">
            <a:extLst>
              <a:ext uri="{FF2B5EF4-FFF2-40B4-BE49-F238E27FC236}">
                <a16:creationId xmlns:a16="http://schemas.microsoft.com/office/drawing/2014/main" id="{83EF404E-B551-43DF-B3EF-E8D2DFC75C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98" y="4414176"/>
            <a:ext cx="2806496" cy="211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382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053-3EEF-4F51-A386-B3895B627044}"/>
              </a:ext>
            </a:extLst>
          </p:cNvPr>
          <p:cNvSpPr>
            <a:spLocks noGrp="1"/>
          </p:cNvSpPr>
          <p:nvPr>
            <p:ph type="title"/>
          </p:nvPr>
        </p:nvSpPr>
        <p:spPr/>
        <p:txBody>
          <a:bodyPr>
            <a:normAutofit/>
          </a:bodyPr>
          <a:lstStyle/>
          <a:p>
            <a:r>
              <a:rPr lang="en-GB" sz="4800" b="1" dirty="0">
                <a:solidFill>
                  <a:schemeClr val="accent1">
                    <a:lumMod val="75000"/>
                  </a:schemeClr>
                </a:solidFill>
              </a:rPr>
              <a:t>SUMMARY</a:t>
            </a:r>
          </a:p>
        </p:txBody>
      </p:sp>
      <p:sp>
        <p:nvSpPr>
          <p:cNvPr id="3" name="Footer Placeholder 2">
            <a:extLst>
              <a:ext uri="{FF2B5EF4-FFF2-40B4-BE49-F238E27FC236}">
                <a16:creationId xmlns:a16="http://schemas.microsoft.com/office/drawing/2014/main" id="{553B20FF-2AF3-4ED9-83B3-0D9513F14A84}"/>
              </a:ext>
            </a:extLst>
          </p:cNvPr>
          <p:cNvSpPr>
            <a:spLocks noGrp="1"/>
          </p:cNvSpPr>
          <p:nvPr>
            <p:ph type="ftr" sz="quarter" idx="11"/>
          </p:nvPr>
        </p:nvSpPr>
        <p:spPr/>
        <p:txBody>
          <a:bodyPr/>
          <a:lstStyle/>
          <a:p>
            <a:r>
              <a:rPr lang="en-GB"/>
              <a:t>G. Casse - Muon Workshop, 7-9 Nov. Liverpool</a:t>
            </a:r>
          </a:p>
        </p:txBody>
      </p:sp>
      <p:sp>
        <p:nvSpPr>
          <p:cNvPr id="4" name="Slide Number Placeholder 3">
            <a:extLst>
              <a:ext uri="{FF2B5EF4-FFF2-40B4-BE49-F238E27FC236}">
                <a16:creationId xmlns:a16="http://schemas.microsoft.com/office/drawing/2014/main" id="{3BE264CD-BCA5-4CEA-A970-C87394C674E1}"/>
              </a:ext>
            </a:extLst>
          </p:cNvPr>
          <p:cNvSpPr>
            <a:spLocks noGrp="1"/>
          </p:cNvSpPr>
          <p:nvPr>
            <p:ph type="sldNum" sz="quarter" idx="12"/>
          </p:nvPr>
        </p:nvSpPr>
        <p:spPr/>
        <p:txBody>
          <a:bodyPr/>
          <a:lstStyle/>
          <a:p>
            <a:fld id="{320C07F6-2028-4BEC-9029-86C862344C03}" type="slidenum">
              <a:rPr lang="en-GB" smtClean="0"/>
              <a:t>40</a:t>
            </a:fld>
            <a:endParaRPr lang="en-GB"/>
          </a:p>
        </p:txBody>
      </p:sp>
      <p:sp>
        <p:nvSpPr>
          <p:cNvPr id="5" name="TextBox 4">
            <a:extLst>
              <a:ext uri="{FF2B5EF4-FFF2-40B4-BE49-F238E27FC236}">
                <a16:creationId xmlns:a16="http://schemas.microsoft.com/office/drawing/2014/main" id="{3AFE128D-58FB-428A-873F-EB0C32FEB19A}"/>
              </a:ext>
            </a:extLst>
          </p:cNvPr>
          <p:cNvSpPr txBox="1"/>
          <p:nvPr/>
        </p:nvSpPr>
        <p:spPr>
          <a:xfrm>
            <a:off x="1319028" y="2459504"/>
            <a:ext cx="8335925" cy="1938992"/>
          </a:xfrm>
          <a:prstGeom prst="rect">
            <a:avLst/>
          </a:prstGeom>
          <a:noFill/>
        </p:spPr>
        <p:txBody>
          <a:bodyPr wrap="square" rtlCol="0">
            <a:spAutoFit/>
          </a:bodyPr>
          <a:lstStyle/>
          <a:p>
            <a:r>
              <a:rPr lang="en-GB" sz="2400" dirty="0"/>
              <a:t>Silicon detector technology offers many different solutions to experiments.</a:t>
            </a:r>
          </a:p>
          <a:p>
            <a:r>
              <a:rPr lang="en-GB" sz="2400" dirty="0"/>
              <a:t>Research is pushing on the resolution, timing, low mass, low power limits, but many technologies are ready to instrument experiments, including the precision frontier. </a:t>
            </a:r>
          </a:p>
        </p:txBody>
      </p:sp>
    </p:spTree>
    <p:extLst>
      <p:ext uri="{BB962C8B-B14F-4D97-AF65-F5344CB8AC3E}">
        <p14:creationId xmlns:p14="http://schemas.microsoft.com/office/powerpoint/2010/main" val="3651988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28" descr="C:\Lectures\pic lec2\detector-corner.gif">
            <a:extLst>
              <a:ext uri="{FF2B5EF4-FFF2-40B4-BE49-F238E27FC236}">
                <a16:creationId xmlns:a16="http://schemas.microsoft.com/office/drawing/2014/main" id="{7B6BE439-371F-4033-8DF2-CDBE22FCE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533401"/>
            <a:ext cx="5559425"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029" descr="C:\bowcock\Graphics\Lausanne\Wedge.JPG">
            <a:extLst>
              <a:ext uri="{FF2B5EF4-FFF2-40B4-BE49-F238E27FC236}">
                <a16:creationId xmlns:a16="http://schemas.microsoft.com/office/drawing/2014/main" id="{093C1C3D-B629-4A95-A4C6-B2AEF5DCC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702176"/>
            <a:ext cx="28194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1035">
            <a:extLst>
              <a:ext uri="{FF2B5EF4-FFF2-40B4-BE49-F238E27FC236}">
                <a16:creationId xmlns:a16="http://schemas.microsoft.com/office/drawing/2014/main" id="{F6CCFBCD-B89D-4FE0-A370-3434E58FD29F}"/>
              </a:ext>
            </a:extLst>
          </p:cNvPr>
          <p:cNvSpPr txBox="1">
            <a:spLocks noChangeArrowheads="1"/>
          </p:cNvSpPr>
          <p:nvPr/>
        </p:nvSpPr>
        <p:spPr bwMode="auto">
          <a:xfrm>
            <a:off x="1524000" y="5546726"/>
            <a:ext cx="6324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latin typeface="Times New Roman" panose="02020603050405020304" pitchFamily="18" charset="0"/>
              </a:rPr>
              <a:t>Large potential difference at a sharp edge, gives high field, i.e. discharges.</a:t>
            </a:r>
          </a:p>
          <a:p>
            <a:pPr eaLnBrk="1" hangingPunct="1">
              <a:spcBef>
                <a:spcPct val="0"/>
              </a:spcBef>
              <a:buFontTx/>
              <a:buNone/>
            </a:pPr>
            <a:r>
              <a:rPr lang="en-GB" altLang="en-US" sz="2000" dirty="0">
                <a:latin typeface="Times New Roman" panose="02020603050405020304" pitchFamily="18" charset="0"/>
              </a:rPr>
              <a:t>Multiple (floating) guard-rings to  between bias and ground (notice smooth corners)</a:t>
            </a:r>
          </a:p>
        </p:txBody>
      </p:sp>
      <p:sp>
        <p:nvSpPr>
          <p:cNvPr id="20485" name="Rectangle 1026">
            <a:extLst>
              <a:ext uri="{FF2B5EF4-FFF2-40B4-BE49-F238E27FC236}">
                <a16:creationId xmlns:a16="http://schemas.microsoft.com/office/drawing/2014/main" id="{3492F305-A79A-43DD-8017-68D01434F22C}"/>
              </a:ext>
            </a:extLst>
          </p:cNvPr>
          <p:cNvSpPr>
            <a:spLocks noGrp="1" noChangeArrowheads="1"/>
          </p:cNvSpPr>
          <p:nvPr>
            <p:ph type="title"/>
          </p:nvPr>
        </p:nvSpPr>
        <p:spPr>
          <a:xfrm>
            <a:off x="3769895" y="27781"/>
            <a:ext cx="5975683" cy="738188"/>
          </a:xfrm>
          <a:solidFill>
            <a:schemeClr val="bg1"/>
          </a:solidFill>
        </p:spPr>
        <p:txBody>
          <a:bodyPr>
            <a:normAutofit fontScale="90000"/>
          </a:bodyPr>
          <a:lstStyle/>
          <a:p>
            <a:pPr eaLnBrk="1" hangingPunct="1"/>
            <a:r>
              <a:rPr lang="en-GB" altLang="en-US" b="1" dirty="0">
                <a:solidFill>
                  <a:schemeClr val="accent1">
                    <a:lumMod val="75000"/>
                  </a:schemeClr>
                </a:solidFill>
              </a:rPr>
              <a:t>The most used sensor type</a:t>
            </a:r>
          </a:p>
        </p:txBody>
      </p:sp>
      <p:sp>
        <p:nvSpPr>
          <p:cNvPr id="20486" name="Rectangle 1036">
            <a:extLst>
              <a:ext uri="{FF2B5EF4-FFF2-40B4-BE49-F238E27FC236}">
                <a16:creationId xmlns:a16="http://schemas.microsoft.com/office/drawing/2014/main" id="{91033372-40C1-45F3-B23A-DEE20B638743}"/>
              </a:ext>
            </a:extLst>
          </p:cNvPr>
          <p:cNvSpPr>
            <a:spLocks noChangeArrowheads="1"/>
          </p:cNvSpPr>
          <p:nvPr/>
        </p:nvSpPr>
        <p:spPr bwMode="auto">
          <a:xfrm>
            <a:off x="8065169" y="1492898"/>
            <a:ext cx="2819400" cy="238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eaLnBrk="1" hangingPunct="1">
              <a:lnSpc>
                <a:spcPct val="90000"/>
              </a:lnSpc>
              <a:spcBef>
                <a:spcPct val="50000"/>
              </a:spcBef>
              <a:buFontTx/>
              <a:buChar char="–"/>
            </a:pPr>
            <a:r>
              <a:rPr lang="en-GB" altLang="en-US" sz="1600" b="1" dirty="0">
                <a:latin typeface="Times New Roman" panose="02020603050405020304" pitchFamily="18" charset="0"/>
              </a:rPr>
              <a:t>Backplane contacts</a:t>
            </a:r>
          </a:p>
          <a:p>
            <a:pPr lvl="1" eaLnBrk="1" hangingPunct="1">
              <a:lnSpc>
                <a:spcPct val="90000"/>
              </a:lnSpc>
              <a:spcBef>
                <a:spcPct val="50000"/>
              </a:spcBef>
              <a:buFontTx/>
              <a:buChar char="–"/>
            </a:pPr>
            <a:r>
              <a:rPr lang="en-GB" altLang="en-US" sz="1600" b="1" dirty="0">
                <a:latin typeface="Times New Roman" panose="02020603050405020304" pitchFamily="18" charset="0"/>
              </a:rPr>
              <a:t>Guard rings</a:t>
            </a:r>
          </a:p>
          <a:p>
            <a:pPr lvl="1" eaLnBrk="1" hangingPunct="1">
              <a:lnSpc>
                <a:spcPct val="90000"/>
              </a:lnSpc>
              <a:spcBef>
                <a:spcPct val="50000"/>
              </a:spcBef>
              <a:buFontTx/>
              <a:buChar char="–"/>
            </a:pPr>
            <a:r>
              <a:rPr lang="en-GB" altLang="en-US" sz="1600" b="1" dirty="0">
                <a:latin typeface="Times New Roman" panose="02020603050405020304" pitchFamily="18" charset="0"/>
              </a:rPr>
              <a:t>Bias resistors</a:t>
            </a:r>
          </a:p>
          <a:p>
            <a:pPr lvl="1" eaLnBrk="1" hangingPunct="1">
              <a:lnSpc>
                <a:spcPct val="90000"/>
              </a:lnSpc>
              <a:spcBef>
                <a:spcPct val="50000"/>
              </a:spcBef>
              <a:buFontTx/>
              <a:buChar char="–"/>
            </a:pPr>
            <a:r>
              <a:rPr lang="en-GB" altLang="en-US" sz="1600" b="1" dirty="0">
                <a:latin typeface="Times New Roman" panose="02020603050405020304" pitchFamily="18" charset="0"/>
              </a:rPr>
              <a:t>P-strips</a:t>
            </a:r>
          </a:p>
          <a:p>
            <a:pPr lvl="1" eaLnBrk="1" hangingPunct="1">
              <a:lnSpc>
                <a:spcPct val="90000"/>
              </a:lnSpc>
              <a:spcBef>
                <a:spcPct val="50000"/>
              </a:spcBef>
              <a:buFontTx/>
              <a:buChar char="–"/>
            </a:pPr>
            <a:r>
              <a:rPr lang="en-GB" altLang="en-US" sz="1600" b="1" dirty="0">
                <a:latin typeface="Times New Roman" panose="02020603050405020304" pitchFamily="18" charset="0"/>
              </a:rPr>
              <a:t>Al readout strips</a:t>
            </a:r>
          </a:p>
          <a:p>
            <a:pPr lvl="1" eaLnBrk="1" hangingPunct="1">
              <a:lnSpc>
                <a:spcPct val="90000"/>
              </a:lnSpc>
              <a:spcBef>
                <a:spcPct val="50000"/>
              </a:spcBef>
              <a:buFontTx/>
              <a:buChar char="–"/>
            </a:pPr>
            <a:r>
              <a:rPr lang="en-GB" altLang="en-US" sz="1600" b="1" dirty="0">
                <a:latin typeface="Times New Roman" panose="02020603050405020304" pitchFamily="18" charset="0"/>
              </a:rPr>
              <a:t>Coupling capacitors</a:t>
            </a:r>
          </a:p>
          <a:p>
            <a:pPr lvl="1" eaLnBrk="1" hangingPunct="1">
              <a:lnSpc>
                <a:spcPct val="90000"/>
              </a:lnSpc>
              <a:spcBef>
                <a:spcPct val="50000"/>
              </a:spcBef>
              <a:buFontTx/>
              <a:buChar char="–"/>
            </a:pPr>
            <a:r>
              <a:rPr lang="en-GB" altLang="en-US" sz="1600" b="1" dirty="0">
                <a:latin typeface="Times New Roman" panose="02020603050405020304" pitchFamily="18" charset="0"/>
              </a:rPr>
              <a:t>…</a:t>
            </a:r>
          </a:p>
        </p:txBody>
      </p:sp>
      <p:sp>
        <p:nvSpPr>
          <p:cNvPr id="20488" name="Slide Number Placeholder 2">
            <a:extLst>
              <a:ext uri="{FF2B5EF4-FFF2-40B4-BE49-F238E27FC236}">
                <a16:creationId xmlns:a16="http://schemas.microsoft.com/office/drawing/2014/main" id="{0C2F4171-3F9F-4F5D-808D-3B77345CD01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E2405B8-F154-4B85-8258-7195617684DC}" type="slidenum">
              <a:rPr lang="en-GB" altLang="en-US" sz="1200">
                <a:solidFill>
                  <a:srgbClr val="898989"/>
                </a:solidFill>
              </a:rPr>
              <a:pPr>
                <a:spcBef>
                  <a:spcPct val="0"/>
                </a:spcBef>
                <a:buFontTx/>
                <a:buNone/>
              </a:pPr>
              <a:t>5</a:t>
            </a:fld>
            <a:endParaRPr lang="en-GB" altLang="en-US" sz="1200">
              <a:solidFill>
                <a:srgbClr val="898989"/>
              </a:solidFill>
            </a:endParaRPr>
          </a:p>
        </p:txBody>
      </p:sp>
      <p:sp>
        <p:nvSpPr>
          <p:cNvPr id="3" name="Footer Placeholder 2">
            <a:extLst>
              <a:ext uri="{FF2B5EF4-FFF2-40B4-BE49-F238E27FC236}">
                <a16:creationId xmlns:a16="http://schemas.microsoft.com/office/drawing/2014/main" id="{1E302EF5-F725-4AFC-A556-A188ABD87C4A}"/>
              </a:ext>
            </a:extLst>
          </p:cNvPr>
          <p:cNvSpPr>
            <a:spLocks noGrp="1"/>
          </p:cNvSpPr>
          <p:nvPr>
            <p:ph type="ftr" sz="quarter" idx="11"/>
          </p:nvPr>
        </p:nvSpPr>
        <p:spPr/>
        <p:txBody>
          <a:bodyPr/>
          <a:lstStyle/>
          <a:p>
            <a:r>
              <a:rPr lang="en-GB"/>
              <a:t>G. Casse - Muon Workshop, 7-9 Nov. Liverpool</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67A2148-621E-4885-BA70-CF05F305E63E}"/>
              </a:ext>
            </a:extLst>
          </p:cNvPr>
          <p:cNvSpPr>
            <a:spLocks noGrp="1" noChangeArrowheads="1"/>
          </p:cNvSpPr>
          <p:nvPr>
            <p:ph type="title"/>
          </p:nvPr>
        </p:nvSpPr>
        <p:spPr>
          <a:xfrm>
            <a:off x="1524000" y="38100"/>
            <a:ext cx="2268538" cy="1143000"/>
          </a:xfrm>
        </p:spPr>
        <p:txBody>
          <a:bodyPr/>
          <a:lstStyle/>
          <a:p>
            <a:pPr eaLnBrk="1" hangingPunct="1"/>
            <a:r>
              <a:rPr lang="en-GB" altLang="en-US" sz="3200"/>
              <a:t>ATLAS SCT</a:t>
            </a:r>
          </a:p>
        </p:txBody>
      </p:sp>
      <p:pic>
        <p:nvPicPr>
          <p:cNvPr id="21507" name="Picture 4" descr="C:\Documents and Settings\vossebeld\My Documents\My Pictures\ATLAS\modouter_red.jpg">
            <a:extLst>
              <a:ext uri="{FF2B5EF4-FFF2-40B4-BE49-F238E27FC236}">
                <a16:creationId xmlns:a16="http://schemas.microsoft.com/office/drawing/2014/main" id="{6DF2EDF7-A303-4BB1-AA2F-E1A4D05B52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6537" y="3590925"/>
            <a:ext cx="4097338"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C:\Documents and Settings\vossebeld\My Documents\My Pictures\ATLAS\modouter_red.jpg">
            <a:extLst>
              <a:ext uri="{FF2B5EF4-FFF2-40B4-BE49-F238E27FC236}">
                <a16:creationId xmlns:a16="http://schemas.microsoft.com/office/drawing/2014/main" id="{50C12B6C-AF0A-4E1E-A8FD-439D842FA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631" t="53682" r="70526" b="21297"/>
          <a:stretch>
            <a:fillRect/>
          </a:stretch>
        </p:blipFill>
        <p:spPr bwMode="auto">
          <a:xfrm>
            <a:off x="2193926" y="5537200"/>
            <a:ext cx="1598613" cy="124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3" descr="C:\Documents and Settings\vossebeld\Desktop\DeptResearchMeeting\pictures\SCT\Slide10.jpg">
            <a:extLst>
              <a:ext uri="{FF2B5EF4-FFF2-40B4-BE49-F238E27FC236}">
                <a16:creationId xmlns:a16="http://schemas.microsoft.com/office/drawing/2014/main" id="{5306EB3E-B49A-4959-AB61-1729269715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1" y="5511800"/>
            <a:ext cx="1471613"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Documents and Settings\vossebeld\Desktop\DeptResearchMeeting\pictures\SCT\Slide7.jpg">
            <a:extLst>
              <a:ext uri="{FF2B5EF4-FFF2-40B4-BE49-F238E27FC236}">
                <a16:creationId xmlns:a16="http://schemas.microsoft.com/office/drawing/2014/main" id="{9A58C283-DD6E-4A50-A442-5C97C0ACB6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3824288"/>
            <a:ext cx="1417638"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Documents and Settings\vossebeld\Desktop\DeptResearchMeeting\pictures\ATLAS\Slide1.JPG">
            <a:extLst>
              <a:ext uri="{FF2B5EF4-FFF2-40B4-BE49-F238E27FC236}">
                <a16:creationId xmlns:a16="http://schemas.microsoft.com/office/drawing/2014/main" id="{EE5AA842-4781-4860-B988-5C29A0891D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5555"/>
          <a:stretch>
            <a:fillRect/>
          </a:stretch>
        </p:blipFill>
        <p:spPr bwMode="auto">
          <a:xfrm>
            <a:off x="3792538" y="0"/>
            <a:ext cx="6858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8">
            <a:extLst>
              <a:ext uri="{FF2B5EF4-FFF2-40B4-BE49-F238E27FC236}">
                <a16:creationId xmlns:a16="http://schemas.microsoft.com/office/drawing/2014/main" id="{183C7978-6513-4552-AB9F-2FB299FAA20F}"/>
              </a:ext>
            </a:extLst>
          </p:cNvPr>
          <p:cNvSpPr>
            <a:spLocks noChangeArrowheads="1"/>
          </p:cNvSpPr>
          <p:nvPr/>
        </p:nvSpPr>
        <p:spPr bwMode="auto">
          <a:xfrm>
            <a:off x="1506537" y="1905000"/>
            <a:ext cx="36591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buFontTx/>
              <a:buNone/>
            </a:pPr>
            <a:r>
              <a:rPr lang="en-GB" altLang="en-US" sz="1600" b="1" u="sng">
                <a:solidFill>
                  <a:schemeClr val="accent2"/>
                </a:solidFill>
                <a:latin typeface="Times New Roman" panose="02020603050405020304" pitchFamily="18" charset="0"/>
              </a:rPr>
              <a:t>ATLAS SCT</a:t>
            </a:r>
          </a:p>
          <a:p>
            <a:pPr eaLnBrk="1" hangingPunct="1">
              <a:lnSpc>
                <a:spcPct val="90000"/>
              </a:lnSpc>
              <a:buFontTx/>
              <a:buNone/>
            </a:pPr>
            <a:r>
              <a:rPr lang="en-US" altLang="en-US" sz="1600" b="1">
                <a:latin typeface="Times New Roman" panose="02020603050405020304" pitchFamily="18" charset="0"/>
              </a:rPr>
              <a:t>Large area (~60 m</a:t>
            </a:r>
            <a:r>
              <a:rPr lang="en-US" altLang="en-US" sz="1600" b="1" baseline="30000">
                <a:latin typeface="Times New Roman" panose="02020603050405020304" pitchFamily="18" charset="0"/>
              </a:rPr>
              <a:t>2</a:t>
            </a:r>
            <a:r>
              <a:rPr lang="en-US" altLang="en-US" sz="1600" b="1">
                <a:latin typeface="Times New Roman" panose="02020603050405020304" pitchFamily="18" charset="0"/>
              </a:rPr>
              <a:t>) of silicon tracker</a:t>
            </a:r>
          </a:p>
          <a:p>
            <a:pPr eaLnBrk="1" hangingPunct="1">
              <a:lnSpc>
                <a:spcPct val="90000"/>
              </a:lnSpc>
              <a:buFontTx/>
              <a:buNone/>
            </a:pPr>
            <a:r>
              <a:rPr lang="en-US" altLang="en-US" sz="1600" b="1">
                <a:latin typeface="Times New Roman" panose="02020603050405020304" pitchFamily="18" charset="0"/>
              </a:rPr>
              <a:t>&gt;4000 modules, ~6 Million channels</a:t>
            </a:r>
          </a:p>
          <a:p>
            <a:pPr eaLnBrk="1" hangingPunct="1">
              <a:lnSpc>
                <a:spcPct val="90000"/>
              </a:lnSpc>
              <a:buFontTx/>
              <a:buNone/>
            </a:pPr>
            <a:r>
              <a:rPr lang="en-US" altLang="en-US" sz="1600" b="1">
                <a:latin typeface="Times New Roman" panose="02020603050405020304" pitchFamily="18" charset="0"/>
              </a:rPr>
              <a:t>Resolution: r</a:t>
            </a:r>
            <a:r>
              <a:rPr lang="el-GR" altLang="en-US" sz="1600" b="1">
                <a:latin typeface="Times New Roman" panose="02020603050405020304" pitchFamily="18" charset="0"/>
              </a:rPr>
              <a:t>φ</a:t>
            </a:r>
            <a:r>
              <a:rPr lang="en-US" altLang="en-US" sz="1600" b="1">
                <a:latin typeface="Times New Roman" panose="02020603050405020304" pitchFamily="18" charset="0"/>
              </a:rPr>
              <a:t> ~ 16</a:t>
            </a:r>
            <a:r>
              <a:rPr lang="en-US" altLang="en-US" sz="1600" b="1">
                <a:latin typeface="Times New Roman" panose="02020603050405020304" pitchFamily="18" charset="0"/>
                <a:sym typeface="Symbol" panose="05050102010706020507" pitchFamily="18" charset="2"/>
              </a:rPr>
              <a:t></a:t>
            </a:r>
            <a:r>
              <a:rPr lang="en-US" altLang="en-US" sz="1600" b="1">
                <a:latin typeface="Times New Roman" panose="02020603050405020304" pitchFamily="18" charset="0"/>
              </a:rPr>
              <a:t>m</a:t>
            </a:r>
            <a:r>
              <a:rPr lang="es-ES" altLang="en-US" sz="1600" b="1">
                <a:latin typeface="Times New Roman" panose="02020603050405020304" pitchFamily="18" charset="0"/>
              </a:rPr>
              <a:t> </a:t>
            </a:r>
          </a:p>
          <a:p>
            <a:pPr eaLnBrk="1" hangingPunct="1">
              <a:lnSpc>
                <a:spcPct val="90000"/>
              </a:lnSpc>
              <a:buFontTx/>
              <a:buNone/>
            </a:pPr>
            <a:endParaRPr lang="en-GB" altLang="en-US" sz="1600" b="1">
              <a:latin typeface="Times New Roman" panose="02020603050405020304" pitchFamily="18" charset="0"/>
            </a:endParaRPr>
          </a:p>
        </p:txBody>
      </p:sp>
      <p:pic>
        <p:nvPicPr>
          <p:cNvPr id="21513" name="Picture 10" descr="C:\Documents and Settings\vossebeld\Desktop\DeptResearchMeeting\pictures\SCT\Slide3.jpg">
            <a:extLst>
              <a:ext uri="{FF2B5EF4-FFF2-40B4-BE49-F238E27FC236}">
                <a16:creationId xmlns:a16="http://schemas.microsoft.com/office/drawing/2014/main" id="{5ACB2D1F-09B4-4096-90EA-FBD583A651F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4200" y="27813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1" descr="C:\Documents and Settings\vossebeld\Desktop\DeptResearchMeeting\pictures\SCT2\Slide2.jpg">
            <a:extLst>
              <a:ext uri="{FF2B5EF4-FFF2-40B4-BE49-F238E27FC236}">
                <a16:creationId xmlns:a16="http://schemas.microsoft.com/office/drawing/2014/main" id="{A7AF92DB-DB1D-4C84-B996-D00CF00189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32776" y="4054476"/>
            <a:ext cx="2417763"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E6F8930D-A048-4032-855E-D2317F5C46FC}"/>
              </a:ext>
            </a:extLst>
          </p:cNvPr>
          <p:cNvSpPr>
            <a:spLocks noGrp="1"/>
          </p:cNvSpPr>
          <p:nvPr>
            <p:ph type="ftr" sz="quarter" idx="11"/>
          </p:nvPr>
        </p:nvSpPr>
        <p:spPr/>
        <p:txBody>
          <a:bodyPr/>
          <a:lstStyle/>
          <a:p>
            <a:pPr>
              <a:defRPr/>
            </a:pPr>
            <a:r>
              <a:rPr lang="en-GB"/>
              <a:t>G. Casse - Muon Workshop, 7-9 Nov. Liverpool</a:t>
            </a:r>
          </a:p>
        </p:txBody>
      </p:sp>
      <p:sp>
        <p:nvSpPr>
          <p:cNvPr id="21516" name="Slide Number Placeholder 2">
            <a:extLst>
              <a:ext uri="{FF2B5EF4-FFF2-40B4-BE49-F238E27FC236}">
                <a16:creationId xmlns:a16="http://schemas.microsoft.com/office/drawing/2014/main" id="{0005655B-BFD5-4448-8BFF-6CC217925B1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AEAF80C-1B57-41AE-863C-8A8305921E2C}" type="slidenum">
              <a:rPr lang="en-GB" altLang="en-US" sz="1200">
                <a:solidFill>
                  <a:srgbClr val="898989"/>
                </a:solidFill>
              </a:rPr>
              <a:pPr>
                <a:spcBef>
                  <a:spcPct val="0"/>
                </a:spcBef>
                <a:buFontTx/>
                <a:buNone/>
              </a:pPr>
              <a:t>6</a:t>
            </a:fld>
            <a:endParaRPr lang="en-GB" altLang="en-US" sz="1200">
              <a:solidFill>
                <a:srgbClr val="898989"/>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B090025">
            <a:extLst>
              <a:ext uri="{FF2B5EF4-FFF2-40B4-BE49-F238E27FC236}">
                <a16:creationId xmlns:a16="http://schemas.microsoft.com/office/drawing/2014/main" id="{611075BD-A652-422D-9C9B-324F38E89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2150" y="3048000"/>
            <a:ext cx="235585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TLMOM007">
            <a:extLst>
              <a:ext uri="{FF2B5EF4-FFF2-40B4-BE49-F238E27FC236}">
                <a16:creationId xmlns:a16="http://schemas.microsoft.com/office/drawing/2014/main" id="{27A4DFC2-1E6D-4BA7-95B7-4BE6C9D541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4400" y="5008564"/>
            <a:ext cx="2057400"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5">
            <a:extLst>
              <a:ext uri="{FF2B5EF4-FFF2-40B4-BE49-F238E27FC236}">
                <a16:creationId xmlns:a16="http://schemas.microsoft.com/office/drawing/2014/main" id="{50D4947A-8B6E-45E5-8A38-5E8DB9BA7487}"/>
              </a:ext>
            </a:extLst>
          </p:cNvPr>
          <p:cNvSpPr>
            <a:spLocks noGrp="1" noChangeArrowheads="1"/>
          </p:cNvSpPr>
          <p:nvPr>
            <p:ph type="title"/>
          </p:nvPr>
        </p:nvSpPr>
        <p:spPr>
          <a:xfrm>
            <a:off x="1828800" y="76200"/>
            <a:ext cx="8610600" cy="762000"/>
          </a:xfrm>
        </p:spPr>
        <p:txBody>
          <a:bodyPr/>
          <a:lstStyle/>
          <a:p>
            <a:pPr eaLnBrk="1" hangingPunct="1"/>
            <a:r>
              <a:rPr lang="en-GB" altLang="en-US" b="1" dirty="0">
                <a:solidFill>
                  <a:schemeClr val="accent1">
                    <a:lumMod val="75000"/>
                  </a:schemeClr>
                </a:solidFill>
              </a:rPr>
              <a:t>LHC-B Vertex Locator</a:t>
            </a:r>
          </a:p>
        </p:txBody>
      </p:sp>
      <p:pic>
        <p:nvPicPr>
          <p:cNvPr id="22533" name="Picture 10" descr="sensor">
            <a:extLst>
              <a:ext uri="{FF2B5EF4-FFF2-40B4-BE49-F238E27FC236}">
                <a16:creationId xmlns:a16="http://schemas.microsoft.com/office/drawing/2014/main" id="{1E3C360C-81DA-49DA-A42D-C36A23D9AD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1144589"/>
            <a:ext cx="2133600"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4" descr="C:\Documents and Settings\vossebeld\Desktop\DeptResearchMeeting\pictures\lhcb2\Slide4.JPG">
            <a:extLst>
              <a:ext uri="{FF2B5EF4-FFF2-40B4-BE49-F238E27FC236}">
                <a16:creationId xmlns:a16="http://schemas.microsoft.com/office/drawing/2014/main" id="{A3163603-C276-4F2A-B0F3-C29042A2A4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7778" b="2222"/>
          <a:stretch>
            <a:fillRect/>
          </a:stretch>
        </p:blipFill>
        <p:spPr bwMode="auto">
          <a:xfrm>
            <a:off x="4175126" y="857250"/>
            <a:ext cx="18446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9" name="Picture 25" descr="C:\Documents and Settings\vossebeld\Desktop\DeptResearchMeeting\pictures\lhcb2\Slide3.JPG">
            <a:extLst>
              <a:ext uri="{FF2B5EF4-FFF2-40B4-BE49-F238E27FC236}">
                <a16:creationId xmlns:a16="http://schemas.microsoft.com/office/drawing/2014/main" id="{03B07B9D-0CA5-4DE1-A356-28DF7EBD83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111" r="55556"/>
          <a:stretch>
            <a:fillRect/>
          </a:stretch>
        </p:blipFill>
        <p:spPr bwMode="auto">
          <a:xfrm>
            <a:off x="5926138" y="857250"/>
            <a:ext cx="1541462"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6">
            <a:extLst>
              <a:ext uri="{FF2B5EF4-FFF2-40B4-BE49-F238E27FC236}">
                <a16:creationId xmlns:a16="http://schemas.microsoft.com/office/drawing/2014/main" id="{998DB441-0D53-4A67-9317-7D994CB66C8B}"/>
              </a:ext>
            </a:extLst>
          </p:cNvPr>
          <p:cNvGrpSpPr>
            <a:grpSpLocks/>
          </p:cNvGrpSpPr>
          <p:nvPr/>
        </p:nvGrpSpPr>
        <p:grpSpPr bwMode="auto">
          <a:xfrm>
            <a:off x="5895975" y="1946276"/>
            <a:ext cx="800100" cy="366713"/>
            <a:chOff x="4770" y="3134"/>
            <a:chExt cx="504" cy="231"/>
          </a:xfrm>
        </p:grpSpPr>
        <p:sp>
          <p:nvSpPr>
            <p:cNvPr id="22541" name="Oval 27">
              <a:extLst>
                <a:ext uri="{FF2B5EF4-FFF2-40B4-BE49-F238E27FC236}">
                  <a16:creationId xmlns:a16="http://schemas.microsoft.com/office/drawing/2014/main" id="{0FAE530B-C08E-47B2-8129-A0F3B04F4005}"/>
                </a:ext>
              </a:extLst>
            </p:cNvPr>
            <p:cNvSpPr>
              <a:spLocks noChangeAspect="1" noChangeArrowheads="1"/>
            </p:cNvSpPr>
            <p:nvPr/>
          </p:nvSpPr>
          <p:spPr bwMode="auto">
            <a:xfrm rot="-149162">
              <a:off x="4770" y="3243"/>
              <a:ext cx="55"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u="sng">
                <a:latin typeface="Times New Roman" panose="02020603050405020304" pitchFamily="18" charset="0"/>
              </a:endParaRPr>
            </a:p>
          </p:txBody>
        </p:sp>
        <p:sp>
          <p:nvSpPr>
            <p:cNvPr id="22542" name="Text Box 28">
              <a:extLst>
                <a:ext uri="{FF2B5EF4-FFF2-40B4-BE49-F238E27FC236}">
                  <a16:creationId xmlns:a16="http://schemas.microsoft.com/office/drawing/2014/main" id="{DD76851C-5EFF-48D0-BA6C-B7581A21B693}"/>
                </a:ext>
              </a:extLst>
            </p:cNvPr>
            <p:cNvSpPr txBox="1">
              <a:spLocks noChangeAspect="1" noChangeArrowheads="1"/>
            </p:cNvSpPr>
            <p:nvPr/>
          </p:nvSpPr>
          <p:spPr bwMode="auto">
            <a:xfrm>
              <a:off x="4822" y="3134"/>
              <a:ext cx="4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solidFill>
                    <a:srgbClr val="FF0000"/>
                  </a:solidFill>
                  <a:latin typeface="Times New Roman" panose="02020603050405020304" pitchFamily="18" charset="0"/>
                </a:rPr>
                <a:t>Beam</a:t>
              </a:r>
            </a:p>
          </p:txBody>
        </p:sp>
      </p:grpSp>
      <p:pic>
        <p:nvPicPr>
          <p:cNvPr id="22537" name="Picture 29" descr="C:\Documents and Settings\vossebeld\Desktop\DeptResearchMeeting\pictures\lhcb2\Slide2.JPG">
            <a:extLst>
              <a:ext uri="{FF2B5EF4-FFF2-40B4-BE49-F238E27FC236}">
                <a16:creationId xmlns:a16="http://schemas.microsoft.com/office/drawing/2014/main" id="{ECF72941-F9A0-4111-AF5F-C742B8B502B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0200" y="15621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31">
            <a:extLst>
              <a:ext uri="{FF2B5EF4-FFF2-40B4-BE49-F238E27FC236}">
                <a16:creationId xmlns:a16="http://schemas.microsoft.com/office/drawing/2014/main" id="{3B03A3FE-83B4-4BDA-B020-6DD7AD641913}"/>
              </a:ext>
            </a:extLst>
          </p:cNvPr>
          <p:cNvSpPr>
            <a:spLocks noChangeArrowheads="1"/>
          </p:cNvSpPr>
          <p:nvPr/>
        </p:nvSpPr>
        <p:spPr bwMode="auto">
          <a:xfrm>
            <a:off x="1600200" y="3627439"/>
            <a:ext cx="699262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GB" altLang="en-US" sz="2000">
                <a:latin typeface="Times New Roman" panose="02020603050405020304" pitchFamily="18" charset="0"/>
              </a:rPr>
              <a:t>Trigger on b-decay vertices:</a:t>
            </a:r>
          </a:p>
          <a:p>
            <a:pPr eaLnBrk="1" hangingPunct="1">
              <a:buFontTx/>
              <a:buNone/>
            </a:pPr>
            <a:r>
              <a:rPr lang="en-GB" altLang="en-US" sz="2000">
                <a:latin typeface="Times New Roman" panose="02020603050405020304" pitchFamily="18" charset="0"/>
              </a:rPr>
              <a:t>in high rate environment </a:t>
            </a:r>
          </a:p>
          <a:p>
            <a:pPr eaLnBrk="1" hangingPunct="1">
              <a:buFontTx/>
              <a:buNone/>
            </a:pPr>
            <a:r>
              <a:rPr lang="en-GB" altLang="en-US" sz="2000">
                <a:latin typeface="Times New Roman" panose="02020603050405020304" pitchFamily="18" charset="0"/>
              </a:rPr>
              <a:t>inside secondary vacuum close to the beam .</a:t>
            </a:r>
          </a:p>
          <a:p>
            <a:pPr eaLnBrk="1" hangingPunct="1">
              <a:buFontTx/>
              <a:buNone/>
            </a:pPr>
            <a:endParaRPr lang="en-GB" altLang="en-US" sz="2000">
              <a:latin typeface="Times New Roman" panose="02020603050405020304" pitchFamily="18" charset="0"/>
            </a:endParaRPr>
          </a:p>
          <a:p>
            <a:pPr eaLnBrk="1" hangingPunct="1">
              <a:buFontTx/>
              <a:buNone/>
            </a:pPr>
            <a:r>
              <a:rPr lang="en-GB" altLang="en-US" sz="2000">
                <a:latin typeface="Times New Roman" panose="02020603050405020304" pitchFamily="18" charset="0"/>
              </a:rPr>
              <a:t>Silicon strip detector with 21 stations that move close to the beam.</a:t>
            </a:r>
          </a:p>
        </p:txBody>
      </p:sp>
      <p:sp>
        <p:nvSpPr>
          <p:cNvPr id="22540" name="Slide Number Placeholder 3">
            <a:extLst>
              <a:ext uri="{FF2B5EF4-FFF2-40B4-BE49-F238E27FC236}">
                <a16:creationId xmlns:a16="http://schemas.microsoft.com/office/drawing/2014/main" id="{6EC70D6E-1F1E-4885-B838-459434CD2E2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DA4E6A1-E8C6-4AC6-8430-C9C256F5D4DB}" type="slidenum">
              <a:rPr lang="en-GB" altLang="en-US" sz="1200">
                <a:solidFill>
                  <a:srgbClr val="898989"/>
                </a:solidFill>
              </a:rPr>
              <a:pPr>
                <a:spcBef>
                  <a:spcPct val="0"/>
                </a:spcBef>
                <a:buFontTx/>
                <a:buNone/>
              </a:pPr>
              <a:t>7</a:t>
            </a:fld>
            <a:endParaRPr lang="en-GB" altLang="en-US" sz="1200">
              <a:solidFill>
                <a:srgbClr val="898989"/>
              </a:solidFill>
            </a:endParaRPr>
          </a:p>
        </p:txBody>
      </p:sp>
      <p:sp>
        <p:nvSpPr>
          <p:cNvPr id="4" name="Footer Placeholder 3">
            <a:extLst>
              <a:ext uri="{FF2B5EF4-FFF2-40B4-BE49-F238E27FC236}">
                <a16:creationId xmlns:a16="http://schemas.microsoft.com/office/drawing/2014/main" id="{72A17994-CD99-4573-87D7-8F0BDE867ADD}"/>
              </a:ext>
            </a:extLst>
          </p:cNvPr>
          <p:cNvSpPr>
            <a:spLocks noGrp="1"/>
          </p:cNvSpPr>
          <p:nvPr>
            <p:ph type="ftr" sz="quarter" idx="11"/>
          </p:nvPr>
        </p:nvSpPr>
        <p:spPr/>
        <p:txBody>
          <a:bodyPr/>
          <a:lstStyle/>
          <a:p>
            <a:r>
              <a:rPr lang="en-GB"/>
              <a:t>G. Casse - Muon Workshop, 7-9 Nov. Liverpool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59769"/>
                                        </p:tgtEl>
                                        <p:attrNameLst>
                                          <p:attrName>style.visibility</p:attrName>
                                        </p:attrNameLst>
                                      </p:cBhvr>
                                      <p:to>
                                        <p:strVal val="visible"/>
                                      </p:to>
                                    </p:set>
                                    <p:anim calcmode="lin" valueType="num">
                                      <p:cBhvr additive="base">
                                        <p:cTn id="7" dur="500" fill="hold"/>
                                        <p:tgtEl>
                                          <p:spTgt spid="159769"/>
                                        </p:tgtEl>
                                        <p:attrNameLst>
                                          <p:attrName>ppt_x</p:attrName>
                                        </p:attrNameLst>
                                      </p:cBhvr>
                                      <p:tavLst>
                                        <p:tav tm="0">
                                          <p:val>
                                            <p:strVal val="1+#ppt_w/2"/>
                                          </p:val>
                                        </p:tav>
                                        <p:tav tm="100000">
                                          <p:val>
                                            <p:strVal val="#ppt_x"/>
                                          </p:val>
                                        </p:tav>
                                      </p:tavLst>
                                    </p:anim>
                                    <p:anim calcmode="lin" valueType="num">
                                      <p:cBhvr additive="base">
                                        <p:cTn id="8" dur="500" fill="hold"/>
                                        <p:tgtEl>
                                          <p:spTgt spid="15976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entr" presetSubtype="0" fill="hold" nodeType="afterEffect">
                                  <p:stCondLst>
                                    <p:cond delay="100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5">
            <a:extLst>
              <a:ext uri="{FF2B5EF4-FFF2-40B4-BE49-F238E27FC236}">
                <a16:creationId xmlns:a16="http://schemas.microsoft.com/office/drawing/2014/main" id="{50D4947A-8B6E-45E5-8A38-5E8DB9BA7487}"/>
              </a:ext>
            </a:extLst>
          </p:cNvPr>
          <p:cNvSpPr>
            <a:spLocks noGrp="1" noChangeArrowheads="1"/>
          </p:cNvSpPr>
          <p:nvPr>
            <p:ph type="title"/>
          </p:nvPr>
        </p:nvSpPr>
        <p:spPr>
          <a:xfrm>
            <a:off x="1828800" y="76200"/>
            <a:ext cx="9321800" cy="762000"/>
          </a:xfrm>
        </p:spPr>
        <p:txBody>
          <a:bodyPr>
            <a:normAutofit fontScale="90000"/>
          </a:bodyPr>
          <a:lstStyle/>
          <a:p>
            <a:pPr eaLnBrk="1" hangingPunct="1"/>
            <a:r>
              <a:rPr lang="en-GB" altLang="en-US" b="1" dirty="0">
                <a:solidFill>
                  <a:schemeClr val="accent1">
                    <a:lumMod val="75000"/>
                  </a:schemeClr>
                </a:solidFill>
              </a:rPr>
              <a:t>Are silicon microstrip detectors phasing out?</a:t>
            </a:r>
          </a:p>
        </p:txBody>
      </p:sp>
      <p:sp>
        <p:nvSpPr>
          <p:cNvPr id="22540" name="Slide Number Placeholder 3">
            <a:extLst>
              <a:ext uri="{FF2B5EF4-FFF2-40B4-BE49-F238E27FC236}">
                <a16:creationId xmlns:a16="http://schemas.microsoft.com/office/drawing/2014/main" id="{6EC70D6E-1F1E-4885-B838-459434CD2E2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DA4E6A1-E8C6-4AC6-8430-C9C256F5D4DB}" type="slidenum">
              <a:rPr lang="en-GB" altLang="en-US" sz="1200">
                <a:solidFill>
                  <a:srgbClr val="898989"/>
                </a:solidFill>
              </a:rPr>
              <a:pPr>
                <a:spcBef>
                  <a:spcPct val="0"/>
                </a:spcBef>
                <a:buFontTx/>
                <a:buNone/>
              </a:pPr>
              <a:t>8</a:t>
            </a:fld>
            <a:endParaRPr lang="en-GB" altLang="en-US" sz="1200">
              <a:solidFill>
                <a:srgbClr val="898989"/>
              </a:solidFill>
            </a:endParaRPr>
          </a:p>
        </p:txBody>
      </p:sp>
      <p:pic>
        <p:nvPicPr>
          <p:cNvPr id="3" name="Picture 2">
            <a:extLst>
              <a:ext uri="{FF2B5EF4-FFF2-40B4-BE49-F238E27FC236}">
                <a16:creationId xmlns:a16="http://schemas.microsoft.com/office/drawing/2014/main" id="{8314C26A-75B1-4FD7-B59A-81F3D748AA5B}"/>
              </a:ext>
            </a:extLst>
          </p:cNvPr>
          <p:cNvPicPr>
            <a:picLocks noChangeAspect="1"/>
          </p:cNvPicPr>
          <p:nvPr/>
        </p:nvPicPr>
        <p:blipFill>
          <a:blip r:embed="rId2"/>
          <a:stretch>
            <a:fillRect/>
          </a:stretch>
        </p:blipFill>
        <p:spPr>
          <a:xfrm>
            <a:off x="6410456" y="932000"/>
            <a:ext cx="5115601" cy="2497000"/>
          </a:xfrm>
          <a:prstGeom prst="rect">
            <a:avLst/>
          </a:prstGeom>
        </p:spPr>
      </p:pic>
      <p:sp>
        <p:nvSpPr>
          <p:cNvPr id="15" name="TextBox 14">
            <a:extLst>
              <a:ext uri="{FF2B5EF4-FFF2-40B4-BE49-F238E27FC236}">
                <a16:creationId xmlns:a16="http://schemas.microsoft.com/office/drawing/2014/main" id="{387F2A7F-EC99-4B90-8B51-9A73EB9AB934}"/>
              </a:ext>
            </a:extLst>
          </p:cNvPr>
          <p:cNvSpPr txBox="1"/>
          <p:nvPr/>
        </p:nvSpPr>
        <p:spPr>
          <a:xfrm>
            <a:off x="665943" y="1490008"/>
            <a:ext cx="5929607" cy="3170099"/>
          </a:xfrm>
          <a:prstGeom prst="rect">
            <a:avLst/>
          </a:prstGeom>
          <a:noFill/>
        </p:spPr>
        <p:txBody>
          <a:bodyPr wrap="square" rtlCol="0">
            <a:spAutoFit/>
          </a:bodyPr>
          <a:lstStyle/>
          <a:p>
            <a:r>
              <a:rPr lang="en-GB" sz="2000" dirty="0"/>
              <a:t>Advantages:</a:t>
            </a:r>
          </a:p>
          <a:p>
            <a:pPr marL="342900" indent="-342900">
              <a:buFont typeface="Arial" panose="020B0604020202020204" pitchFamily="34" charset="0"/>
              <a:buChar char="•"/>
            </a:pPr>
            <a:r>
              <a:rPr lang="en-GB" sz="2000" dirty="0"/>
              <a:t>Thin (</a:t>
            </a:r>
            <a:r>
              <a:rPr lang="en-GB" sz="2000" dirty="0" err="1"/>
              <a:t>ish</a:t>
            </a:r>
            <a:r>
              <a:rPr lang="en-GB" sz="2000" dirty="0"/>
              <a:t>)</a:t>
            </a:r>
          </a:p>
          <a:p>
            <a:pPr marL="342900" indent="-342900">
              <a:buFont typeface="Arial" panose="020B0604020202020204" pitchFamily="34" charset="0"/>
              <a:buChar char="•"/>
            </a:pPr>
            <a:r>
              <a:rPr lang="en-GB" sz="2000" dirty="0"/>
              <a:t>Extremely mature technology</a:t>
            </a:r>
          </a:p>
          <a:p>
            <a:pPr marL="342900" indent="-342900">
              <a:buFont typeface="Arial" panose="020B0604020202020204" pitchFamily="34" charset="0"/>
              <a:buChar char="•"/>
            </a:pPr>
            <a:r>
              <a:rPr lang="en-GB" sz="2000" dirty="0"/>
              <a:t>Produced mostly by niche manufacturers and HPK</a:t>
            </a:r>
          </a:p>
          <a:p>
            <a:r>
              <a:rPr lang="en-GB" sz="2000" dirty="0"/>
              <a:t> Disadvantages</a:t>
            </a:r>
          </a:p>
          <a:p>
            <a:pPr marL="342900" indent="-342900">
              <a:buFont typeface="Arial" panose="020B0604020202020204" pitchFamily="34" charset="0"/>
              <a:buChar char="•"/>
            </a:pPr>
            <a:r>
              <a:rPr lang="en-GB" sz="2000" dirty="0"/>
              <a:t>Problematic in high density track environments</a:t>
            </a:r>
          </a:p>
          <a:p>
            <a:pPr marL="342900" indent="-342900">
              <a:buFont typeface="Arial" panose="020B0604020202020204" pitchFamily="34" charset="0"/>
              <a:buChar char="•"/>
            </a:pPr>
            <a:r>
              <a:rPr lang="en-GB" sz="2000" dirty="0"/>
              <a:t>High resolution and timing depends on ROC analogue performance</a:t>
            </a:r>
          </a:p>
          <a:p>
            <a:pPr marL="342900" indent="-342900">
              <a:buFont typeface="Arial" panose="020B0604020202020204" pitchFamily="34" charset="0"/>
              <a:buChar char="•"/>
            </a:pPr>
            <a:r>
              <a:rPr lang="en-GB" sz="2000" dirty="0"/>
              <a:t>Produced mostly by niche manufacturers and HPK</a:t>
            </a:r>
          </a:p>
          <a:p>
            <a:r>
              <a:rPr lang="en-GB" sz="2000" dirty="0"/>
              <a:t> </a:t>
            </a:r>
          </a:p>
        </p:txBody>
      </p:sp>
      <p:sp>
        <p:nvSpPr>
          <p:cNvPr id="4" name="Footer Placeholder 3">
            <a:extLst>
              <a:ext uri="{FF2B5EF4-FFF2-40B4-BE49-F238E27FC236}">
                <a16:creationId xmlns:a16="http://schemas.microsoft.com/office/drawing/2014/main" id="{AEC511A9-40A7-4BA4-9796-5AFEEF86EC0B}"/>
              </a:ext>
            </a:extLst>
          </p:cNvPr>
          <p:cNvSpPr>
            <a:spLocks noGrp="1"/>
          </p:cNvSpPr>
          <p:nvPr>
            <p:ph type="ftr" sz="quarter" idx="11"/>
          </p:nvPr>
        </p:nvSpPr>
        <p:spPr/>
        <p:txBody>
          <a:bodyPr/>
          <a:lstStyle/>
          <a:p>
            <a:r>
              <a:rPr lang="en-GB"/>
              <a:t>G. Casse - Muon Workshop, 7-9 Nov. Liverpool</a:t>
            </a:r>
          </a:p>
        </p:txBody>
      </p:sp>
    </p:spTree>
    <p:extLst>
      <p:ext uri="{BB962C8B-B14F-4D97-AF65-F5344CB8AC3E}">
        <p14:creationId xmlns:p14="http://schemas.microsoft.com/office/powerpoint/2010/main" val="3109461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1026">
            <a:extLst>
              <a:ext uri="{FF2B5EF4-FFF2-40B4-BE49-F238E27FC236}">
                <a16:creationId xmlns:a16="http://schemas.microsoft.com/office/drawing/2014/main" id="{3492F305-A79A-43DD-8017-68D01434F22C}"/>
              </a:ext>
            </a:extLst>
          </p:cNvPr>
          <p:cNvSpPr>
            <a:spLocks noGrp="1" noChangeArrowheads="1"/>
          </p:cNvSpPr>
          <p:nvPr>
            <p:ph type="title"/>
          </p:nvPr>
        </p:nvSpPr>
        <p:spPr>
          <a:xfrm>
            <a:off x="273050" y="80962"/>
            <a:ext cx="11645900" cy="738188"/>
          </a:xfrm>
          <a:solidFill>
            <a:schemeClr val="bg1"/>
          </a:solidFill>
        </p:spPr>
        <p:txBody>
          <a:bodyPr>
            <a:normAutofit/>
          </a:bodyPr>
          <a:lstStyle/>
          <a:p>
            <a:pPr algn="ctr" eaLnBrk="1" hangingPunct="1"/>
            <a:r>
              <a:rPr lang="en-GB" altLang="en-US" sz="3500" b="1" dirty="0">
                <a:solidFill>
                  <a:schemeClr val="accent1">
                    <a:lumMod val="75000"/>
                  </a:schemeClr>
                </a:solidFill>
              </a:rPr>
              <a:t>The most used sensor type in high multiplicity environments</a:t>
            </a:r>
          </a:p>
        </p:txBody>
      </p:sp>
      <p:pic>
        <p:nvPicPr>
          <p:cNvPr id="8" name="Picture 3" descr="\\cern.ch\dfs\Users\l\llopart\flipchip.jpg">
            <a:extLst>
              <a:ext uri="{FF2B5EF4-FFF2-40B4-BE49-F238E27FC236}">
                <a16:creationId xmlns:a16="http://schemas.microsoft.com/office/drawing/2014/main" id="{409DF5BD-A489-4CFD-9174-21B8866A2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197" b="3098"/>
          <a:stretch>
            <a:fillRect/>
          </a:stretch>
        </p:blipFill>
        <p:spPr bwMode="auto">
          <a:xfrm>
            <a:off x="2044700" y="836613"/>
            <a:ext cx="4532313"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85680B94-1347-432B-85BD-0D43ACCB1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1025" y="765175"/>
            <a:ext cx="2592388"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136DD8E4-7E4D-4903-8414-8483D19A54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3941"/>
          <a:stretch>
            <a:fillRect/>
          </a:stretch>
        </p:blipFill>
        <p:spPr bwMode="auto">
          <a:xfrm>
            <a:off x="5680075" y="5273675"/>
            <a:ext cx="43211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bump">
            <a:extLst>
              <a:ext uri="{FF2B5EF4-FFF2-40B4-BE49-F238E27FC236}">
                <a16:creationId xmlns:a16="http://schemas.microsoft.com/office/drawing/2014/main" id="{7B522425-D96F-4683-A8EF-C18808FE11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8638" y="3357563"/>
            <a:ext cx="2447925"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2D">
            <a:extLst>
              <a:ext uri="{FF2B5EF4-FFF2-40B4-BE49-F238E27FC236}">
                <a16:creationId xmlns:a16="http://schemas.microsoft.com/office/drawing/2014/main" id="{DE18274E-B596-472D-9536-4E20311F99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5525" y="4221163"/>
            <a:ext cx="281622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D3696D3B-1663-4EDE-93B1-DC84D81764FB}"/>
              </a:ext>
            </a:extLst>
          </p:cNvPr>
          <p:cNvSpPr>
            <a:spLocks noGrp="1"/>
          </p:cNvSpPr>
          <p:nvPr>
            <p:ph type="ftr" sz="quarter" idx="11"/>
          </p:nvPr>
        </p:nvSpPr>
        <p:spPr/>
        <p:txBody>
          <a:bodyPr/>
          <a:lstStyle/>
          <a:p>
            <a:r>
              <a:rPr lang="en-GB"/>
              <a:t>G. Casse - Muon Workshop, 7-9 Nov. Liverpool</a:t>
            </a:r>
          </a:p>
        </p:txBody>
      </p:sp>
      <p:sp>
        <p:nvSpPr>
          <p:cNvPr id="3" name="Slide Number Placeholder 2">
            <a:extLst>
              <a:ext uri="{FF2B5EF4-FFF2-40B4-BE49-F238E27FC236}">
                <a16:creationId xmlns:a16="http://schemas.microsoft.com/office/drawing/2014/main" id="{E2174F05-B6DC-4C6F-A6C1-9D04660BC21B}"/>
              </a:ext>
            </a:extLst>
          </p:cNvPr>
          <p:cNvSpPr>
            <a:spLocks noGrp="1"/>
          </p:cNvSpPr>
          <p:nvPr>
            <p:ph type="sldNum" sz="quarter" idx="12"/>
          </p:nvPr>
        </p:nvSpPr>
        <p:spPr/>
        <p:txBody>
          <a:bodyPr/>
          <a:lstStyle/>
          <a:p>
            <a:fld id="{320C07F6-2028-4BEC-9029-86C862344C03}" type="slidenum">
              <a:rPr lang="en-GB" smtClean="0"/>
              <a:t>9</a:t>
            </a:fld>
            <a:endParaRPr lang="en-GB"/>
          </a:p>
        </p:txBody>
      </p:sp>
    </p:spTree>
    <p:extLst>
      <p:ext uri="{BB962C8B-B14F-4D97-AF65-F5344CB8AC3E}">
        <p14:creationId xmlns:p14="http://schemas.microsoft.com/office/powerpoint/2010/main" val="2163655108"/>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233</TotalTime>
  <Words>2693</Words>
  <Application>Microsoft Office PowerPoint</Application>
  <PresentationFormat>Widescreen</PresentationFormat>
  <Paragraphs>391</Paragraphs>
  <Slides>40</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Arial Nova</vt:lpstr>
      <vt:lpstr>Calibri</vt:lpstr>
      <vt:lpstr>Calibri Light</vt:lpstr>
      <vt:lpstr>Cambria Math</vt:lpstr>
      <vt:lpstr>CMR12</vt:lpstr>
      <vt:lpstr>MV Boli</vt:lpstr>
      <vt:lpstr>Symbol</vt:lpstr>
      <vt:lpstr>Times New Roman</vt:lpstr>
      <vt:lpstr>Wingdings</vt:lpstr>
      <vt:lpstr>Office Theme</vt:lpstr>
      <vt:lpstr>PowerPoint Presentation</vt:lpstr>
      <vt:lpstr>PowerPoint Presentation</vt:lpstr>
      <vt:lpstr>PowerPoint Presentation</vt:lpstr>
      <vt:lpstr>PowerPoint Presentation</vt:lpstr>
      <vt:lpstr>The most used sensor type</vt:lpstr>
      <vt:lpstr>ATLAS SCT</vt:lpstr>
      <vt:lpstr>LHC-B Vertex Locator</vt:lpstr>
      <vt:lpstr>Are silicon microstrip detectors phasing out?</vt:lpstr>
      <vt:lpstr>The most used sensor type in high multiplicity environments</vt:lpstr>
      <vt:lpstr>Hybrid pixel optimal solution for inner layers?</vt:lpstr>
      <vt:lpstr>Emerging solution: D-MAPS</vt:lpstr>
      <vt:lpstr>State of the art ASICs, ALPIDE</vt:lpstr>
      <vt:lpstr>A lot of flexibility is offered by D-MAPS</vt:lpstr>
      <vt:lpstr>Crucial for radiation tolerance and timing : very high voltage, back side bias</vt:lpstr>
      <vt:lpstr>Dual silicon technology – LGADs + High Voltage CMOS</vt:lpstr>
      <vt:lpstr>PowerPoint Presentation</vt:lpstr>
      <vt:lpstr>PowerPoint Presentation</vt:lpstr>
      <vt:lpstr>PowerPoint Presentation</vt:lpstr>
      <vt:lpstr>Radiation Hardness: Time Resolution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Various layout ideas: LEmu</vt:lpstr>
      <vt:lpstr>Operations of LEMU cell</vt:lpstr>
      <vt:lpstr>Implementing designs for an MPW UMC 65nm run</vt:lpstr>
      <vt:lpstr>Implementing designs for an MPW UMC 65nm run</vt:lpstr>
      <vt:lpstr>Results: pulsed laser (410 nm) injection in LEmu</vt:lpstr>
      <vt:lpstr>PowerPoint Presentation</vt:lpstr>
      <vt:lpstr>Results: alpha particles (241Am) injection</vt:lpstr>
      <vt:lpstr>Status of SiPM</vt:lpstr>
      <vt:lpstr>NUV-HD-LowCT SiPM technologies in FBK</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Casse, Gianluigi</cp:lastModifiedBy>
  <cp:revision>680</cp:revision>
  <cp:lastPrinted>2019-09-09T12:15:37Z</cp:lastPrinted>
  <dcterms:created xsi:type="dcterms:W3CDTF">2018-07-12T13:12:03Z</dcterms:created>
  <dcterms:modified xsi:type="dcterms:W3CDTF">2022-11-07T12:55:23Z</dcterms:modified>
</cp:coreProperties>
</file>