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86" r:id="rId2"/>
    <p:sldId id="355" r:id="rId3"/>
    <p:sldId id="297" r:id="rId4"/>
    <p:sldId id="298" r:id="rId5"/>
    <p:sldId id="364" r:id="rId6"/>
    <p:sldId id="365" r:id="rId7"/>
    <p:sldId id="366" r:id="rId8"/>
    <p:sldId id="367" r:id="rId9"/>
    <p:sldId id="306" r:id="rId10"/>
    <p:sldId id="307" r:id="rId11"/>
    <p:sldId id="314" r:id="rId12"/>
    <p:sldId id="359" r:id="rId13"/>
    <p:sldId id="360" r:id="rId14"/>
    <p:sldId id="320" r:id="rId15"/>
    <p:sldId id="310" r:id="rId16"/>
    <p:sldId id="312" r:id="rId17"/>
    <p:sldId id="357" r:id="rId18"/>
    <p:sldId id="362" r:id="rId19"/>
    <p:sldId id="290" r:id="rId20"/>
    <p:sldId id="358" r:id="rId21"/>
    <p:sldId id="361" r:id="rId22"/>
    <p:sldId id="295" r:id="rId23"/>
    <p:sldId id="300" r:id="rId24"/>
    <p:sldId id="304" r:id="rId25"/>
    <p:sldId id="322" r:id="rId26"/>
    <p:sldId id="330" r:id="rId27"/>
    <p:sldId id="323" r:id="rId28"/>
    <p:sldId id="324" r:id="rId29"/>
    <p:sldId id="342" r:id="rId30"/>
    <p:sldId id="331" r:id="rId31"/>
    <p:sldId id="333" r:id="rId32"/>
    <p:sldId id="325" r:id="rId33"/>
    <p:sldId id="326" r:id="rId34"/>
    <p:sldId id="332" r:id="rId35"/>
    <p:sldId id="308" r:id="rId36"/>
    <p:sldId id="309" r:id="rId37"/>
    <p:sldId id="334" r:id="rId38"/>
    <p:sldId id="353" r:id="rId39"/>
    <p:sldId id="351" r:id="rId40"/>
    <p:sldId id="352" r:id="rId41"/>
    <p:sldId id="336" r:id="rId42"/>
    <p:sldId id="345" r:id="rId43"/>
    <p:sldId id="328" r:id="rId4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7E"/>
    <a:srgbClr val="F0EE59"/>
    <a:srgbClr val="E6F056"/>
    <a:srgbClr val="4E4E4E"/>
    <a:srgbClr val="404040"/>
    <a:srgbClr val="004C97"/>
    <a:srgbClr val="63666A"/>
    <a:srgbClr val="99D6E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350" autoAdjust="0"/>
    <p:restoredTop sz="86338"/>
  </p:normalViewPr>
  <p:slideViewPr>
    <p:cSldViewPr snapToGrid="0" snapToObjects="1" showGuides="1">
      <p:cViewPr varScale="1">
        <p:scale>
          <a:sx n="107" d="100"/>
          <a:sy n="107" d="100"/>
        </p:scale>
        <p:origin x="176" y="176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44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81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2" name="Picture 31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665201" y="5725585"/>
            <a:ext cx="31437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Labe | Muon g – 2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Labe | Muon g – 2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/>
              <a:t>Kevin Labe | Muon g – 2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/>
              <a:t>Kevin Labe | Muon g – 2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665201" y="5725585"/>
            <a:ext cx="31437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75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665201" y="5725585"/>
            <a:ext cx="31437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44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665201" y="5725585"/>
            <a:ext cx="31437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16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665201" y="5725585"/>
            <a:ext cx="31437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98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665201" y="5725585"/>
            <a:ext cx="31437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69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665201" y="5725585"/>
            <a:ext cx="31437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25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Kevin Labe | Muon g – 2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Kevin Labe | Muon g – 2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Kevin Labe | Muon g – 2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098" r:id="rId8"/>
    <p:sldLayoutId id="2147484099" r:id="rId9"/>
    <p:sldLayoutId id="2147484100" r:id="rId10"/>
    <p:sldLayoutId id="2147484101" r:id="rId11"/>
    <p:sldLayoutId id="2147484121" r:id="rId12"/>
    <p:sldLayoutId id="2147484113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emf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40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5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1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5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11.emf"/><Relationship Id="rId7" Type="http://schemas.openxmlformats.org/officeDocument/2006/relationships/image" Target="../media/image63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5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8" y="5004021"/>
            <a:ext cx="6308531" cy="1529241"/>
          </a:xfrm>
        </p:spPr>
        <p:txBody>
          <a:bodyPr/>
          <a:lstStyle/>
          <a:p>
            <a:r>
              <a:rPr lang="en-US" dirty="0"/>
              <a:t>Kevin Labe, on behalf of the Muon g-2 Collaboration</a:t>
            </a:r>
          </a:p>
          <a:p>
            <a:r>
              <a:rPr lang="en-US" dirty="0"/>
              <a:t>Cornell University</a:t>
            </a:r>
          </a:p>
          <a:p>
            <a:r>
              <a:rPr lang="en-US" dirty="0"/>
              <a:t>Workshop on Muon Precision Physics</a:t>
            </a:r>
          </a:p>
          <a:p>
            <a:r>
              <a:rPr lang="en-US" dirty="0"/>
              <a:t>November 9, 2022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Muon g </a:t>
            </a:r>
            <a:r>
              <a:rPr lang="mr-IN" dirty="0"/>
              <a:t>–</a:t>
            </a:r>
            <a:r>
              <a:rPr lang="en-US" dirty="0"/>
              <a:t> 2 Physics Analysis Status</a:t>
            </a:r>
          </a:p>
        </p:txBody>
      </p:sp>
      <p:pic>
        <p:nvPicPr>
          <p:cNvPr id="6" name="Picture 5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272" y="6035650"/>
            <a:ext cx="900545" cy="639198"/>
          </a:xfrm>
          <a:prstGeom prst="rect">
            <a:avLst/>
          </a:prstGeom>
        </p:spPr>
      </p:pic>
      <p:pic>
        <p:nvPicPr>
          <p:cNvPr id="8" name="Picture 7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55" y="6035650"/>
            <a:ext cx="7747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1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measurement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06259" y="4140812"/>
            <a:ext cx="5976176" cy="2138998"/>
          </a:xfrm>
        </p:spPr>
        <p:txBody>
          <a:bodyPr/>
          <a:lstStyle/>
          <a:p>
            <a:pPr marL="0" indent="0" algn="ctr">
              <a:buNone/>
            </a:pPr>
            <a:endParaRPr lang="en-US" sz="1000" dirty="0"/>
          </a:p>
          <a:p>
            <a:pPr marL="0" indent="0" algn="ctr">
              <a:buNone/>
            </a:pPr>
            <a:r>
              <a:rPr lang="en-US" dirty="0"/>
              <a:t>Trolley can access storage volume and is directly sensitive to field moments</a:t>
            </a:r>
          </a:p>
          <a:p>
            <a:pPr marL="0" indent="0" algn="ctr">
              <a:buNone/>
            </a:pPr>
            <a:endParaRPr lang="en-US" sz="1000" dirty="0"/>
          </a:p>
          <a:p>
            <a:pPr marL="0" indent="0" algn="ctr">
              <a:buNone/>
            </a:pPr>
            <a:r>
              <a:rPr lang="en-US" dirty="0"/>
              <a:t>Fixed probes interpolate field moments</a:t>
            </a:r>
          </a:p>
          <a:p>
            <a:pPr marL="0" indent="0" algn="ctr">
              <a:buNone/>
            </a:pPr>
            <a:r>
              <a:rPr lang="en-US" dirty="0"/>
              <a:t>between trolley runs</a:t>
            </a:r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09/11/22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769" y="452887"/>
            <a:ext cx="2984051" cy="3737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435" y="4021139"/>
            <a:ext cx="2755307" cy="2258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CFB89F-3C1F-6D4E-91B7-0E48C5D5C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755" y="1086429"/>
            <a:ext cx="4247488" cy="302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83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1 Results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09/11/22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757" y="5400469"/>
            <a:ext cx="5798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en-US" baseline="-25000" dirty="0" err="1">
                <a:solidFill>
                  <a:schemeClr val="accent6">
                    <a:lumMod val="50000"/>
                  </a:schemeClr>
                </a:solidFill>
              </a:rPr>
              <a:t>μ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Exp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mr-IN" dirty="0">
                <a:solidFill>
                  <a:schemeClr val="accent6">
                    <a:lumMod val="50000"/>
                  </a:schemeClr>
                </a:solidFill>
              </a:rPr>
              <a:t>–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en-US" baseline="-25000" dirty="0" err="1">
                <a:solidFill>
                  <a:schemeClr val="accent6">
                    <a:lumMod val="50000"/>
                  </a:schemeClr>
                </a:solidFill>
              </a:rPr>
              <a:t>μ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(WP20) = 2150 ± 510 ppb  (4.2𝞂)</a:t>
            </a:r>
          </a:p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en-US" baseline="-25000" dirty="0" err="1">
                <a:solidFill>
                  <a:schemeClr val="accent6">
                    <a:lumMod val="50000"/>
                  </a:schemeClr>
                </a:solidFill>
              </a:rPr>
              <a:t>μ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(Exp) </a:t>
            </a:r>
            <a:r>
              <a:rPr lang="mr-IN" dirty="0">
                <a:solidFill>
                  <a:schemeClr val="accent6">
                    <a:lumMod val="50000"/>
                  </a:schemeClr>
                </a:solidFill>
              </a:rPr>
              <a:t>–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en-US" baseline="-25000" dirty="0" err="1">
                <a:solidFill>
                  <a:schemeClr val="accent6">
                    <a:lumMod val="50000"/>
                  </a:schemeClr>
                </a:solidFill>
              </a:rPr>
              <a:t>μ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(BMW) =    920 ± 600 ppb  (1.5𝞂)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8AF800-305B-5F4B-B7C9-55C47121EF82}"/>
              </a:ext>
            </a:extLst>
          </p:cNvPr>
          <p:cNvGrpSpPr/>
          <p:nvPr/>
        </p:nvGrpSpPr>
        <p:grpSpPr>
          <a:xfrm>
            <a:off x="265139" y="1733635"/>
            <a:ext cx="5170304" cy="3664212"/>
            <a:chOff x="196203" y="1533566"/>
            <a:chExt cx="5170304" cy="366421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E505512-C15F-E84A-A5A6-472C5E231246}"/>
                </a:ext>
              </a:extLst>
            </p:cNvPr>
            <p:cNvGrpSpPr/>
            <p:nvPr/>
          </p:nvGrpSpPr>
          <p:grpSpPr>
            <a:xfrm>
              <a:off x="196203" y="1533566"/>
              <a:ext cx="5170304" cy="3664212"/>
              <a:chOff x="196203" y="1533566"/>
              <a:chExt cx="5170304" cy="3664212"/>
            </a:xfrm>
          </p:grpSpPr>
          <p:pic>
            <p:nvPicPr>
              <p:cNvPr id="19" name="Picture 18" descr="Chart&#10;&#10;Description automatically generated">
                <a:extLst>
                  <a:ext uri="{FF2B5EF4-FFF2-40B4-BE49-F238E27FC236}">
                    <a16:creationId xmlns:a16="http://schemas.microsoft.com/office/drawing/2014/main" id="{8C3E8450-4550-3641-B357-146233BC7A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203" y="1533566"/>
                <a:ext cx="5170304" cy="3664212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9B3765C2-98AD-2D4D-AADA-40CB8CA5A4EE}"/>
                  </a:ext>
                </a:extLst>
              </p:cNvPr>
              <p:cNvGrpSpPr/>
              <p:nvPr/>
            </p:nvGrpSpPr>
            <p:grpSpPr>
              <a:xfrm>
                <a:off x="2001432" y="1681430"/>
                <a:ext cx="1587449" cy="2821980"/>
                <a:chOff x="2001432" y="1681430"/>
                <a:chExt cx="1587449" cy="2821980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C1A9D72-65FC-3844-8B9A-8C7E9CAB4028}"/>
                    </a:ext>
                  </a:extLst>
                </p:cNvPr>
                <p:cNvSpPr/>
                <p:nvPr/>
              </p:nvSpPr>
              <p:spPr>
                <a:xfrm>
                  <a:off x="2160338" y="1681430"/>
                  <a:ext cx="1280160" cy="282198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B5F896B6-9E77-B641-A953-FC81A68641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51874" y="3891981"/>
                  <a:ext cx="1280160" cy="0"/>
                </a:xfrm>
                <a:prstGeom prst="line">
                  <a:avLst/>
                </a:prstGeom>
                <a:ln>
                  <a:solidFill>
                    <a:schemeClr val="accent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98A34601-6F86-3D47-A195-BA6BE64E14EB}"/>
                    </a:ext>
                  </a:extLst>
                </p:cNvPr>
                <p:cNvSpPr/>
                <p:nvPr/>
              </p:nvSpPr>
              <p:spPr>
                <a:xfrm>
                  <a:off x="2758581" y="3845827"/>
                  <a:ext cx="73152" cy="7315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4779EFD-7320-1040-8587-2C6538868C32}"/>
                    </a:ext>
                  </a:extLst>
                </p:cNvPr>
                <p:cNvSpPr txBox="1"/>
                <p:nvPr/>
              </p:nvSpPr>
              <p:spPr>
                <a:xfrm>
                  <a:off x="2001432" y="3950072"/>
                  <a:ext cx="158744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accent2"/>
                      </a:solidFill>
                    </a:rPr>
                    <a:t>Lattice</a:t>
                  </a:r>
                </a:p>
                <a:p>
                  <a:pPr algn="ctr"/>
                  <a:r>
                    <a:rPr lang="en-US" sz="1400" dirty="0">
                      <a:solidFill>
                        <a:schemeClr val="accent2"/>
                      </a:solidFill>
                    </a:rPr>
                    <a:t>Theory</a:t>
                  </a:r>
                  <a:endParaRPr lang="en-US" sz="1200" dirty="0">
                    <a:solidFill>
                      <a:schemeClr val="accent2"/>
                    </a:solidFill>
                  </a:endParaRP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E120B34-0BC7-D146-AC08-B4A4438348BE}"/>
                </a:ext>
              </a:extLst>
            </p:cNvPr>
            <p:cNvGrpSpPr/>
            <p:nvPr/>
          </p:nvGrpSpPr>
          <p:grpSpPr>
            <a:xfrm>
              <a:off x="736827" y="1681430"/>
              <a:ext cx="944693" cy="2821980"/>
              <a:chOff x="736827" y="1681430"/>
              <a:chExt cx="944693" cy="282198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2066F52-9986-0B4E-91E0-AA910963E006}"/>
                  </a:ext>
                </a:extLst>
              </p:cNvPr>
              <p:cNvSpPr/>
              <p:nvPr/>
            </p:nvSpPr>
            <p:spPr>
              <a:xfrm>
                <a:off x="736827" y="1681430"/>
                <a:ext cx="944693" cy="2821980"/>
              </a:xfrm>
              <a:prstGeom prst="rect">
                <a:avLst/>
              </a:prstGeom>
              <a:solidFill>
                <a:srgbClr val="C2E7BB"/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4A6833D-1EEB-054E-B1F7-A60F41890E10}"/>
                  </a:ext>
                </a:extLst>
              </p:cNvPr>
              <p:cNvCxnSpPr/>
              <p:nvPr/>
            </p:nvCxnSpPr>
            <p:spPr>
              <a:xfrm>
                <a:off x="736827" y="3891981"/>
                <a:ext cx="944693" cy="0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8F3FA02-E4CF-1442-A8EF-1F5DCA9EB084}"/>
                  </a:ext>
                </a:extLst>
              </p:cNvPr>
              <p:cNvSpPr/>
              <p:nvPr/>
            </p:nvSpPr>
            <p:spPr>
              <a:xfrm>
                <a:off x="1175888" y="3856705"/>
                <a:ext cx="73152" cy="73152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AA5F9D5-822D-1247-B9A7-AF8A505C0D7B}"/>
                  </a:ext>
                </a:extLst>
              </p:cNvPr>
              <p:cNvSpPr txBox="1"/>
              <p:nvPr/>
            </p:nvSpPr>
            <p:spPr>
              <a:xfrm>
                <a:off x="736827" y="3947236"/>
                <a:ext cx="94469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accent3"/>
                    </a:solidFill>
                  </a:rPr>
                  <a:t>Dispersive Theory</a:t>
                </a:r>
              </a:p>
            </p:txBody>
          </p:sp>
        </p:grpSp>
      </p:grpSp>
      <p:graphicFrame>
        <p:nvGraphicFramePr>
          <p:cNvPr id="26" name="Table 26">
            <a:extLst>
              <a:ext uri="{FF2B5EF4-FFF2-40B4-BE49-F238E27FC236}">
                <a16:creationId xmlns:a16="http://schemas.microsoft.com/office/drawing/2014/main" id="{01A6229F-8C6E-1A41-8B7F-6996FD96F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855266"/>
              </p:ext>
            </p:extLst>
          </p:nvPr>
        </p:nvGraphicFramePr>
        <p:xfrm>
          <a:off x="5446293" y="900548"/>
          <a:ext cx="3648861" cy="4516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20554">
                  <a:extLst>
                    <a:ext uri="{9D8B030D-6E8A-4147-A177-3AD203B41FA5}">
                      <a16:colId xmlns:a16="http://schemas.microsoft.com/office/drawing/2014/main" val="2339894602"/>
                    </a:ext>
                  </a:extLst>
                </a:gridCol>
                <a:gridCol w="1528307">
                  <a:extLst>
                    <a:ext uri="{9D8B030D-6E8A-4147-A177-3AD203B41FA5}">
                      <a16:colId xmlns:a16="http://schemas.microsoft.com/office/drawing/2014/main" val="37640369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Uncertainty (ppb)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60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Precession (Stat.)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54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Precession (Syst.)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479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field Correction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74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Phase-Acceptance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553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Magnetic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531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Kicker Field Transient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61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Quad Field Transient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614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External Factors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987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620579"/>
                  </a:ext>
                </a:extLst>
              </a:tr>
            </a:tbl>
          </a:graphicData>
        </a:graphic>
      </p:graphicFrame>
      <p:sp>
        <p:nvSpPr>
          <p:cNvPr id="27" name="Oval 26">
            <a:extLst>
              <a:ext uri="{FF2B5EF4-FFF2-40B4-BE49-F238E27FC236}">
                <a16:creationId xmlns:a16="http://schemas.microsoft.com/office/drawing/2014/main" id="{5762694E-15C8-FD4F-B2BC-06F2E0EA7F73}"/>
              </a:ext>
            </a:extLst>
          </p:cNvPr>
          <p:cNvSpPr/>
          <p:nvPr/>
        </p:nvSpPr>
        <p:spPr>
          <a:xfrm>
            <a:off x="7904842" y="1590483"/>
            <a:ext cx="860335" cy="25375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168CDE9-C16C-BD48-8AA5-833928893CBB}"/>
              </a:ext>
            </a:extLst>
          </p:cNvPr>
          <p:cNvSpPr/>
          <p:nvPr/>
        </p:nvSpPr>
        <p:spPr>
          <a:xfrm>
            <a:off x="7904841" y="2712042"/>
            <a:ext cx="860335" cy="25375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C499A99-458E-5047-AC4B-7EC370B7D8C0}"/>
              </a:ext>
            </a:extLst>
          </p:cNvPr>
          <p:cNvSpPr/>
          <p:nvPr/>
        </p:nvSpPr>
        <p:spPr>
          <a:xfrm>
            <a:off x="7891131" y="4096066"/>
            <a:ext cx="860335" cy="25375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Screen Shot 2021-03-18 at 7.03.30 PM.png">
            <a:extLst>
              <a:ext uri="{FF2B5EF4-FFF2-40B4-BE49-F238E27FC236}">
                <a16:creationId xmlns:a16="http://schemas.microsoft.com/office/drawing/2014/main" id="{8D1B2B7A-C102-2C42-AF5E-47520A041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8" y="843830"/>
            <a:ext cx="4201149" cy="8950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028E4B7-46AB-4648-834B-AC3601AF5BCD}"/>
              </a:ext>
            </a:extLst>
          </p:cNvPr>
          <p:cNvSpPr txBox="1"/>
          <p:nvPr/>
        </p:nvSpPr>
        <p:spPr>
          <a:xfrm>
            <a:off x="5813946" y="461519"/>
            <a:ext cx="2951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Run 1 Error Budget</a:t>
            </a:r>
          </a:p>
        </p:txBody>
      </p:sp>
    </p:spTree>
    <p:extLst>
      <p:ext uri="{BB962C8B-B14F-4D97-AF65-F5344CB8AC3E}">
        <p14:creationId xmlns:p14="http://schemas.microsoft.com/office/powerpoint/2010/main" val="2670683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86CAB-86F4-7745-AF39-B3C4A2F40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Accumulating Statistics</a:t>
            </a:r>
          </a:p>
        </p:txBody>
      </p:sp>
      <p:pic>
        <p:nvPicPr>
          <p:cNvPr id="8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B56B416F-8A6D-DE4E-9C92-113534EEE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67693"/>
            <a:ext cx="8672513" cy="493851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AC585-A9F2-6746-BBCA-4EE0BF547E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09/11/22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554B3-41AF-0C43-ACDA-B8747E40E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Labe | Muon g – 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9D97C-88E0-8748-BC18-C2F077266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673C8D-7C61-DC48-8E32-227E30C80D3A}"/>
              </a:ext>
            </a:extLst>
          </p:cNvPr>
          <p:cNvSpPr txBox="1"/>
          <p:nvPr/>
        </p:nvSpPr>
        <p:spPr>
          <a:xfrm>
            <a:off x="2600696" y="4690755"/>
            <a:ext cx="197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First Publication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06CD4D-5203-8D41-BE2C-DC314B26D823}"/>
              </a:ext>
            </a:extLst>
          </p:cNvPr>
          <p:cNvSpPr txBox="1"/>
          <p:nvPr/>
        </p:nvSpPr>
        <p:spPr>
          <a:xfrm>
            <a:off x="2297923" y="2623308"/>
            <a:ext cx="1926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Phase-acceptance </a:t>
            </a:r>
          </a:p>
          <a:p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fixed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DEFDB3-29A1-F147-B935-A12F1C82551F}"/>
              </a:ext>
            </a:extLst>
          </p:cNvPr>
          <p:cNvCxnSpPr/>
          <p:nvPr/>
        </p:nvCxnSpPr>
        <p:spPr>
          <a:xfrm>
            <a:off x="2330090" y="2696898"/>
            <a:ext cx="0" cy="2327564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272164-8AD5-B54C-B01E-195F09865570}"/>
              </a:ext>
            </a:extLst>
          </p:cNvPr>
          <p:cNvCxnSpPr>
            <a:cxnSpLocks/>
          </p:cNvCxnSpPr>
          <p:nvPr/>
        </p:nvCxnSpPr>
        <p:spPr>
          <a:xfrm>
            <a:off x="4050034" y="3241964"/>
            <a:ext cx="0" cy="135378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9CE4CA6-5327-EF41-989E-987B07D9EEA5}"/>
              </a:ext>
            </a:extLst>
          </p:cNvPr>
          <p:cNvSpPr txBox="1"/>
          <p:nvPr/>
        </p:nvSpPr>
        <p:spPr>
          <a:xfrm>
            <a:off x="4002533" y="4288932"/>
            <a:ext cx="2039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3"/>
                </a:solidFill>
              </a:rPr>
              <a:t>Kicker upgrade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E82B29-927B-1F41-B2AA-E7E0E2FBFA69}"/>
              </a:ext>
            </a:extLst>
          </p:cNvPr>
          <p:cNvCxnSpPr>
            <a:cxnSpLocks/>
          </p:cNvCxnSpPr>
          <p:nvPr/>
        </p:nvCxnSpPr>
        <p:spPr>
          <a:xfrm>
            <a:off x="4206380" y="2244436"/>
            <a:ext cx="0" cy="171544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4E0BB50-5DBB-6347-A4B2-EC6950D200CD}"/>
              </a:ext>
            </a:extLst>
          </p:cNvPr>
          <p:cNvSpPr txBox="1"/>
          <p:nvPr/>
        </p:nvSpPr>
        <p:spPr>
          <a:xfrm>
            <a:off x="4169563" y="1940536"/>
            <a:ext cx="2247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Accelerator shutdown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for COVID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DA3E483-0857-1246-80C6-B69C6023FF92}"/>
              </a:ext>
            </a:extLst>
          </p:cNvPr>
          <p:cNvCxnSpPr/>
          <p:nvPr/>
        </p:nvCxnSpPr>
        <p:spPr>
          <a:xfrm>
            <a:off x="5890161" y="2475459"/>
            <a:ext cx="0" cy="177904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8DCCCB8-C99D-4541-948A-20A6128707B9}"/>
              </a:ext>
            </a:extLst>
          </p:cNvPr>
          <p:cNvSpPr txBox="1"/>
          <p:nvPr/>
        </p:nvSpPr>
        <p:spPr>
          <a:xfrm>
            <a:off x="5939689" y="3799657"/>
            <a:ext cx="188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Quad RF system enabled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19D8C3-D672-5D43-999C-129EAF7F8CE5}"/>
              </a:ext>
            </a:extLst>
          </p:cNvPr>
          <p:cNvSpPr txBox="1"/>
          <p:nvPr/>
        </p:nvSpPr>
        <p:spPr>
          <a:xfrm>
            <a:off x="7600208" y="380466"/>
            <a:ext cx="1543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21x BNL target should be surpassed during Run-6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246EBC-8938-8B47-BCED-C0D9F1D10B1A}"/>
              </a:ext>
            </a:extLst>
          </p:cNvPr>
          <p:cNvSpPr txBox="1"/>
          <p:nvPr/>
        </p:nvSpPr>
        <p:spPr>
          <a:xfrm>
            <a:off x="6417551" y="4501242"/>
            <a:ext cx="1662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Online Calibration</a:t>
            </a:r>
          </a:p>
          <a:p>
            <a:pPr algn="ctr"/>
            <a:r>
              <a:rPr lang="en-US" sz="1400" dirty="0">
                <a:solidFill>
                  <a:schemeClr val="accent6"/>
                </a:solidFill>
              </a:rPr>
              <a:t>No quality cuts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4EC5BD6-4923-694D-A7C7-95CF502EF20E}"/>
              </a:ext>
            </a:extLst>
          </p:cNvPr>
          <p:cNvCxnSpPr>
            <a:cxnSpLocks/>
          </p:cNvCxnSpPr>
          <p:nvPr/>
        </p:nvCxnSpPr>
        <p:spPr>
          <a:xfrm>
            <a:off x="2696245" y="3536950"/>
            <a:ext cx="0" cy="1121314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7ED3DCD-A26C-B24D-A2E8-AFA1805DE974}"/>
              </a:ext>
            </a:extLst>
          </p:cNvPr>
          <p:cNvSpPr txBox="1"/>
          <p:nvPr/>
        </p:nvSpPr>
        <p:spPr>
          <a:xfrm>
            <a:off x="2648744" y="3429000"/>
            <a:ext cx="135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Lab Budget Shortfall</a:t>
            </a:r>
          </a:p>
        </p:txBody>
      </p:sp>
      <p:pic>
        <p:nvPicPr>
          <p:cNvPr id="31" name="Picture 30" descr="g-2Logo.png">
            <a:extLst>
              <a:ext uri="{FF2B5EF4-FFF2-40B4-BE49-F238E27FC236}">
                <a16:creationId xmlns:a16="http://schemas.microsoft.com/office/drawing/2014/main" id="{60CF7AEF-46FB-1B4D-931D-B6A34F91F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32" name="Picture 31" descr="bold_cornell_seal_cmyk_red.pdf">
            <a:extLst>
              <a:ext uri="{FF2B5EF4-FFF2-40B4-BE49-F238E27FC236}">
                <a16:creationId xmlns:a16="http://schemas.microsoft.com/office/drawing/2014/main" id="{DA657070-4769-A946-8F3A-DEDB4FE1D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539B8C-1F42-5045-85C5-459EB467A072}"/>
              </a:ext>
            </a:extLst>
          </p:cNvPr>
          <p:cNvSpPr txBox="1"/>
          <p:nvPr/>
        </p:nvSpPr>
        <p:spPr>
          <a:xfrm>
            <a:off x="8067421" y="1424749"/>
            <a:ext cx="7986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140</a:t>
            </a:r>
          </a:p>
          <a:p>
            <a:r>
              <a:rPr lang="en-US" sz="2700" dirty="0"/>
              <a:t>122</a:t>
            </a:r>
          </a:p>
          <a:p>
            <a:r>
              <a:rPr lang="en-US" sz="2700" dirty="0"/>
              <a:t>105</a:t>
            </a:r>
          </a:p>
          <a:p>
            <a:r>
              <a:rPr lang="en-US" sz="2700" dirty="0"/>
              <a:t>  87</a:t>
            </a:r>
          </a:p>
          <a:p>
            <a:r>
              <a:rPr lang="en-US" sz="2700" dirty="0"/>
              <a:t>  70</a:t>
            </a:r>
          </a:p>
          <a:p>
            <a:r>
              <a:rPr lang="en-US" sz="2700" dirty="0"/>
              <a:t>  52</a:t>
            </a:r>
          </a:p>
          <a:p>
            <a:r>
              <a:rPr lang="en-US" sz="2700" dirty="0"/>
              <a:t>  35</a:t>
            </a:r>
          </a:p>
          <a:p>
            <a:r>
              <a:rPr lang="en-US" sz="2700" dirty="0"/>
              <a:t>  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5899ED-2C1C-AD45-A70F-8028F3BED532}"/>
              </a:ext>
            </a:extLst>
          </p:cNvPr>
          <p:cNvSpPr txBox="1"/>
          <p:nvPr/>
        </p:nvSpPr>
        <p:spPr>
          <a:xfrm>
            <a:off x="8087099" y="4875421"/>
            <a:ext cx="1019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Billions of positrons</a:t>
            </a:r>
          </a:p>
        </p:txBody>
      </p:sp>
    </p:spTree>
    <p:extLst>
      <p:ext uri="{BB962C8B-B14F-4D97-AF65-F5344CB8AC3E}">
        <p14:creationId xmlns:p14="http://schemas.microsoft.com/office/powerpoint/2010/main" val="368781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/>
      <p:bldP spid="19" grpId="0"/>
      <p:bldP spid="23" grpId="0"/>
      <p:bldP spid="24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20B48-E792-7944-9347-2BCC3D3E3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6CC08-F785-164C-826A-02C1EF748F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09/11/22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576DA-06D9-C84F-8B44-6E4EC9440C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Labe | Muon g – 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72E34-4EE5-CE48-BE6C-A98F0E507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AB8B1E20-2C08-DD4B-8757-2D84809B0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67693"/>
            <a:ext cx="8672513" cy="4938514"/>
          </a:xfr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49B8BA2-BCDD-CC4C-8F0A-81FA371EDF4C}"/>
              </a:ext>
            </a:extLst>
          </p:cNvPr>
          <p:cNvSpPr/>
          <p:nvPr/>
        </p:nvSpPr>
        <p:spPr>
          <a:xfrm>
            <a:off x="1294411" y="2268187"/>
            <a:ext cx="843148" cy="2802577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93AFD98-6AA4-E54A-BA0D-82CA925AA851}"/>
              </a:ext>
            </a:extLst>
          </p:cNvPr>
          <p:cNvSpPr/>
          <p:nvPr/>
        </p:nvSpPr>
        <p:spPr>
          <a:xfrm>
            <a:off x="2266208" y="2268187"/>
            <a:ext cx="2020784" cy="2802577"/>
          </a:xfrm>
          <a:prstGeom prst="roundRect">
            <a:avLst/>
          </a:prstGeom>
          <a:solidFill>
            <a:schemeClr val="tx2">
              <a:lumMod val="60000"/>
              <a:lumOff val="40000"/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58AC35A-3453-F043-8782-38A5CAC6F5B7}"/>
              </a:ext>
            </a:extLst>
          </p:cNvPr>
          <p:cNvSpPr/>
          <p:nvPr/>
        </p:nvSpPr>
        <p:spPr>
          <a:xfrm>
            <a:off x="4356266" y="1659577"/>
            <a:ext cx="4559134" cy="2802577"/>
          </a:xfrm>
          <a:prstGeom prst="roundRect">
            <a:avLst/>
          </a:prstGeom>
          <a:gradFill flip="none" rotWithShape="1">
            <a:gsLst>
              <a:gs pos="3000">
                <a:schemeClr val="bg1">
                  <a:alpha val="28000"/>
                  <a:lumMod val="0"/>
                  <a:lumOff val="100000"/>
                </a:schemeClr>
              </a:gs>
              <a:gs pos="27000">
                <a:schemeClr val="accent3">
                  <a:lumMod val="60000"/>
                  <a:lumOff val="40000"/>
                  <a:alpha val="50626"/>
                </a:schemeClr>
              </a:gs>
            </a:gsLst>
            <a:lin ang="10800000" scaled="1"/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7E4340-6C53-1A47-BE93-DC5A11378C01}"/>
              </a:ext>
            </a:extLst>
          </p:cNvPr>
          <p:cNvSpPr txBox="1"/>
          <p:nvPr/>
        </p:nvSpPr>
        <p:spPr>
          <a:xfrm>
            <a:off x="1424555" y="2967335"/>
            <a:ext cx="582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2021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B35683-2335-6D40-B217-7D897EBAE2F9}"/>
              </a:ext>
            </a:extLst>
          </p:cNvPr>
          <p:cNvSpPr txBox="1"/>
          <p:nvPr/>
        </p:nvSpPr>
        <p:spPr>
          <a:xfrm>
            <a:off x="2911940" y="2967334"/>
            <a:ext cx="582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2023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57D008-7DC8-3C40-BDB3-805E62D959A7}"/>
              </a:ext>
            </a:extLst>
          </p:cNvPr>
          <p:cNvSpPr txBox="1"/>
          <p:nvPr/>
        </p:nvSpPr>
        <p:spPr>
          <a:xfrm>
            <a:off x="5973795" y="1806522"/>
            <a:ext cx="1098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2024/2025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52DFD5-FABA-D746-BF3B-694C8ED2F8B1}"/>
              </a:ext>
            </a:extLst>
          </p:cNvPr>
          <p:cNvSpPr txBox="1"/>
          <p:nvPr/>
        </p:nvSpPr>
        <p:spPr>
          <a:xfrm>
            <a:off x="8003970" y="1935653"/>
            <a:ext cx="911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Run 6</a:t>
            </a:r>
          </a:p>
          <a:p>
            <a:pPr algn="ctr"/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16" name="Picture 15" descr="g-2Logo.png">
            <a:extLst>
              <a:ext uri="{FF2B5EF4-FFF2-40B4-BE49-F238E27FC236}">
                <a16:creationId xmlns:a16="http://schemas.microsoft.com/office/drawing/2014/main" id="{359400FD-EFB0-9347-BF3A-C45DC1297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7" name="Picture 16" descr="bold_cornell_seal_cmyk_red.pdf">
            <a:extLst>
              <a:ext uri="{FF2B5EF4-FFF2-40B4-BE49-F238E27FC236}">
                <a16:creationId xmlns:a16="http://schemas.microsoft.com/office/drawing/2014/main" id="{FAA66F08-57CA-674A-8DCC-F8C54A4A0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35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E04FE3-E61B-EA46-943B-590A17AB1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82388" y="2268921"/>
            <a:ext cx="3215971" cy="473624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Runs 2 and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09/11/22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419" y="850758"/>
            <a:ext cx="4961978" cy="199292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7 precession analysis teams</a:t>
            </a:r>
          </a:p>
          <a:p>
            <a:pPr marL="0" indent="0">
              <a:buNone/>
            </a:pPr>
            <a:r>
              <a:rPr lang="en-US" dirty="0"/>
              <a:t>2 field analysis teams</a:t>
            </a:r>
          </a:p>
          <a:p>
            <a:pPr marL="0" indent="0">
              <a:buNone/>
            </a:pPr>
            <a:r>
              <a:rPr lang="en-US" dirty="0"/>
              <a:t>Beam dynamics and other analyses</a:t>
            </a:r>
          </a:p>
          <a:p>
            <a:pPr marL="0" indent="0">
              <a:buNone/>
            </a:pPr>
            <a:r>
              <a:rPr lang="en-US" dirty="0"/>
              <a:t>Finalizing systematics now</a:t>
            </a:r>
          </a:p>
          <a:p>
            <a:pPr marL="0" indent="0">
              <a:buNone/>
            </a:pPr>
            <a:r>
              <a:rPr lang="en-US" dirty="0"/>
              <a:t>Improvements in reconstruction, pileup correction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384BDF-98E9-3D48-AF3C-C2F0CAEDD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075" y="3362619"/>
            <a:ext cx="4301675" cy="29259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3FD883-ED81-9440-8C16-6EAEDC8960D0}"/>
              </a:ext>
            </a:extLst>
          </p:cNvPr>
          <p:cNvSpPr txBox="1"/>
          <p:nvPr/>
        </p:nvSpPr>
        <p:spPr>
          <a:xfrm rot="19575811">
            <a:off x="878459" y="4218927"/>
            <a:ext cx="3560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600" dirty="0">
                <a:solidFill>
                  <a:schemeClr val="accent6">
                    <a:lumMod val="50000"/>
                  </a:schemeClr>
                </a:solidFill>
              </a:rPr>
              <a:t>PRELIMINARY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632F7C-D30D-074E-ACA2-04A25354095F}"/>
              </a:ext>
            </a:extLst>
          </p:cNvPr>
          <p:cNvSpPr txBox="1"/>
          <p:nvPr/>
        </p:nvSpPr>
        <p:spPr>
          <a:xfrm rot="19575811">
            <a:off x="5069997" y="4385609"/>
            <a:ext cx="3560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600" dirty="0">
                <a:solidFill>
                  <a:srgbClr val="FF0000"/>
                </a:solidFill>
              </a:rPr>
              <a:t>PRELIMINARY</a:t>
            </a:r>
          </a:p>
        </p:txBody>
      </p:sp>
      <p:graphicFrame>
        <p:nvGraphicFramePr>
          <p:cNvPr id="13" name="Table 14">
            <a:extLst>
              <a:ext uri="{FF2B5EF4-FFF2-40B4-BE49-F238E27FC236}">
                <a16:creationId xmlns:a16="http://schemas.microsoft.com/office/drawing/2014/main" id="{7221647C-29D8-A24F-98BF-350C4A36B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401298"/>
              </p:ext>
            </p:extLst>
          </p:nvPr>
        </p:nvGraphicFramePr>
        <p:xfrm>
          <a:off x="6168508" y="631353"/>
          <a:ext cx="2753242" cy="1737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76621">
                  <a:extLst>
                    <a:ext uri="{9D8B030D-6E8A-4147-A177-3AD203B41FA5}">
                      <a16:colId xmlns:a16="http://schemas.microsoft.com/office/drawing/2014/main" val="1873785909"/>
                    </a:ext>
                  </a:extLst>
                </a:gridCol>
                <a:gridCol w="1376621">
                  <a:extLst>
                    <a:ext uri="{9D8B030D-6E8A-4147-A177-3AD203B41FA5}">
                      <a16:colId xmlns:a16="http://schemas.microsoft.com/office/drawing/2014/main" val="4006629623"/>
                    </a:ext>
                  </a:extLst>
                </a:gridCol>
              </a:tblGrid>
              <a:tr h="4791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Positrons (10</a:t>
                      </a:r>
                      <a:r>
                        <a:rPr lang="en-US" baseline="30000" dirty="0"/>
                        <a:t>9</a:t>
                      </a:r>
                      <a:r>
                        <a:rPr lang="en-US" baseline="0" dirty="0"/>
                        <a:t>)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659515"/>
                  </a:ext>
                </a:extLst>
              </a:tr>
              <a:tr h="27758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139307"/>
                  </a:ext>
                </a:extLst>
              </a:tr>
              <a:tr h="27758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860609"/>
                  </a:ext>
                </a:extLst>
              </a:tr>
              <a:tr h="27758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19787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CE012D9-6B68-714E-B8A6-65F039C89E14}"/>
              </a:ext>
            </a:extLst>
          </p:cNvPr>
          <p:cNvSpPr txBox="1"/>
          <p:nvPr/>
        </p:nvSpPr>
        <p:spPr>
          <a:xfrm>
            <a:off x="6041869" y="2428183"/>
            <a:ext cx="3006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Expected statistical uncertainty ~200 ppb</a:t>
            </a:r>
          </a:p>
        </p:txBody>
      </p:sp>
    </p:spTree>
    <p:extLst>
      <p:ext uri="{BB962C8B-B14F-4D97-AF65-F5344CB8AC3E}">
        <p14:creationId xmlns:p14="http://schemas.microsoft.com/office/powerpoint/2010/main" val="1927842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Replaced Quadrupole HV resistors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1107639"/>
            <a:ext cx="5541561" cy="204892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Calo acceptance effects create a phase shift as a function of decay position</a:t>
            </a:r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r>
              <a:rPr lang="en-US" dirty="0"/>
              <a:t>This couples to beam changes to bias the observed frequency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09/11/22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1806E3F-40A1-E047-ABAB-6A0245E4A614}"/>
              </a:ext>
            </a:extLst>
          </p:cNvPr>
          <p:cNvGrpSpPr/>
          <p:nvPr/>
        </p:nvGrpSpPr>
        <p:grpSpPr>
          <a:xfrm>
            <a:off x="429419" y="3036124"/>
            <a:ext cx="4524529" cy="3247766"/>
            <a:chOff x="429419" y="3036124"/>
            <a:chExt cx="4524529" cy="3247766"/>
          </a:xfrm>
        </p:grpSpPr>
        <p:pic>
          <p:nvPicPr>
            <p:cNvPr id="2" name="Picture 1" descr="Fig22a_VerticalPhaseCartoon-neg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419" y="3036124"/>
              <a:ext cx="4524529" cy="324776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682301" y="3766027"/>
              <a:ext cx="11859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202020"/>
                  </a:solidFill>
                </a:rPr>
                <a:t>Exaggerated</a:t>
              </a:r>
            </a:p>
          </p:txBody>
        </p:sp>
      </p:grpSp>
      <p:pic>
        <p:nvPicPr>
          <p:cNvPr id="15" name="Picture 14" descr="Fig03_goodbadresistors.pdf">
            <a:extLst>
              <a:ext uri="{FF2B5EF4-FFF2-40B4-BE49-F238E27FC236}">
                <a16:creationId xmlns:a16="http://schemas.microsoft.com/office/drawing/2014/main" id="{CDBAED7E-6C1D-2044-BEF0-4C46D06F4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2514" y="504414"/>
            <a:ext cx="2329445" cy="3107753"/>
          </a:xfrm>
          <a:prstGeom prst="rect">
            <a:avLst/>
          </a:prstGeom>
        </p:spPr>
      </p:pic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CF53795F-F623-F644-A3E8-8FC6B133A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717" y="3295886"/>
            <a:ext cx="4170892" cy="283238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C27542-F5D6-9B42-8904-061AF0EC1A04}"/>
              </a:ext>
            </a:extLst>
          </p:cNvPr>
          <p:cNvCxnSpPr>
            <a:cxnSpLocks/>
          </p:cNvCxnSpPr>
          <p:nvPr/>
        </p:nvCxnSpPr>
        <p:spPr>
          <a:xfrm>
            <a:off x="5732062" y="3574528"/>
            <a:ext cx="0" cy="2276856"/>
          </a:xfrm>
          <a:prstGeom prst="line">
            <a:avLst/>
          </a:prstGeom>
          <a:ln w="3810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C52F0FE-193C-D44A-ABC5-07266B6F433C}"/>
              </a:ext>
            </a:extLst>
          </p:cNvPr>
          <p:cNvSpPr txBox="1"/>
          <p:nvPr/>
        </p:nvSpPr>
        <p:spPr>
          <a:xfrm>
            <a:off x="5813739" y="3547232"/>
            <a:ext cx="170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Start of analysis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02E9FB-FFF4-8A42-9A95-60D0ED33B12C}"/>
              </a:ext>
            </a:extLst>
          </p:cNvPr>
          <p:cNvSpPr txBox="1"/>
          <p:nvPr/>
        </p:nvSpPr>
        <p:spPr>
          <a:xfrm rot="20332819">
            <a:off x="5369305" y="4675753"/>
            <a:ext cx="3560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600" dirty="0">
                <a:solidFill>
                  <a:schemeClr val="accent6">
                    <a:lumMod val="50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670683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Quadrupole</a:t>
            </a:r>
            <a:r>
              <a:rPr lang="en-US" dirty="0"/>
              <a:t> field transient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1888" y="3429000"/>
            <a:ext cx="5391397" cy="2600153"/>
          </a:xfrm>
        </p:spPr>
        <p:txBody>
          <a:bodyPr anchor="t"/>
          <a:lstStyle/>
          <a:p>
            <a:pPr marL="0" indent="0" algn="ctr">
              <a:buNone/>
            </a:pPr>
            <a:r>
              <a:rPr lang="en-US" dirty="0"/>
              <a:t>Mechanical vibration of pulsed quad plates drive field perturbations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Measured with dedicated probes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Now measured in both time and space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09/11/22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985542"/>
            <a:ext cx="3633307" cy="24598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5977" y="465691"/>
            <a:ext cx="2892371" cy="1958242"/>
          </a:xfrm>
          <a:prstGeom prst="rect">
            <a:avLst/>
          </a:prstGeom>
        </p:spPr>
      </p:pic>
      <p:pic>
        <p:nvPicPr>
          <p:cNvPr id="16" name="Picture 15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8F9D546E-5CBF-8540-B26D-2CFB5A464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7890" y="2405011"/>
            <a:ext cx="3776110" cy="37942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3A4DF7-2933-6C49-BCAD-8895C6C161C7}"/>
              </a:ext>
            </a:extLst>
          </p:cNvPr>
          <p:cNvSpPr txBox="1"/>
          <p:nvPr/>
        </p:nvSpPr>
        <p:spPr>
          <a:xfrm>
            <a:off x="6175886" y="896895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Run 1: 92 ppb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7E7045-EFBC-1E40-A9CE-364CFD5A000A}"/>
              </a:ext>
            </a:extLst>
          </p:cNvPr>
          <p:cNvSpPr txBox="1"/>
          <p:nvPr/>
        </p:nvSpPr>
        <p:spPr>
          <a:xfrm rot="18250386">
            <a:off x="5528484" y="3659556"/>
            <a:ext cx="3560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600" dirty="0">
                <a:solidFill>
                  <a:schemeClr val="accent6">
                    <a:lumMod val="50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670683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579162-EBF9-9A4B-B32A-1FFEF0E10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9074" y="163266"/>
            <a:ext cx="2830701" cy="4168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BA65DD-9B09-5D44-8629-3D1E35251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Stronger Kick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02BB-4FB4-934A-9C95-8CA0E1A28C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09/11/22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0764B-815C-A343-A6AD-60B5276B0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Labe | Muon g – 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095C3-8446-AB47-BD23-10B50A60A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 descr="bold_cornell_seal_cmyk_red.pdf">
            <a:extLst>
              <a:ext uri="{FF2B5EF4-FFF2-40B4-BE49-F238E27FC236}">
                <a16:creationId xmlns:a16="http://schemas.microsoft.com/office/drawing/2014/main" id="{2E79C619-41A5-0B4D-8692-C71C83700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pic>
        <p:nvPicPr>
          <p:cNvPr id="8" name="Picture 7" descr="g-2Logo.png">
            <a:extLst>
              <a:ext uri="{FF2B5EF4-FFF2-40B4-BE49-F238E27FC236}">
                <a16:creationId xmlns:a16="http://schemas.microsoft.com/office/drawing/2014/main" id="{AB54C098-11A2-934F-81DC-A16D259D7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F269B4-4F79-C946-B7B8-3889F3C9AF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025" b="-382"/>
          <a:stretch/>
        </p:blipFill>
        <p:spPr>
          <a:xfrm>
            <a:off x="6811369" y="555042"/>
            <a:ext cx="2137379" cy="3007024"/>
          </a:xfrm>
          <a:prstGeom prst="rect">
            <a:avLst/>
          </a:prstGeom>
        </p:spPr>
      </p:pic>
      <p:pic>
        <p:nvPicPr>
          <p:cNvPr id="18" name="Picture 17" descr="A picture containing person, chocolate, metalware, hand&#10;&#10;Description automatically generated">
            <a:extLst>
              <a:ext uri="{FF2B5EF4-FFF2-40B4-BE49-F238E27FC236}">
                <a16:creationId xmlns:a16="http://schemas.microsoft.com/office/drawing/2014/main" id="{07A05122-FDB5-B142-B26A-87D868EB6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382" y="555042"/>
            <a:ext cx="2354049" cy="2723480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E30D5665-01CF-D046-B034-3FFC3D3CFC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70425"/>
            <a:ext cx="9144000" cy="20670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1353898-A75C-D447-8405-17E3FD420222}"/>
              </a:ext>
            </a:extLst>
          </p:cNvPr>
          <p:cNvSpPr txBox="1"/>
          <p:nvPr/>
        </p:nvSpPr>
        <p:spPr>
          <a:xfrm>
            <a:off x="5751089" y="3629676"/>
            <a:ext cx="3724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Reduced beam oscillation</a:t>
            </a:r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F9B702-4DDF-7342-8987-EC4DA5E24405}"/>
              </a:ext>
            </a:extLst>
          </p:cNvPr>
          <p:cNvSpPr txBox="1"/>
          <p:nvPr/>
        </p:nvSpPr>
        <p:spPr>
          <a:xfrm rot="16200000">
            <a:off x="1835865" y="4667879"/>
            <a:ext cx="2209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Radial Position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02CCDD-CAF1-724E-931A-4A94D9819C37}"/>
              </a:ext>
            </a:extLst>
          </p:cNvPr>
          <p:cNvSpPr txBox="1"/>
          <p:nvPr/>
        </p:nvSpPr>
        <p:spPr>
          <a:xfrm>
            <a:off x="1530602" y="5377218"/>
            <a:ext cx="1179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Run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AD7708-6788-2C41-A25D-5E66BC1D319A}"/>
              </a:ext>
            </a:extLst>
          </p:cNvPr>
          <p:cNvSpPr txBox="1"/>
          <p:nvPr/>
        </p:nvSpPr>
        <p:spPr>
          <a:xfrm>
            <a:off x="4572000" y="5377218"/>
            <a:ext cx="1179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Run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4762CF-D643-3D4B-AFC1-479895244AF3}"/>
              </a:ext>
            </a:extLst>
          </p:cNvPr>
          <p:cNvSpPr txBox="1"/>
          <p:nvPr/>
        </p:nvSpPr>
        <p:spPr>
          <a:xfrm>
            <a:off x="7722024" y="5373170"/>
            <a:ext cx="1179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Run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6875C5-BC2A-1C41-9AD1-94BAB76F526C}"/>
              </a:ext>
            </a:extLst>
          </p:cNvPr>
          <p:cNvSpPr txBox="1"/>
          <p:nvPr/>
        </p:nvSpPr>
        <p:spPr>
          <a:xfrm rot="19575811">
            <a:off x="448319" y="1802064"/>
            <a:ext cx="3560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600" dirty="0">
                <a:solidFill>
                  <a:schemeClr val="accent6">
                    <a:lumMod val="50000"/>
                  </a:schemeClr>
                </a:solidFill>
              </a:rPr>
              <a:t>PRELIMINARY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FB8AD1-90BF-6A46-98DC-DC5AD1A0745A}"/>
              </a:ext>
            </a:extLst>
          </p:cNvPr>
          <p:cNvSpPr txBox="1"/>
          <p:nvPr/>
        </p:nvSpPr>
        <p:spPr>
          <a:xfrm>
            <a:off x="645341" y="3126741"/>
            <a:ext cx="347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Better Beam Centering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03824B-4B9F-AD47-A447-A1FD4EA7C610}"/>
              </a:ext>
            </a:extLst>
          </p:cNvPr>
          <p:cNvSpPr txBox="1"/>
          <p:nvPr/>
        </p:nvSpPr>
        <p:spPr>
          <a:xfrm rot="19575811">
            <a:off x="3223894" y="4631195"/>
            <a:ext cx="3560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600" dirty="0">
                <a:solidFill>
                  <a:schemeClr val="accent6">
                    <a:lumMod val="50000"/>
                  </a:schemeClr>
                </a:solidFill>
              </a:rPr>
              <a:t>PRELIMINARY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5F1D09-CD8F-AF47-AC09-972965656DCE}"/>
              </a:ext>
            </a:extLst>
          </p:cNvPr>
          <p:cNvSpPr txBox="1"/>
          <p:nvPr/>
        </p:nvSpPr>
        <p:spPr>
          <a:xfrm rot="19575811">
            <a:off x="6240626" y="4631196"/>
            <a:ext cx="3560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600" dirty="0">
                <a:solidFill>
                  <a:schemeClr val="accent6">
                    <a:lumMod val="50000"/>
                  </a:schemeClr>
                </a:solidFill>
              </a:rPr>
              <a:t>PRELIMINARY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C2ABE-E1CF-DD41-BFBA-F8D7C227F0A9}"/>
              </a:ext>
            </a:extLst>
          </p:cNvPr>
          <p:cNvSpPr txBox="1"/>
          <p:nvPr/>
        </p:nvSpPr>
        <p:spPr>
          <a:xfrm>
            <a:off x="736827" y="1241660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Run 2</a:t>
            </a:r>
          </a:p>
          <a:p>
            <a:r>
              <a:rPr lang="en-US" sz="1800" dirty="0">
                <a:solidFill>
                  <a:srgbClr val="FF0000"/>
                </a:solidFill>
              </a:rPr>
              <a:t>Run 3</a:t>
            </a:r>
          </a:p>
        </p:txBody>
      </p:sp>
    </p:spTree>
    <p:extLst>
      <p:ext uri="{BB962C8B-B14F-4D97-AF65-F5344CB8AC3E}">
        <p14:creationId xmlns:p14="http://schemas.microsoft.com/office/powerpoint/2010/main" val="1873385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F1C0A-C900-194C-961E-2AE4DCCAC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Runs 4, 5, and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23B32-4801-A049-AF84-E01682591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608" y="1021279"/>
            <a:ext cx="3874880" cy="252944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Goal is for all data to be ready for analysis within the next year.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On track for 100 ppb statistical error.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4061A-3762-DF48-8F3C-1985608C38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09/11/22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EC2DA-C342-5F43-AEC6-80DF2241DD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Labe | Muon g – 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D620B-F187-C94E-A8BA-59F870CD3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8" name="Picture 7" descr="g-2Logo.png">
            <a:extLst>
              <a:ext uri="{FF2B5EF4-FFF2-40B4-BE49-F238E27FC236}">
                <a16:creationId xmlns:a16="http://schemas.microsoft.com/office/drawing/2014/main" id="{EAB76636-A096-434E-9813-1A07C377D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9" name="Picture 8" descr="bold_cornell_seal_cmyk_red.pdf">
            <a:extLst>
              <a:ext uri="{FF2B5EF4-FFF2-40B4-BE49-F238E27FC236}">
                <a16:creationId xmlns:a16="http://schemas.microsoft.com/office/drawing/2014/main" id="{3F3520AA-366A-9B46-9487-9ED7017F3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pic>
        <p:nvPicPr>
          <p:cNvPr id="10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8640287A-2AB7-6141-B57F-69F5406BD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19" y="3593308"/>
            <a:ext cx="3358810" cy="26632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422245-C257-2C46-B3A8-72426B3D4009}"/>
              </a:ext>
            </a:extLst>
          </p:cNvPr>
          <p:cNvSpPr txBox="1"/>
          <p:nvPr/>
        </p:nvSpPr>
        <p:spPr>
          <a:xfrm>
            <a:off x="3897014" y="4677827"/>
            <a:ext cx="5656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RF pulse in first 10 us damps beam oscillations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System under development for many years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Full power test done at end of Run-4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Applied in Run-5 and Run-6</a:t>
            </a:r>
          </a:p>
        </p:txBody>
      </p:sp>
      <p:pic>
        <p:nvPicPr>
          <p:cNvPr id="12" name="Picture 11" descr="Diagram, schematic&#10;&#10;Description automatically generated">
            <a:extLst>
              <a:ext uri="{FF2B5EF4-FFF2-40B4-BE49-F238E27FC236}">
                <a16:creationId xmlns:a16="http://schemas.microsoft.com/office/drawing/2014/main" id="{68763F00-691F-8C49-8D54-8CA1D423B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6430" y="625364"/>
            <a:ext cx="2673661" cy="39329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CDBEA0-F910-FE43-A51F-711BBE1B9AC1}"/>
              </a:ext>
            </a:extLst>
          </p:cNvPr>
          <p:cNvSpPr txBox="1"/>
          <p:nvPr/>
        </p:nvSpPr>
        <p:spPr>
          <a:xfrm rot="19575811">
            <a:off x="699722" y="4440426"/>
            <a:ext cx="3560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600" dirty="0">
                <a:solidFill>
                  <a:schemeClr val="accent6">
                    <a:lumMod val="50000"/>
                  </a:schemeClr>
                </a:solidFill>
              </a:rPr>
              <a:t>PRELIMINARY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1B0383-DBB2-264F-9CC1-9C3F59E279C2}"/>
              </a:ext>
            </a:extLst>
          </p:cNvPr>
          <p:cNvSpPr txBox="1"/>
          <p:nvPr/>
        </p:nvSpPr>
        <p:spPr>
          <a:xfrm rot="18093066">
            <a:off x="4828338" y="2057240"/>
            <a:ext cx="3560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600" dirty="0">
                <a:solidFill>
                  <a:schemeClr val="accent6">
                    <a:lumMod val="50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4047036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/>
              <a:t>Thanks to my wonderful collaborators around the world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09/11/22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Labe | Muon g –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F0CCB-7EA3-7341-A46D-36EC5E85EBD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g </a:t>
            </a:r>
            <a:r>
              <a:rPr lang="mr-IN" dirty="0"/>
              <a:t>–</a:t>
            </a:r>
            <a:r>
              <a:rPr lang="en-US" dirty="0"/>
              <a:t> 2 Collaboration</a:t>
            </a:r>
          </a:p>
        </p:txBody>
      </p:sp>
      <p:pic>
        <p:nvPicPr>
          <p:cNvPr id="12" name="Picture 11" descr="g-2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3" name="Picture 12" descr="bold_cornell_seal_cmyk_r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pic>
        <p:nvPicPr>
          <p:cNvPr id="15" name="Picture Placeholder 14" descr="DSC_0919.JPG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2" b="18092"/>
          <a:stretch>
            <a:fillRect/>
          </a:stretch>
        </p:blipFill>
        <p:spPr/>
      </p:pic>
      <p:pic>
        <p:nvPicPr>
          <p:cNvPr id="2" name="Picture 1" descr="RGB_Color-Seal_Green-Mark_SC_Horizonta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728" y="5829046"/>
            <a:ext cx="2445145" cy="41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19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B76FF-6DBD-BD47-A654-1998BF6B1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Muon g – 2 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DDBA8-1626-174F-AB99-F351862147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09/11/22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E4F68-C998-E64F-993F-D18E25A08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– 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26793-9278-9A4E-A566-5FD4AA245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6" descr="g-2Logo.png">
            <a:extLst>
              <a:ext uri="{FF2B5EF4-FFF2-40B4-BE49-F238E27FC236}">
                <a16:creationId xmlns:a16="http://schemas.microsoft.com/office/drawing/2014/main" id="{D172932A-51FE-0046-98A5-13A42A272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8" name="Picture 7" descr="bold_cornell_seal_cmyk_red.pdf">
            <a:extLst>
              <a:ext uri="{FF2B5EF4-FFF2-40B4-BE49-F238E27FC236}">
                <a16:creationId xmlns:a16="http://schemas.microsoft.com/office/drawing/2014/main" id="{3E93D2D2-370B-AA45-BB20-1E3FDF55F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7986CF-D69F-2740-ABAD-363431AF4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169" y="2862313"/>
            <a:ext cx="6385810" cy="15565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1F23B4-108D-5341-83CF-9E9008CFC4F2}"/>
                  </a:ext>
                </a:extLst>
              </p:cNvPr>
              <p:cNvSpPr txBox="1"/>
              <p:nvPr/>
            </p:nvSpPr>
            <p:spPr>
              <a:xfrm>
                <a:off x="1700100" y="1191255"/>
                <a:ext cx="1514901" cy="586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1F23B4-108D-5341-83CF-9E9008CFC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0100" y="1191255"/>
                <a:ext cx="1514901" cy="586571"/>
              </a:xfrm>
              <a:prstGeom prst="rect">
                <a:avLst/>
              </a:prstGeom>
              <a:blipFill>
                <a:blip r:embed="rId5"/>
                <a:stretch>
                  <a:fillRect l="-833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C9814298-B23F-714A-98E8-888AB8EA703D}"/>
              </a:ext>
            </a:extLst>
          </p:cNvPr>
          <p:cNvGrpSpPr/>
          <p:nvPr/>
        </p:nvGrpSpPr>
        <p:grpSpPr>
          <a:xfrm>
            <a:off x="4005552" y="836045"/>
            <a:ext cx="1199095" cy="1296990"/>
            <a:chOff x="5008356" y="727184"/>
            <a:chExt cx="1199095" cy="129699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C626C08-43D4-1B45-93EC-563E818CD0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87619" y="1437912"/>
              <a:ext cx="619832" cy="570688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 descr="A picture containing text, opener&#10;&#10;Description automatically generated">
              <a:extLst>
                <a:ext uri="{FF2B5EF4-FFF2-40B4-BE49-F238E27FC236}">
                  <a16:creationId xmlns:a16="http://schemas.microsoft.com/office/drawing/2014/main" id="{CDA2CFCE-F07D-6949-B4FB-050FAD9AC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2018" y="727184"/>
              <a:ext cx="711200" cy="723900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20CED50-A328-CF49-A079-964FF7EF8D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8356" y="1453486"/>
              <a:ext cx="579262" cy="570688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948B10C-E1AC-CC41-9596-494F4D64D07A}"/>
                </a:ext>
              </a:extLst>
            </p:cNvPr>
            <p:cNvSpPr/>
            <p:nvPr/>
          </p:nvSpPr>
          <p:spPr>
            <a:xfrm>
              <a:off x="5373191" y="1314497"/>
              <a:ext cx="479374" cy="4130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BFA419D-51A7-0241-A705-88DD192E2721}"/>
              </a:ext>
            </a:extLst>
          </p:cNvPr>
          <p:cNvSpPr txBox="1"/>
          <p:nvPr/>
        </p:nvSpPr>
        <p:spPr>
          <a:xfrm>
            <a:off x="5953821" y="699710"/>
            <a:ext cx="26232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Any new particle interacting at this vertex influences magnetic moment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ED564FD-0886-9D43-832F-3D62AF342564}"/>
              </a:ext>
            </a:extLst>
          </p:cNvPr>
          <p:cNvGrpSpPr/>
          <p:nvPr/>
        </p:nvGrpSpPr>
        <p:grpSpPr>
          <a:xfrm>
            <a:off x="1289154" y="4377345"/>
            <a:ext cx="6573786" cy="1980501"/>
            <a:chOff x="1289154" y="4377345"/>
            <a:chExt cx="6573786" cy="198050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0D71829-547D-B94E-8142-B7B20E9F9587}"/>
                </a:ext>
              </a:extLst>
            </p:cNvPr>
            <p:cNvSpPr txBox="1"/>
            <p:nvPr/>
          </p:nvSpPr>
          <p:spPr>
            <a:xfrm>
              <a:off x="1289154" y="4418854"/>
              <a:ext cx="152899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QED</a:t>
              </a:r>
            </a:p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5</a:t>
              </a:r>
              <a:r>
                <a:rPr lang="en-US" baseline="30000" dirty="0">
                  <a:solidFill>
                    <a:schemeClr val="accent6">
                      <a:lumMod val="50000"/>
                    </a:schemeClr>
                  </a:solidFill>
                </a:rPr>
                <a:t>th</a:t>
              </a:r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 order</a:t>
              </a:r>
            </a:p>
            <a:p>
              <a:pPr algn="ctr"/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/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1 ppb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CD0FFCD-035E-F54F-A773-2431267F2E05}"/>
                </a:ext>
              </a:extLst>
            </p:cNvPr>
            <p:cNvGrpSpPr/>
            <p:nvPr/>
          </p:nvGrpSpPr>
          <p:grpSpPr>
            <a:xfrm>
              <a:off x="2946166" y="4377345"/>
              <a:ext cx="4916774" cy="1980501"/>
              <a:chOff x="2946166" y="4377345"/>
              <a:chExt cx="4916774" cy="1980501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3AFB53-0473-C744-8EA4-6DB44CB40CA4}"/>
                  </a:ext>
                </a:extLst>
              </p:cNvPr>
              <p:cNvSpPr txBox="1"/>
              <p:nvPr/>
            </p:nvSpPr>
            <p:spPr>
              <a:xfrm>
                <a:off x="2946166" y="4418854"/>
                <a:ext cx="152899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EW</a:t>
                </a:r>
              </a:p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2</a:t>
                </a:r>
                <a:r>
                  <a:rPr lang="en-US" baseline="30000" dirty="0">
                    <a:solidFill>
                      <a:schemeClr val="accent6">
                        <a:lumMod val="50000"/>
                      </a:schemeClr>
                    </a:solidFill>
                  </a:rPr>
                  <a:t>nd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order</a:t>
                </a:r>
              </a:p>
              <a:p>
                <a:pPr algn="ctr"/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algn="ctr"/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10 ppb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41BE16D-9959-4444-BDD7-FFDEC84AB075}"/>
                  </a:ext>
                </a:extLst>
              </p:cNvPr>
              <p:cNvSpPr txBox="1"/>
              <p:nvPr/>
            </p:nvSpPr>
            <p:spPr>
              <a:xfrm>
                <a:off x="4668839" y="4377345"/>
                <a:ext cx="152899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HVP</a:t>
                </a:r>
              </a:p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Dispersive &amp; Lattice</a:t>
                </a:r>
              </a:p>
              <a:p>
                <a:pPr algn="ctr"/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340 ppb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AF8D263-37D1-FD46-95F7-E37B336A0A02}"/>
                  </a:ext>
                </a:extLst>
              </p:cNvPr>
              <p:cNvSpPr txBox="1"/>
              <p:nvPr/>
            </p:nvSpPr>
            <p:spPr>
              <a:xfrm>
                <a:off x="6333943" y="4403129"/>
                <a:ext cx="152899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HLBL</a:t>
                </a:r>
              </a:p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Dispersive &amp; Lattice</a:t>
                </a:r>
              </a:p>
              <a:p>
                <a:pPr algn="ctr"/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150 ppb</a:t>
                </a: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86E2B9-6C57-624E-8DB1-5EA4F96F2B17}"/>
              </a:ext>
            </a:extLst>
          </p:cNvPr>
          <p:cNvSpPr txBox="1"/>
          <p:nvPr/>
        </p:nvSpPr>
        <p:spPr>
          <a:xfrm>
            <a:off x="222250" y="5854890"/>
            <a:ext cx="130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Precision</a:t>
            </a:r>
          </a:p>
        </p:txBody>
      </p:sp>
    </p:spTree>
    <p:extLst>
      <p:ext uri="{BB962C8B-B14F-4D97-AF65-F5344CB8AC3E}">
        <p14:creationId xmlns:p14="http://schemas.microsoft.com/office/powerpoint/2010/main" val="1712731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7660E-CA15-4444-A016-4EAD0437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g-2 Experiment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40C95-6BD1-5840-9ABC-3B2130706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2001 – BNL experiment concludes after 5</a:t>
            </a:r>
            <a:r>
              <a:rPr lang="en-US" baseline="30000" dirty="0"/>
              <a:t>th</a:t>
            </a:r>
            <a:r>
              <a:rPr lang="en-US" dirty="0"/>
              <a:t> run</a:t>
            </a:r>
          </a:p>
          <a:p>
            <a:pPr marL="0" indent="0">
              <a:buNone/>
            </a:pPr>
            <a:r>
              <a:rPr lang="en-US" dirty="0"/>
              <a:t>2006 – BNL final result published</a:t>
            </a:r>
          </a:p>
          <a:p>
            <a:pPr marL="0" indent="0">
              <a:buNone/>
            </a:pPr>
            <a:r>
              <a:rPr lang="en-US" dirty="0"/>
              <a:t>2009 – FNAL experiment proposed</a:t>
            </a:r>
          </a:p>
          <a:p>
            <a:pPr marL="0" indent="0">
              <a:buNone/>
            </a:pPr>
            <a:r>
              <a:rPr lang="en-US" dirty="0"/>
              <a:t>2012 – FNAL experiment approved by DOE</a:t>
            </a:r>
          </a:p>
          <a:p>
            <a:pPr marL="0" indent="0">
              <a:buNone/>
            </a:pPr>
            <a:r>
              <a:rPr lang="en-US" dirty="0"/>
              <a:t>2013 – Magnet moved to FNAL</a:t>
            </a:r>
          </a:p>
          <a:p>
            <a:pPr marL="0" indent="0">
              <a:buNone/>
            </a:pPr>
            <a:r>
              <a:rPr lang="en-US" dirty="0"/>
              <a:t>2017 – Engineering run</a:t>
            </a:r>
          </a:p>
          <a:p>
            <a:pPr marL="0" indent="0">
              <a:buNone/>
            </a:pPr>
            <a:r>
              <a:rPr lang="en-US" dirty="0"/>
              <a:t>2018 – First physics data</a:t>
            </a:r>
          </a:p>
          <a:p>
            <a:pPr marL="0" indent="0">
              <a:buNone/>
            </a:pPr>
            <a:r>
              <a:rPr lang="en-US" dirty="0"/>
              <a:t>2020 – Theory Initiative White Paper published</a:t>
            </a:r>
          </a:p>
          <a:p>
            <a:pPr marL="0" indent="0">
              <a:buNone/>
            </a:pPr>
            <a:r>
              <a:rPr lang="en-US" dirty="0"/>
              <a:t>2021 – First physics result</a:t>
            </a:r>
          </a:p>
          <a:p>
            <a:pPr marL="0" indent="0">
              <a:buNone/>
            </a:pPr>
            <a:r>
              <a:rPr lang="en-US" dirty="0"/>
              <a:t>2023? – FNAL experiment concludes after 6</a:t>
            </a:r>
            <a:r>
              <a:rPr lang="en-US" baseline="30000" dirty="0"/>
              <a:t>th</a:t>
            </a:r>
            <a:r>
              <a:rPr lang="en-US" dirty="0"/>
              <a:t> run</a:t>
            </a:r>
          </a:p>
          <a:p>
            <a:pPr marL="0" indent="0">
              <a:buNone/>
            </a:pPr>
            <a:r>
              <a:rPr lang="en-US" dirty="0"/>
              <a:t>2023? – 2</a:t>
            </a:r>
            <a:r>
              <a:rPr lang="en-US" baseline="30000" dirty="0"/>
              <a:t>nd</a:t>
            </a:r>
            <a:r>
              <a:rPr lang="en-US" dirty="0"/>
              <a:t> physics result</a:t>
            </a:r>
          </a:p>
          <a:p>
            <a:pPr marL="0" indent="0">
              <a:buNone/>
            </a:pPr>
            <a:r>
              <a:rPr lang="en-US" dirty="0"/>
              <a:t>2025? – Final? physics result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BBE5-D6D9-FB48-B188-648DCD66E8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09/11/22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99DBB-8DE9-5646-B1EA-DB0CB26DB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– 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01371-21F8-C241-A860-2E303F3D7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8" name="Picture 7" descr="g-2Logo.png">
            <a:extLst>
              <a:ext uri="{FF2B5EF4-FFF2-40B4-BE49-F238E27FC236}">
                <a16:creationId xmlns:a16="http://schemas.microsoft.com/office/drawing/2014/main" id="{75732858-875D-F749-826B-70C99E1F7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9" name="Picture 8" descr="bold_cornell_seal_cmyk_red.pdf">
            <a:extLst>
              <a:ext uri="{FF2B5EF4-FFF2-40B4-BE49-F238E27FC236}">
                <a16:creationId xmlns:a16="http://schemas.microsoft.com/office/drawing/2014/main" id="{6C94E7A7-D75B-1B4A-A62A-0D1618123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26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421E8-2391-A04D-B0C9-E2DD2FC66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Progress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72B0D-40FD-8C40-81D4-041F9F3257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09/11/22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43C64-7313-B24D-87A1-7D729405E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Labe | Muon g – 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778FE-650C-9A47-9284-BE39302CA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C950E95-8550-624A-A440-035D3A11C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27626"/>
              </p:ext>
            </p:extLst>
          </p:nvPr>
        </p:nvGraphicFramePr>
        <p:xfrm>
          <a:off x="961901" y="1397000"/>
          <a:ext cx="7208320" cy="2865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1664">
                  <a:extLst>
                    <a:ext uri="{9D8B030D-6E8A-4147-A177-3AD203B41FA5}">
                      <a16:colId xmlns:a16="http://schemas.microsoft.com/office/drawing/2014/main" val="613424715"/>
                    </a:ext>
                  </a:extLst>
                </a:gridCol>
                <a:gridCol w="1441664">
                  <a:extLst>
                    <a:ext uri="{9D8B030D-6E8A-4147-A177-3AD203B41FA5}">
                      <a16:colId xmlns:a16="http://schemas.microsoft.com/office/drawing/2014/main" val="1663553077"/>
                    </a:ext>
                  </a:extLst>
                </a:gridCol>
                <a:gridCol w="1441664">
                  <a:extLst>
                    <a:ext uri="{9D8B030D-6E8A-4147-A177-3AD203B41FA5}">
                      <a16:colId xmlns:a16="http://schemas.microsoft.com/office/drawing/2014/main" val="2667738266"/>
                    </a:ext>
                  </a:extLst>
                </a:gridCol>
                <a:gridCol w="1441664">
                  <a:extLst>
                    <a:ext uri="{9D8B030D-6E8A-4147-A177-3AD203B41FA5}">
                      <a16:colId xmlns:a16="http://schemas.microsoft.com/office/drawing/2014/main" val="1125587348"/>
                    </a:ext>
                  </a:extLst>
                </a:gridCol>
                <a:gridCol w="1441664">
                  <a:extLst>
                    <a:ext uri="{9D8B030D-6E8A-4147-A177-3AD203B41FA5}">
                      <a16:colId xmlns:a16="http://schemas.microsoft.com/office/drawing/2014/main" val="22385281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 Collected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 Processed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 Analyzed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 Published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315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80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2019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433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479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697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92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801198"/>
                  </a:ext>
                </a:extLst>
              </a:tr>
            </a:tbl>
          </a:graphicData>
        </a:graphic>
      </p:graphicFrame>
      <p:pic>
        <p:nvPicPr>
          <p:cNvPr id="8" name="Picture 7" descr="g-2Logo.png">
            <a:extLst>
              <a:ext uri="{FF2B5EF4-FFF2-40B4-BE49-F238E27FC236}">
                <a16:creationId xmlns:a16="http://schemas.microsoft.com/office/drawing/2014/main" id="{D79DBCEB-0BB7-1B42-BA6F-DBC8BF0C6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9" name="Picture 8" descr="bold_cornell_seal_cmyk_red.pdf">
            <a:extLst>
              <a:ext uri="{FF2B5EF4-FFF2-40B4-BE49-F238E27FC236}">
                <a16:creationId xmlns:a16="http://schemas.microsoft.com/office/drawing/2014/main" id="{688D8211-839F-084B-B03D-6EBF2FEDF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0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gm2histor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6189" y="-949939"/>
            <a:ext cx="5031621" cy="914400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60 years of g</a:t>
            </a:r>
            <a:r>
              <a:rPr lang="en-US" baseline="-25000" dirty="0"/>
              <a:t>μ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sp>
        <p:nvSpPr>
          <p:cNvPr id="17" name="Content Placeholder 7"/>
          <p:cNvSpPr>
            <a:spLocks noGrp="1"/>
          </p:cNvSpPr>
          <p:nvPr>
            <p:ph idx="1"/>
          </p:nvPr>
        </p:nvSpPr>
        <p:spPr>
          <a:xfrm>
            <a:off x="1139245" y="1115458"/>
            <a:ext cx="8672513" cy="498786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</a:t>
            </a:r>
            <a:r>
              <a:rPr lang="en-US" baseline="-25000" dirty="0"/>
              <a:t>μ</a:t>
            </a:r>
            <a:r>
              <a:rPr lang="en-US" baseline="30000" dirty="0"/>
              <a:t>SM</a:t>
            </a:r>
            <a:r>
              <a:rPr lang="en-US" dirty="0"/>
              <a:t> = 2.002331836</a:t>
            </a:r>
            <a:r>
              <a:rPr lang="mr-IN" dirty="0"/>
              <a:t>…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3000" dirty="0"/>
              <a:t> </a:t>
            </a:r>
            <a:r>
              <a:rPr lang="en-US" sz="3200" dirty="0"/>
              <a:t>	</a:t>
            </a:r>
            <a:r>
              <a:rPr lang="en-US" dirty="0"/>
              <a:t>2					Dirac theory</a:t>
            </a:r>
          </a:p>
          <a:p>
            <a:pPr marL="0" indent="0">
              <a:buNone/>
            </a:pPr>
            <a:r>
              <a:rPr lang="en-US" dirty="0"/>
              <a:t>		</a:t>
            </a:r>
          </a:p>
          <a:p>
            <a:pPr marL="0" indent="0">
              <a:buNone/>
            </a:pPr>
            <a:r>
              <a:rPr lang="en-US" dirty="0"/>
              <a:t>		0.002331694</a:t>
            </a:r>
            <a:r>
              <a:rPr lang="mr-IN" dirty="0"/>
              <a:t>…</a:t>
            </a:r>
            <a:r>
              <a:rPr lang="en-US" dirty="0"/>
              <a:t>	QED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dirty="0"/>
              <a:t>		0.000000139</a:t>
            </a:r>
            <a:r>
              <a:rPr lang="mr-IN" dirty="0"/>
              <a:t>…</a:t>
            </a:r>
            <a:r>
              <a:rPr lang="en-US" dirty="0"/>
              <a:t>	QCD</a:t>
            </a:r>
          </a:p>
          <a:p>
            <a:pPr marL="0" indent="0">
              <a:buNone/>
            </a:pPr>
            <a:r>
              <a:rPr lang="en-US" sz="1400" dirty="0"/>
              <a:t> </a:t>
            </a:r>
          </a:p>
          <a:p>
            <a:pPr marL="0" indent="0">
              <a:buNone/>
            </a:pPr>
            <a:r>
              <a:rPr lang="en-US" dirty="0"/>
              <a:t>		0.000000003</a:t>
            </a:r>
            <a:r>
              <a:rPr lang="mr-IN" dirty="0"/>
              <a:t>…</a:t>
            </a:r>
            <a:r>
              <a:rPr lang="en-US" dirty="0"/>
              <a:t>	Electroweak</a:t>
            </a:r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683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 </a:t>
            </a:r>
            <a:r>
              <a:rPr lang="mr-IN" dirty="0"/>
              <a:t>–</a:t>
            </a:r>
            <a:r>
              <a:rPr lang="en-US" dirty="0"/>
              <a:t> 2 Storage 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4217" y="1388812"/>
            <a:ext cx="35301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1.45T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superferric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magnet</a:t>
            </a:r>
          </a:p>
          <a:p>
            <a:pPr algn="ctr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Shimmed to 50 ppm uniformity</a:t>
            </a:r>
          </a:p>
          <a:p>
            <a:pPr algn="ctr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3x better than at BNL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26" y="4350088"/>
            <a:ext cx="5934772" cy="1906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7727" y="346991"/>
            <a:ext cx="4444335" cy="424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83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pic>
        <p:nvPicPr>
          <p:cNvPr id="2" name="Picture 1" descr="Screen Shot 2021-03-21 at 8.40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893" y="1458636"/>
            <a:ext cx="4763966" cy="2356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021" y="1234498"/>
            <a:ext cx="3145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4 Run-1 data sets</a:t>
            </a:r>
          </a:p>
          <a:p>
            <a:pPr algn="ctr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April </a:t>
            </a:r>
            <a:r>
              <a:rPr lang="mr-IN" dirty="0">
                <a:solidFill>
                  <a:schemeClr val="accent6">
                    <a:lumMod val="50000"/>
                  </a:schemeClr>
                </a:solidFill>
              </a:rPr>
              <a:t>–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June 2018</a:t>
            </a:r>
          </a:p>
          <a:p>
            <a:pPr algn="ctr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~6% of statistics target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6827" y="4003744"/>
            <a:ext cx="7994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3 Kinds of Blindness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Hardware blind (± 25 ppm clock detuning)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Software blind (± 25 ppm)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	global or analysis-specific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59158" y="996170"/>
            <a:ext cx="4671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Changes to quad and kicker settings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683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precession measurement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Template fitting of digitized SIPM waveforms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Two clustering strategies: local, global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pic>
        <p:nvPicPr>
          <p:cNvPr id="2" name="Picture 1" descr="m_PulseFi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5696" y="263897"/>
            <a:ext cx="4088190" cy="6858000"/>
          </a:xfrm>
          <a:prstGeom prst="rect">
            <a:avLst/>
          </a:prstGeom>
        </p:spPr>
      </p:pic>
      <p:pic>
        <p:nvPicPr>
          <p:cNvPr id="12" name="Picture 11" descr="Screen Shot 2021-03-18 at 7.04.4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513" y="465692"/>
            <a:ext cx="3143600" cy="461684"/>
          </a:xfrm>
          <a:prstGeom prst="rect">
            <a:avLst/>
          </a:prstGeom>
        </p:spPr>
      </p:pic>
      <p:sp>
        <p:nvSpPr>
          <p:cNvPr id="3" name="Oval 2"/>
          <p:cNvSpPr>
            <a:spLocks noChangeAspect="1"/>
          </p:cNvSpPr>
          <p:nvPr/>
        </p:nvSpPr>
        <p:spPr>
          <a:xfrm>
            <a:off x="6433292" y="430232"/>
            <a:ext cx="320040" cy="320040"/>
          </a:xfrm>
          <a:prstGeom prst="ellipse">
            <a:avLst/>
          </a:prstGeom>
          <a:noFill/>
          <a:ln w="381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83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precession measurement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Simple model leaves out much detail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pic>
        <p:nvPicPr>
          <p:cNvPr id="3" name="Picture 2" descr="fiveParam60hcropp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7946"/>
            <a:ext cx="9144000" cy="3807502"/>
          </a:xfrm>
          <a:prstGeom prst="rect">
            <a:avLst/>
          </a:prstGeom>
        </p:spPr>
      </p:pic>
      <p:pic>
        <p:nvPicPr>
          <p:cNvPr id="12" name="Picture 11" descr="Screen Shot 2021-03-18 at 7.04.4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513" y="465692"/>
            <a:ext cx="3143600" cy="461684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/>
        </p:nvSpPr>
        <p:spPr>
          <a:xfrm>
            <a:off x="6433292" y="430232"/>
            <a:ext cx="320040" cy="320040"/>
          </a:xfrm>
          <a:prstGeom prst="ellipse">
            <a:avLst/>
          </a:prstGeom>
          <a:noFill/>
          <a:ln w="381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8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nFillGainFun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7050" y="3079571"/>
            <a:ext cx="2702867" cy="374700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precession measurement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pic>
        <p:nvPicPr>
          <p:cNvPr id="2" name="Picture 1" descr="p_energy_4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9" y="1068316"/>
            <a:ext cx="3736629" cy="2236571"/>
          </a:xfrm>
          <a:prstGeom prst="rect">
            <a:avLst/>
          </a:prstGeom>
        </p:spPr>
      </p:pic>
      <p:pic>
        <p:nvPicPr>
          <p:cNvPr id="12" name="Picture 11" descr="p_loss_lambda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6962" y="282328"/>
            <a:ext cx="2236571" cy="37518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5164" y="3155429"/>
            <a:ext cx="2299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Pileup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81022" y="3155429"/>
            <a:ext cx="2299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Muon Loss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50169" y="3155429"/>
            <a:ext cx="2299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Gain</a:t>
            </a:r>
          </a:p>
        </p:txBody>
      </p:sp>
    </p:spTree>
    <p:extLst>
      <p:ext uri="{BB962C8B-B14F-4D97-AF65-F5344CB8AC3E}">
        <p14:creationId xmlns:p14="http://schemas.microsoft.com/office/powerpoint/2010/main" val="1244083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precession measurement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pic>
        <p:nvPicPr>
          <p:cNvPr id="2" name="Picture 1" descr="Screen Shot 2021-03-22 at 9.43.3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224"/>
            <a:ext cx="9144000" cy="33846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11 (highly correlated) analyses found consistent results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4 most precise analyses averaged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conservative procedure that avoids unrealistic reduction in statistical uncertainty</a:t>
            </a:r>
          </a:p>
        </p:txBody>
      </p:sp>
      <p:pic>
        <p:nvPicPr>
          <p:cNvPr id="12" name="Picture 11" descr="Screen Shot 2021-03-18 at 7.04.4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513" y="465692"/>
            <a:ext cx="3143600" cy="461684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/>
        </p:nvSpPr>
        <p:spPr>
          <a:xfrm>
            <a:off x="6433292" y="430232"/>
            <a:ext cx="320040" cy="320040"/>
          </a:xfrm>
          <a:prstGeom prst="ellipse">
            <a:avLst/>
          </a:prstGeom>
          <a:noFill/>
          <a:ln w="381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83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 concerns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Main concern is “early-to-late” effects</a:t>
            </a:r>
          </a:p>
          <a:p>
            <a:pPr marL="0" indent="0">
              <a:buNone/>
            </a:pPr>
            <a:r>
              <a:rPr lang="en-US" dirty="0"/>
              <a:t>		coherent from one fill to the next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Canonical example is a slow change of phase,</a:t>
            </a:r>
          </a:p>
          <a:p>
            <a:pPr marL="0" indent="0">
              <a:buNone/>
            </a:pPr>
            <a:r>
              <a:rPr lang="en-US" dirty="0"/>
              <a:t>		e.g. from a drifting energy calibration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Screen Shot 2021-04-05 at 1.12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195" y="4341503"/>
            <a:ext cx="6110945" cy="103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86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Principle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09/11/22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9079" y="5479499"/>
            <a:ext cx="2185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Muon Rest Frame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89429" y="5507233"/>
            <a:ext cx="3082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Laboratory Frame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1381893" y="2705820"/>
            <a:ext cx="457200" cy="457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μ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53837" y="2543014"/>
            <a:ext cx="33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5280" y="4620653"/>
            <a:ext cx="33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2408457" y="3071580"/>
            <a:ext cx="182880" cy="1828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2408457" y="2522940"/>
            <a:ext cx="182880" cy="1828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2408457" y="2236969"/>
            <a:ext cx="182880" cy="1828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971996" y="2855404"/>
            <a:ext cx="182880" cy="1828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2366845" y="4585043"/>
            <a:ext cx="182880" cy="1828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1040154" y="4111107"/>
            <a:ext cx="182880" cy="1828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1040154" y="4438032"/>
            <a:ext cx="182880" cy="1828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1040154" y="5046708"/>
            <a:ext cx="182880" cy="1828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1354444" y="4489344"/>
            <a:ext cx="457200" cy="457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μ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777871" y="4717944"/>
            <a:ext cx="563744" cy="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1851922" y="2934420"/>
            <a:ext cx="539826" cy="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>
            <a:spLocks noChangeAspect="1"/>
          </p:cNvSpPr>
          <p:nvPr/>
        </p:nvSpPr>
        <p:spPr>
          <a:xfrm>
            <a:off x="4140936" y="2705820"/>
            <a:ext cx="457200" cy="457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μ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4598136" y="2950210"/>
            <a:ext cx="539826" cy="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800051" y="2543014"/>
            <a:ext cx="33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4598136" y="3051867"/>
            <a:ext cx="539826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4795927" y="2953367"/>
            <a:ext cx="33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</a:t>
            </a:r>
          </a:p>
        </p:txBody>
      </p:sp>
      <p:sp>
        <p:nvSpPr>
          <p:cNvPr id="78" name="Oval 77"/>
          <p:cNvSpPr>
            <a:spLocks noChangeAspect="1"/>
          </p:cNvSpPr>
          <p:nvPr/>
        </p:nvSpPr>
        <p:spPr>
          <a:xfrm>
            <a:off x="4140936" y="4546559"/>
            <a:ext cx="457200" cy="457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μ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 flipH="1">
            <a:off x="3575592" y="4767923"/>
            <a:ext cx="563744" cy="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3704537" y="4662504"/>
            <a:ext cx="33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4596590" y="4772617"/>
            <a:ext cx="539826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4795927" y="4662504"/>
            <a:ext cx="33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</a:t>
            </a: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2584183" y="2338292"/>
            <a:ext cx="539826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2591337" y="2613195"/>
            <a:ext cx="539826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2597012" y="3163020"/>
            <a:ext cx="539826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2562554" y="4685327"/>
            <a:ext cx="539826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>
            <a:off x="432170" y="2950210"/>
            <a:ext cx="539826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H="1">
            <a:off x="487499" y="4224081"/>
            <a:ext cx="539826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H="1">
            <a:off x="489146" y="4546559"/>
            <a:ext cx="539826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488015" y="5150946"/>
            <a:ext cx="539826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>
            <a:spLocks noChangeAspect="1"/>
          </p:cNvSpPr>
          <p:nvPr/>
        </p:nvSpPr>
        <p:spPr>
          <a:xfrm>
            <a:off x="3780416" y="4192632"/>
            <a:ext cx="182880" cy="1828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>
            <a:spLocks noChangeAspect="1"/>
          </p:cNvSpPr>
          <p:nvPr/>
        </p:nvSpPr>
        <p:spPr>
          <a:xfrm>
            <a:off x="3780416" y="4479624"/>
            <a:ext cx="182880" cy="1828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3780416" y="5067791"/>
            <a:ext cx="182880" cy="1828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5140378" y="4593887"/>
            <a:ext cx="182880" cy="1828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3787163" y="2872068"/>
            <a:ext cx="182880" cy="1828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5140378" y="3071580"/>
            <a:ext cx="182880" cy="1828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5140378" y="2770487"/>
            <a:ext cx="182880" cy="1828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5133838" y="2474876"/>
            <a:ext cx="182880" cy="1828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Arrow Connector 102"/>
          <p:cNvCxnSpPr>
            <a:stCxn id="102" idx="6"/>
          </p:cNvCxnSpPr>
          <p:nvPr/>
        </p:nvCxnSpPr>
        <p:spPr>
          <a:xfrm>
            <a:off x="5316718" y="2566316"/>
            <a:ext cx="976046" cy="933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100" idx="6"/>
          </p:cNvCxnSpPr>
          <p:nvPr/>
        </p:nvCxnSpPr>
        <p:spPr>
          <a:xfrm>
            <a:off x="5323258" y="3163020"/>
            <a:ext cx="964176" cy="15227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5316718" y="4698344"/>
            <a:ext cx="998282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H="1" flipV="1">
            <a:off x="3510629" y="2967771"/>
            <a:ext cx="273908" cy="4491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H="1" flipV="1">
            <a:off x="3506508" y="4293125"/>
            <a:ext cx="273908" cy="4491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H="1" flipV="1">
            <a:off x="3506508" y="4578813"/>
            <a:ext cx="273908" cy="4491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H="1" flipV="1">
            <a:off x="3513255" y="5174686"/>
            <a:ext cx="273908" cy="4491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0" y="1339087"/>
            <a:ext cx="3245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Parity violation</a:t>
            </a:r>
          </a:p>
          <a:p>
            <a:pPr algn="ctr"/>
            <a:r>
              <a:rPr lang="en-US" sz="2000" dirty="0">
                <a:solidFill>
                  <a:schemeClr val="accent6"/>
                </a:solidFill>
              </a:rPr>
              <a:t>e+ prefers μ+ spin direction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3245783" y="1339087"/>
            <a:ext cx="2980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Lorentz boost</a:t>
            </a:r>
          </a:p>
          <a:p>
            <a:pPr algn="ctr"/>
            <a:r>
              <a:rPr lang="en-US" sz="2000" dirty="0">
                <a:solidFill>
                  <a:schemeClr val="accent6"/>
                </a:solidFill>
              </a:rPr>
              <a:t>Energy enhanced along p</a:t>
            </a:r>
          </a:p>
        </p:txBody>
      </p:sp>
      <p:cxnSp>
        <p:nvCxnSpPr>
          <p:cNvPr id="121" name="Straight Arrow Connector 120"/>
          <p:cNvCxnSpPr/>
          <p:nvPr/>
        </p:nvCxnSpPr>
        <p:spPr>
          <a:xfrm>
            <a:off x="5316718" y="2884896"/>
            <a:ext cx="976046" cy="933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45783" y="1820667"/>
            <a:ext cx="0" cy="4289902"/>
          </a:xfrm>
          <a:prstGeom prst="line">
            <a:avLst/>
          </a:prstGeom>
          <a:ln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Feynman_diagram_of_muon_to_electron_decay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27" y="4624458"/>
            <a:ext cx="2275786" cy="140636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34802" y="2043319"/>
            <a:ext cx="514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en-US" baseline="30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+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125337" y="4205751"/>
            <a:ext cx="514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en-US" baseline="30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+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923433" y="2050692"/>
            <a:ext cx="514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en-US" baseline="30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+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923433" y="4200839"/>
            <a:ext cx="514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en-US" baseline="30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+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935DDD2D-651F-7241-B5BB-D3FAAAFA4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192" y="2070874"/>
            <a:ext cx="2875808" cy="2036204"/>
          </a:xfrm>
          <a:prstGeom prst="rect">
            <a:avLst/>
          </a:prstGeom>
        </p:spPr>
      </p:pic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49FA40D6-77DE-9A4D-A035-498E2C35C22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1000"/>
          </a:blip>
          <a:stretch>
            <a:fillRect/>
          </a:stretch>
        </p:blipFill>
        <p:spPr>
          <a:xfrm>
            <a:off x="6256439" y="2055650"/>
            <a:ext cx="2884347" cy="20362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A78EDA-EA5C-8343-BC2F-453AEB009357}"/>
                  </a:ext>
                </a:extLst>
              </p:cNvPr>
              <p:cNvSpPr txBox="1"/>
              <p:nvPr/>
            </p:nvSpPr>
            <p:spPr>
              <a:xfrm>
                <a:off x="6555237" y="948308"/>
                <a:ext cx="1901996" cy="552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acc>
                      <m:r>
                        <a:rPr lang="en-US" sz="320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en-US" sz="32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sz="32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acc>
                        <m:accPr>
                          <m:chr m:val="⃗"/>
                          <m:ctrlPr>
                            <a:rPr lang="en-US" sz="32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32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A78EDA-EA5C-8343-BC2F-453AEB009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237" y="948308"/>
                <a:ext cx="1901996" cy="552331"/>
              </a:xfrm>
              <a:prstGeom prst="rect">
                <a:avLst/>
              </a:prstGeom>
              <a:blipFill>
                <a:blip r:embed="rId7"/>
                <a:stretch>
                  <a:fillRect l="-6000" t="-22222" r="-4000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3433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precession systematics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4815320"/>
              </p:ext>
            </p:extLst>
          </p:nvPr>
        </p:nvGraphicFramePr>
        <p:xfrm>
          <a:off x="636588" y="1185430"/>
          <a:ext cx="7700255" cy="2595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72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4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2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69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Run-1a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Run-1b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Run-1c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Run-1d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Gain (ppb)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Pileup (ppb)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CBO (ppb)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Randomization</a:t>
                      </a:r>
                      <a:r>
                        <a:rPr lang="en-US" baseline="0" dirty="0"/>
                        <a:t> (ppb)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Early-to-late</a:t>
                      </a:r>
                      <a:r>
                        <a:rPr lang="en-US" baseline="0" dirty="0"/>
                        <a:t> effect (ppb)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(ppb)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Picture 11" descr="Screen Shot 2021-03-18 at 7.04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513" y="465692"/>
            <a:ext cx="3143600" cy="461684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/>
        </p:nvSpPr>
        <p:spPr>
          <a:xfrm>
            <a:off x="6433292" y="430232"/>
            <a:ext cx="320040" cy="320040"/>
          </a:xfrm>
          <a:prstGeom prst="ellipse">
            <a:avLst/>
          </a:prstGeom>
          <a:noFill/>
          <a:ln w="381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79667" y="3198168"/>
            <a:ext cx="184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27" y="3864400"/>
            <a:ext cx="3632080" cy="242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462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precession measurement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pic>
        <p:nvPicPr>
          <p:cNvPr id="9" name="Picture 8" descr="rNVsSTCroppe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990448" y="1441892"/>
            <a:ext cx="5153552" cy="3555455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Fit frequency independent of...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Fit start time</a:t>
            </a:r>
          </a:p>
          <a:p>
            <a:pPr marL="0" indent="0">
              <a:buNone/>
            </a:pPr>
            <a:r>
              <a:rPr lang="en-US" dirty="0"/>
              <a:t>	Calorimeter station</a:t>
            </a:r>
          </a:p>
          <a:p>
            <a:pPr marL="0" indent="0">
              <a:buNone/>
            </a:pPr>
            <a:r>
              <a:rPr lang="en-US" dirty="0"/>
              <a:t>	Bunch number</a:t>
            </a:r>
          </a:p>
          <a:p>
            <a:pPr marL="0" indent="0">
              <a:buNone/>
            </a:pPr>
            <a:r>
              <a:rPr lang="en-US" dirty="0"/>
              <a:t>	Run number</a:t>
            </a:r>
          </a:p>
          <a:p>
            <a:pPr marL="0" indent="0">
              <a:buNone/>
            </a:pPr>
            <a:r>
              <a:rPr lang="en-US" dirty="0"/>
              <a:t>	Time of day</a:t>
            </a:r>
          </a:p>
          <a:p>
            <a:pPr marL="0" indent="0">
              <a:buNone/>
            </a:pPr>
            <a:r>
              <a:rPr lang="en-US" dirty="0"/>
              <a:t>	Energy bin</a:t>
            </a:r>
          </a:p>
          <a:p>
            <a:pPr marL="0" indent="0">
              <a:buNone/>
            </a:pPr>
            <a:r>
              <a:rPr lang="en-US" dirty="0"/>
              <a:t>	Position within calorimeter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mr-IN" dirty="0"/>
              <a:t>…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13" name="Picture 12" descr="Screen Shot 2021-03-18 at 7.04.4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513" y="465692"/>
            <a:ext cx="3143600" cy="461684"/>
          </a:xfrm>
          <a:prstGeom prst="rect">
            <a:avLst/>
          </a:prstGeom>
        </p:spPr>
      </p:pic>
      <p:sp>
        <p:nvSpPr>
          <p:cNvPr id="14" name="Oval 13"/>
          <p:cNvSpPr>
            <a:spLocks noChangeAspect="1"/>
          </p:cNvSpPr>
          <p:nvPr/>
        </p:nvSpPr>
        <p:spPr>
          <a:xfrm>
            <a:off x="6433292" y="430232"/>
            <a:ext cx="320040" cy="320040"/>
          </a:xfrm>
          <a:prstGeom prst="ellipse">
            <a:avLst/>
          </a:prstGeom>
          <a:noFill/>
          <a:ln w="381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36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measurement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pic>
        <p:nvPicPr>
          <p:cNvPr id="9" name="Picture 8" descr="Screen Shot 2021-03-18 at 7.04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513" y="465692"/>
            <a:ext cx="3143600" cy="461684"/>
          </a:xfrm>
          <a:prstGeom prst="rect">
            <a:avLst/>
          </a:prstGeom>
        </p:spPr>
      </p:pic>
      <p:sp>
        <p:nvSpPr>
          <p:cNvPr id="12" name="Oval 11"/>
          <p:cNvSpPr>
            <a:spLocks noChangeAspect="1"/>
          </p:cNvSpPr>
          <p:nvPr/>
        </p:nvSpPr>
        <p:spPr>
          <a:xfrm>
            <a:off x="6172152" y="667632"/>
            <a:ext cx="320040" cy="320040"/>
          </a:xfrm>
          <a:prstGeom prst="ellipse">
            <a:avLst/>
          </a:prstGeom>
          <a:noFill/>
          <a:ln w="381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9" y="1448163"/>
            <a:ext cx="6167853" cy="46056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72152" y="1816138"/>
            <a:ext cx="27937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Field moments between trolley runs interpolated with fixed probe data</a:t>
            </a:r>
          </a:p>
          <a:p>
            <a:pPr algn="ctr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Random walk (Brownian bridge) model</a:t>
            </a:r>
          </a:p>
        </p:txBody>
      </p:sp>
    </p:spTree>
    <p:extLst>
      <p:ext uri="{BB962C8B-B14F-4D97-AF65-F5344CB8AC3E}">
        <p14:creationId xmlns:p14="http://schemas.microsoft.com/office/powerpoint/2010/main" val="1315953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measurement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pic>
        <p:nvPicPr>
          <p:cNvPr id="9" name="Picture 8" descr="Screen Shot 2021-03-18 at 7.04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513" y="465692"/>
            <a:ext cx="3143600" cy="461684"/>
          </a:xfrm>
          <a:prstGeom prst="rect">
            <a:avLst/>
          </a:prstGeom>
        </p:spPr>
      </p:pic>
      <p:sp>
        <p:nvSpPr>
          <p:cNvPr id="12" name="Oval 11"/>
          <p:cNvSpPr>
            <a:spLocks noChangeAspect="1"/>
          </p:cNvSpPr>
          <p:nvPr/>
        </p:nvSpPr>
        <p:spPr>
          <a:xfrm>
            <a:off x="7062402" y="655762"/>
            <a:ext cx="320040" cy="320040"/>
          </a:xfrm>
          <a:prstGeom prst="ellipse">
            <a:avLst/>
          </a:prstGeom>
          <a:noFill/>
          <a:ln w="381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286" y="1376942"/>
            <a:ext cx="5913714" cy="44330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9904" y="2029802"/>
            <a:ext cx="34272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Muon beam moments estimated with tracker</a:t>
            </a:r>
          </a:p>
          <a:p>
            <a:pPr algn="ctr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Field and beam intensity folded at 10s scale</a:t>
            </a:r>
          </a:p>
          <a:p>
            <a:pPr algn="ctr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Field and beam moments folded at hourly scale</a:t>
            </a:r>
          </a:p>
        </p:txBody>
      </p:sp>
    </p:spTree>
    <p:extLst>
      <p:ext uri="{BB962C8B-B14F-4D97-AF65-F5344CB8AC3E}">
        <p14:creationId xmlns:p14="http://schemas.microsoft.com/office/powerpoint/2010/main" val="13159531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systematics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5080973"/>
              </p:ext>
            </p:extLst>
          </p:nvPr>
        </p:nvGraphicFramePr>
        <p:xfrm>
          <a:off x="636588" y="1670519"/>
          <a:ext cx="7949515" cy="370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04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2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93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00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Run-1a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Run-1b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Run-1c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Run-1d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Field 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Trolley Calibration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Trolley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Trolley 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Muon Weighting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Absolute Calibration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Fixed Probe 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Fixed Probe Runs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2" name="Picture 11" descr="Screen Shot 2021-03-18 at 7.04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513" y="465692"/>
            <a:ext cx="3143600" cy="46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561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 Field and Pitch Corrections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pic>
        <p:nvPicPr>
          <p:cNvPr id="9" name="Picture 8" descr="Screen Shot 2021-03-18 at 7.04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513" y="465692"/>
            <a:ext cx="3143600" cy="461684"/>
          </a:xfrm>
          <a:prstGeom prst="rect">
            <a:avLst/>
          </a:prstGeom>
        </p:spPr>
      </p:pic>
      <p:sp>
        <p:nvSpPr>
          <p:cNvPr id="12" name="Oval 11"/>
          <p:cNvSpPr>
            <a:spLocks noChangeAspect="1"/>
          </p:cNvSpPr>
          <p:nvPr/>
        </p:nvSpPr>
        <p:spPr>
          <a:xfrm>
            <a:off x="7003052" y="430232"/>
            <a:ext cx="320040" cy="320040"/>
          </a:xfrm>
          <a:prstGeom prst="ellipse">
            <a:avLst/>
          </a:prstGeom>
          <a:noFill/>
          <a:ln w="381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7371022" y="430232"/>
            <a:ext cx="320040" cy="320040"/>
          </a:xfrm>
          <a:prstGeom prst="ellipse">
            <a:avLst/>
          </a:prstGeom>
          <a:noFill/>
          <a:ln w="381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21-03-22 at 2.12.4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8" y="1237459"/>
            <a:ext cx="3296654" cy="958090"/>
          </a:xfrm>
          <a:prstGeom prst="rect">
            <a:avLst/>
          </a:prstGeom>
        </p:spPr>
      </p:pic>
      <p:pic>
        <p:nvPicPr>
          <p:cNvPr id="14" name="Picture 13" descr="Screen Shot 2021-03-22 at 2.14.4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51" y="1256491"/>
            <a:ext cx="3153257" cy="939058"/>
          </a:xfrm>
          <a:prstGeom prst="rect">
            <a:avLst/>
          </a:prstGeom>
        </p:spPr>
      </p:pic>
      <p:pic>
        <p:nvPicPr>
          <p:cNvPr id="15" name="Picture 14" descr="Fig06b_FRs_Run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4208" y="1658546"/>
            <a:ext cx="2780182" cy="3854189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753807"/>
              </p:ext>
            </p:extLst>
          </p:nvPr>
        </p:nvGraphicFramePr>
        <p:xfrm>
          <a:off x="228600" y="5266681"/>
          <a:ext cx="4168315" cy="828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10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5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48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3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36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Run-1a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Run-1b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Run-1c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Run-1d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Correction [ppb]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471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± 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464 ± 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534 ± 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475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± 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7" name="Picture 16" descr="Fig08b_VerticalAmplitudes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6922" y="1548995"/>
            <a:ext cx="2780183" cy="4073292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969864"/>
              </p:ext>
            </p:extLst>
          </p:nvPr>
        </p:nvGraphicFramePr>
        <p:xfrm>
          <a:off x="4800369" y="5266681"/>
          <a:ext cx="4168315" cy="828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10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5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48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3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36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Run-1a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Run-1b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Run-1c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Run-1d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Correction [ppb]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176 ±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199 ±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191 ±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166 ±12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0683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Losses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pic>
        <p:nvPicPr>
          <p:cNvPr id="3" name="Picture 2" descr="Fig15_lossFrac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49" y="927376"/>
            <a:ext cx="4015617" cy="2716726"/>
          </a:xfrm>
          <a:prstGeom prst="rect">
            <a:avLst/>
          </a:prstGeom>
        </p:spPr>
      </p:pic>
      <p:pic>
        <p:nvPicPr>
          <p:cNvPr id="9" name="Picture 8" descr="Fig16_Phase-Momentum-DataSimulatio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266" y="2450530"/>
            <a:ext cx="3099527" cy="4552932"/>
          </a:xfrm>
          <a:prstGeom prst="rect">
            <a:avLst/>
          </a:prstGeom>
        </p:spPr>
      </p:pic>
      <p:pic>
        <p:nvPicPr>
          <p:cNvPr id="12" name="Picture 11" descr="Fig18_triples_low_high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497" y="3419196"/>
            <a:ext cx="4389891" cy="2968403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17943" y="1043046"/>
            <a:ext cx="4757349" cy="172270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p-phase correlation</a:t>
            </a:r>
          </a:p>
          <a:p>
            <a:pPr marL="0" indent="0">
              <a:buNone/>
            </a:pPr>
            <a:r>
              <a:rPr lang="en-US" dirty="0"/>
              <a:t>+ preferential loss of low-p muons</a:t>
            </a:r>
          </a:p>
          <a:p>
            <a:pPr marL="0" indent="0">
              <a:buNone/>
            </a:pPr>
            <a:r>
              <a:rPr lang="en-US" dirty="0"/>
              <a:t>= bias</a:t>
            </a:r>
          </a:p>
        </p:txBody>
      </p:sp>
      <p:pic>
        <p:nvPicPr>
          <p:cNvPr id="14" name="Picture 13" descr="Screen Shot 2021-03-18 at 7.04.4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513" y="465692"/>
            <a:ext cx="3143600" cy="461684"/>
          </a:xfrm>
          <a:prstGeom prst="rect">
            <a:avLst/>
          </a:prstGeom>
        </p:spPr>
      </p:pic>
      <p:sp>
        <p:nvSpPr>
          <p:cNvPr id="15" name="Oval 14"/>
          <p:cNvSpPr>
            <a:spLocks noChangeAspect="1"/>
          </p:cNvSpPr>
          <p:nvPr/>
        </p:nvSpPr>
        <p:spPr>
          <a:xfrm>
            <a:off x="7798342" y="430232"/>
            <a:ext cx="320040" cy="320040"/>
          </a:xfrm>
          <a:prstGeom prst="ellipse">
            <a:avLst/>
          </a:prstGeom>
          <a:noFill/>
          <a:ln w="381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807655"/>
              </p:ext>
            </p:extLst>
          </p:nvPr>
        </p:nvGraphicFramePr>
        <p:xfrm>
          <a:off x="228600" y="2354273"/>
          <a:ext cx="4842601" cy="822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65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9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4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81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74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Run-1a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Run-1b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Run-1c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Run-1d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4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Correction [ppb]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-14</a:t>
                      </a:r>
                      <a:r>
                        <a:rPr lang="en-US" sz="1400" baseline="0" dirty="0"/>
                        <a:t> ± 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-3 ±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-7 ±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-17 ±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 flipV="1">
            <a:off x="2465378" y="3381840"/>
            <a:ext cx="0" cy="2358583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829445" y="3372364"/>
            <a:ext cx="0" cy="2358583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29183" y="3523947"/>
            <a:ext cx="1680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Usual Beam</a:t>
            </a:r>
          </a:p>
        </p:txBody>
      </p:sp>
    </p:spTree>
    <p:extLst>
      <p:ext uri="{BB962C8B-B14F-4D97-AF65-F5344CB8AC3E}">
        <p14:creationId xmlns:p14="http://schemas.microsoft.com/office/powerpoint/2010/main" val="2670683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fit function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pic>
        <p:nvPicPr>
          <p:cNvPr id="2" name="Picture 1" descr="Screen Shot 2021-03-22 at 10.25.1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06" y="985695"/>
            <a:ext cx="6184032" cy="1070314"/>
          </a:xfrm>
          <a:prstGeom prst="rect">
            <a:avLst/>
          </a:prstGeom>
        </p:spPr>
      </p:pic>
      <p:pic>
        <p:nvPicPr>
          <p:cNvPr id="8" name="Picture 7" descr="Screen Shot 2021-03-22 at 10.25.5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53" y="2120956"/>
            <a:ext cx="7044695" cy="415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54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Asymmetry method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pic>
        <p:nvPicPr>
          <p:cNvPr id="3" name="Picture 2" descr="Screen Shot 2021-04-12 at 9.47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920" y="1546649"/>
            <a:ext cx="6305080" cy="39771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882856"/>
            <a:ext cx="26166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Asymmetry estimated from the data</a:t>
            </a:r>
          </a:p>
          <a:p>
            <a:pPr algn="ctr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Weighting each count by A(E) known to be most sensitive approach</a:t>
            </a:r>
          </a:p>
        </p:txBody>
      </p:sp>
    </p:spTree>
    <p:extLst>
      <p:ext uri="{BB962C8B-B14F-4D97-AF65-F5344CB8AC3E}">
        <p14:creationId xmlns:p14="http://schemas.microsoft.com/office/powerpoint/2010/main" val="16697880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 method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pic>
        <p:nvPicPr>
          <p:cNvPr id="3" name="Picture 2" descr="Ratio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27" y="1624803"/>
            <a:ext cx="77978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8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n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2" t="12703" r="14152" b="11872"/>
          <a:stretch/>
        </p:blipFill>
        <p:spPr>
          <a:xfrm>
            <a:off x="572443" y="474813"/>
            <a:ext cx="8110555" cy="565166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09/11/22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76826" y="476577"/>
            <a:ext cx="2238441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Muon</a:t>
            </a:r>
          </a:p>
          <a:p>
            <a:r>
              <a:rPr lang="en-US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Beamline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336264" y="590073"/>
            <a:ext cx="1513844" cy="833800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6709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energy method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pic>
        <p:nvPicPr>
          <p:cNvPr id="3" name="Picture 2" descr="calo12xtal26-1fill-9day-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428" y="1307472"/>
            <a:ext cx="6376572" cy="43302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2250" y="1307472"/>
            <a:ext cx="24298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Independent data set, only 50% correlated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Very different systematics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Shorter data collection period, lower statistical precision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880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Pileup in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6500"/>
            <a:ext cx="9144000" cy="442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63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dataset results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Labe | Muon g –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44" y="1000559"/>
            <a:ext cx="7171689" cy="5141772"/>
          </a:xfrm>
          <a:prstGeom prst="rect">
            <a:avLst/>
          </a:prstGeom>
        </p:spPr>
      </p:pic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398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Constants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15/03/22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2258" y="1198889"/>
            <a:ext cx="81781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Proton to electron magnetic moment ratio</a:t>
            </a:r>
          </a:p>
          <a:p>
            <a:pPr lvl="1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W.D. Phillips, W.E. Cooke, D.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Kleppner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Metrologia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13 179 (1977)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Electron magnetic moment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D.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Hanneke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, S.F.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Hoogerheide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, G.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Gabrielse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, Phys. Rev. A 83 052122 (2011)</a:t>
            </a:r>
          </a:p>
          <a:p>
            <a:pPr marL="457200" indent="-457200">
              <a:buAutoNum type="arabicPeriod" startAt="3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Muon to electron mass ratio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	W. Liu et al., PRL 82 711 (1999)  (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muonium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hyperfine splitting)</a:t>
            </a:r>
          </a:p>
          <a:p>
            <a:pPr marL="457200" indent="-457200">
              <a:buAutoNum type="arabicPeriod" startAt="4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 bound state electron magnetic moment (from QED)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P.J. Mohr, D.B. Newell, B.N. Taylor, Rev. Mod. Phys. 88(3):035009 (2016)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347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n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2" t="12703" r="14152" b="11872"/>
          <a:stretch/>
        </p:blipFill>
        <p:spPr>
          <a:xfrm>
            <a:off x="572443" y="474813"/>
            <a:ext cx="8110555" cy="565166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09/11/22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336264" y="590073"/>
            <a:ext cx="1513844" cy="833800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747480" y="3720028"/>
            <a:ext cx="2611427" cy="1770220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209325" y="5028583"/>
            <a:ext cx="1908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Kickers</a:t>
            </a:r>
          </a:p>
        </p:txBody>
      </p:sp>
      <p:sp>
        <p:nvSpPr>
          <p:cNvPr id="31" name="Block Arc 30"/>
          <p:cNvSpPr/>
          <p:nvPr/>
        </p:nvSpPr>
        <p:spPr>
          <a:xfrm>
            <a:off x="4242410" y="1744284"/>
            <a:ext cx="3933830" cy="3681682"/>
          </a:xfrm>
          <a:prstGeom prst="blockArc">
            <a:avLst>
              <a:gd name="adj1" fmla="val 17993941"/>
              <a:gd name="adj2" fmla="val 21270412"/>
              <a:gd name="adj3" fmla="val 7569"/>
            </a:avLst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Block Arc 31"/>
          <p:cNvSpPr/>
          <p:nvPr/>
        </p:nvSpPr>
        <p:spPr>
          <a:xfrm>
            <a:off x="1834573" y="1203186"/>
            <a:ext cx="5336939" cy="3681682"/>
          </a:xfrm>
          <a:prstGeom prst="blockArc">
            <a:avLst>
              <a:gd name="adj1" fmla="val 14150253"/>
              <a:gd name="adj2" fmla="val 17274445"/>
              <a:gd name="adj3" fmla="val 5743"/>
            </a:avLst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Block Arc 32"/>
          <p:cNvSpPr/>
          <p:nvPr/>
        </p:nvSpPr>
        <p:spPr>
          <a:xfrm>
            <a:off x="2129643" y="2937403"/>
            <a:ext cx="4772457" cy="3001814"/>
          </a:xfrm>
          <a:prstGeom prst="blockArc">
            <a:avLst>
              <a:gd name="adj1" fmla="val 2562538"/>
              <a:gd name="adj2" fmla="val 8966960"/>
              <a:gd name="adj3" fmla="val 14471"/>
            </a:avLst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Block Arc 33"/>
          <p:cNvSpPr/>
          <p:nvPr/>
        </p:nvSpPr>
        <p:spPr>
          <a:xfrm>
            <a:off x="1315365" y="1976421"/>
            <a:ext cx="2866948" cy="2486372"/>
          </a:xfrm>
          <a:prstGeom prst="blockArc">
            <a:avLst>
              <a:gd name="adj1" fmla="val 9437666"/>
              <a:gd name="adj2" fmla="val 12622038"/>
              <a:gd name="adj3" fmla="val 17301"/>
            </a:avLst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44649" y="5425966"/>
            <a:ext cx="2091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ES Quads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63AAA6-CE7E-D148-9A1C-A72926E61279}"/>
              </a:ext>
            </a:extLst>
          </p:cNvPr>
          <p:cNvSpPr txBox="1"/>
          <p:nvPr/>
        </p:nvSpPr>
        <p:spPr>
          <a:xfrm>
            <a:off x="5176826" y="476577"/>
            <a:ext cx="2238441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Muon</a:t>
            </a:r>
          </a:p>
          <a:p>
            <a:r>
              <a:rPr lang="en-US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Beamline</a:t>
            </a:r>
          </a:p>
        </p:txBody>
      </p:sp>
    </p:spTree>
    <p:extLst>
      <p:ext uri="{BB962C8B-B14F-4D97-AF65-F5344CB8AC3E}">
        <p14:creationId xmlns:p14="http://schemas.microsoft.com/office/powerpoint/2010/main" val="2274398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n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2" t="12703" r="14152" b="11872"/>
          <a:stretch/>
        </p:blipFill>
        <p:spPr>
          <a:xfrm>
            <a:off x="572443" y="474813"/>
            <a:ext cx="8110555" cy="565166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09/11/22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336264" y="590073"/>
            <a:ext cx="1513844" cy="833800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113105" y="1911322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747480" y="3720028"/>
            <a:ext cx="2611427" cy="1770220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209325" y="5028583"/>
            <a:ext cx="1908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Kickers</a:t>
            </a:r>
          </a:p>
        </p:txBody>
      </p:sp>
      <p:sp>
        <p:nvSpPr>
          <p:cNvPr id="31" name="Block Arc 30"/>
          <p:cNvSpPr/>
          <p:nvPr/>
        </p:nvSpPr>
        <p:spPr>
          <a:xfrm>
            <a:off x="4242410" y="1744284"/>
            <a:ext cx="3933830" cy="3681682"/>
          </a:xfrm>
          <a:prstGeom prst="blockArc">
            <a:avLst>
              <a:gd name="adj1" fmla="val 17993941"/>
              <a:gd name="adj2" fmla="val 21270412"/>
              <a:gd name="adj3" fmla="val 7569"/>
            </a:avLst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Block Arc 31"/>
          <p:cNvSpPr/>
          <p:nvPr/>
        </p:nvSpPr>
        <p:spPr>
          <a:xfrm>
            <a:off x="1834573" y="1203186"/>
            <a:ext cx="5336939" cy="3681682"/>
          </a:xfrm>
          <a:prstGeom prst="blockArc">
            <a:avLst>
              <a:gd name="adj1" fmla="val 14150253"/>
              <a:gd name="adj2" fmla="val 17274445"/>
              <a:gd name="adj3" fmla="val 5743"/>
            </a:avLst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Block Arc 32"/>
          <p:cNvSpPr/>
          <p:nvPr/>
        </p:nvSpPr>
        <p:spPr>
          <a:xfrm>
            <a:off x="2129643" y="2937403"/>
            <a:ext cx="4772457" cy="3001814"/>
          </a:xfrm>
          <a:prstGeom prst="blockArc">
            <a:avLst>
              <a:gd name="adj1" fmla="val 2562538"/>
              <a:gd name="adj2" fmla="val 8966960"/>
              <a:gd name="adj3" fmla="val 14471"/>
            </a:avLst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Block Arc 33"/>
          <p:cNvSpPr/>
          <p:nvPr/>
        </p:nvSpPr>
        <p:spPr>
          <a:xfrm>
            <a:off x="1315365" y="1976421"/>
            <a:ext cx="2866948" cy="2486372"/>
          </a:xfrm>
          <a:prstGeom prst="blockArc">
            <a:avLst>
              <a:gd name="adj1" fmla="val 9437666"/>
              <a:gd name="adj2" fmla="val 12622038"/>
              <a:gd name="adj3" fmla="val 17301"/>
            </a:avLst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44649" y="5425966"/>
            <a:ext cx="2091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ES Quads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606353" y="1744564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098050" y="1629118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573603" y="1589099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034778" y="1629118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528038" y="1755857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045380" y="1922620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634846" y="2204824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275629" y="2551168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031874" y="2937403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986972" y="3423456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927757" y="2475738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261315" y="3333666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171512" y="3821115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625602" y="5027043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785285" y="5090911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938558" y="5013949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167257" y="4744839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634846" y="4464175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534522" y="2201749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324786" y="4731881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886140" y="4270077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7152268" y="2897379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2275629" y="3987873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182313" y="2487028"/>
            <a:ext cx="239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Calorimeters</a:t>
            </a:r>
          </a:p>
        </p:txBody>
      </p:sp>
      <p:pic>
        <p:nvPicPr>
          <p:cNvPr id="59" name="Picture 58" descr="image-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42" y="2041135"/>
            <a:ext cx="4395255" cy="377666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2A6DD38-B873-EF47-930B-77297004F31F}"/>
              </a:ext>
            </a:extLst>
          </p:cNvPr>
          <p:cNvSpPr txBox="1"/>
          <p:nvPr/>
        </p:nvSpPr>
        <p:spPr>
          <a:xfrm>
            <a:off x="5176826" y="476577"/>
            <a:ext cx="2238441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Muon</a:t>
            </a:r>
          </a:p>
          <a:p>
            <a:r>
              <a:rPr lang="en-US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Beamline</a:t>
            </a:r>
          </a:p>
        </p:txBody>
      </p:sp>
    </p:spTree>
    <p:extLst>
      <p:ext uri="{BB962C8B-B14F-4D97-AF65-F5344CB8AC3E}">
        <p14:creationId xmlns:p14="http://schemas.microsoft.com/office/powerpoint/2010/main" val="2157702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n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2" t="12703" r="14152" b="11872"/>
          <a:stretch/>
        </p:blipFill>
        <p:spPr>
          <a:xfrm>
            <a:off x="572443" y="474813"/>
            <a:ext cx="8110555" cy="565166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09/11/22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336264" y="590073"/>
            <a:ext cx="1513844" cy="833800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113105" y="1911322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747480" y="3720028"/>
            <a:ext cx="2611427" cy="1770220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209325" y="5028583"/>
            <a:ext cx="1908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Kickers</a:t>
            </a:r>
          </a:p>
        </p:txBody>
      </p:sp>
      <p:sp>
        <p:nvSpPr>
          <p:cNvPr id="31" name="Block Arc 30"/>
          <p:cNvSpPr/>
          <p:nvPr/>
        </p:nvSpPr>
        <p:spPr>
          <a:xfrm>
            <a:off x="4242410" y="1744284"/>
            <a:ext cx="3933830" cy="3681682"/>
          </a:xfrm>
          <a:prstGeom prst="blockArc">
            <a:avLst>
              <a:gd name="adj1" fmla="val 17993941"/>
              <a:gd name="adj2" fmla="val 21270412"/>
              <a:gd name="adj3" fmla="val 7569"/>
            </a:avLst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Block Arc 31"/>
          <p:cNvSpPr/>
          <p:nvPr/>
        </p:nvSpPr>
        <p:spPr>
          <a:xfrm>
            <a:off x="1834573" y="1203186"/>
            <a:ext cx="5336939" cy="3681682"/>
          </a:xfrm>
          <a:prstGeom prst="blockArc">
            <a:avLst>
              <a:gd name="adj1" fmla="val 14150253"/>
              <a:gd name="adj2" fmla="val 17274445"/>
              <a:gd name="adj3" fmla="val 5743"/>
            </a:avLst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Block Arc 32"/>
          <p:cNvSpPr/>
          <p:nvPr/>
        </p:nvSpPr>
        <p:spPr>
          <a:xfrm>
            <a:off x="2129643" y="2937403"/>
            <a:ext cx="4772457" cy="3001814"/>
          </a:xfrm>
          <a:prstGeom prst="blockArc">
            <a:avLst>
              <a:gd name="adj1" fmla="val 2562538"/>
              <a:gd name="adj2" fmla="val 8966960"/>
              <a:gd name="adj3" fmla="val 14471"/>
            </a:avLst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Block Arc 33"/>
          <p:cNvSpPr/>
          <p:nvPr/>
        </p:nvSpPr>
        <p:spPr>
          <a:xfrm>
            <a:off x="1315365" y="1976421"/>
            <a:ext cx="2866948" cy="2486372"/>
          </a:xfrm>
          <a:prstGeom prst="blockArc">
            <a:avLst>
              <a:gd name="adj1" fmla="val 9437666"/>
              <a:gd name="adj2" fmla="val 12622038"/>
              <a:gd name="adj3" fmla="val 17301"/>
            </a:avLst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44649" y="5425966"/>
            <a:ext cx="2091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ES Quads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606353" y="1744564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098050" y="1629118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573603" y="1589099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034778" y="1629118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528038" y="1755857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045380" y="1922620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634846" y="2204824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275629" y="2551168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031874" y="2937403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986972" y="3423456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927757" y="2475738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261315" y="3333666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171512" y="3821115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625602" y="5027043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785285" y="5090911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938558" y="5013949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167257" y="4744839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634846" y="4464175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534522" y="2201749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324786" y="4731881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886140" y="4270077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7152268" y="2897379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2275629" y="3987873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2963553" y="1633234"/>
            <a:ext cx="511617" cy="245246"/>
          </a:xfrm>
          <a:prstGeom prst="rect">
            <a:avLst/>
          </a:prstGeom>
          <a:noFill/>
          <a:ln w="5715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2102433" y="4341552"/>
            <a:ext cx="511617" cy="245246"/>
          </a:xfrm>
          <a:prstGeom prst="rect">
            <a:avLst/>
          </a:prstGeom>
          <a:noFill/>
          <a:ln w="5715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457670" y="3641654"/>
            <a:ext cx="1419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Trackers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82313" y="2487028"/>
            <a:ext cx="239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Calorimeters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689" y="2204824"/>
            <a:ext cx="4279674" cy="2687813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8195CE4-CA58-7542-A51A-D582CBCEFC83}"/>
              </a:ext>
            </a:extLst>
          </p:cNvPr>
          <p:cNvSpPr txBox="1"/>
          <p:nvPr/>
        </p:nvSpPr>
        <p:spPr>
          <a:xfrm>
            <a:off x="5176826" y="476577"/>
            <a:ext cx="2238441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Muon</a:t>
            </a:r>
          </a:p>
          <a:p>
            <a:r>
              <a:rPr lang="en-US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Beamline</a:t>
            </a:r>
          </a:p>
        </p:txBody>
      </p:sp>
    </p:spTree>
    <p:extLst>
      <p:ext uri="{BB962C8B-B14F-4D97-AF65-F5344CB8AC3E}">
        <p14:creationId xmlns:p14="http://schemas.microsoft.com/office/powerpoint/2010/main" val="3852583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n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2" t="12703" r="14152" b="11872"/>
          <a:stretch/>
        </p:blipFill>
        <p:spPr>
          <a:xfrm>
            <a:off x="572443" y="474813"/>
            <a:ext cx="8110555" cy="565166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09/11/22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336264" y="590073"/>
            <a:ext cx="1513844" cy="833800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113105" y="1911322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747480" y="3720028"/>
            <a:ext cx="2611427" cy="1770220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209325" y="5028583"/>
            <a:ext cx="1908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Kickers</a:t>
            </a:r>
          </a:p>
        </p:txBody>
      </p:sp>
      <p:sp>
        <p:nvSpPr>
          <p:cNvPr id="31" name="Block Arc 30"/>
          <p:cNvSpPr/>
          <p:nvPr/>
        </p:nvSpPr>
        <p:spPr>
          <a:xfrm>
            <a:off x="4242410" y="1744284"/>
            <a:ext cx="3933830" cy="3681682"/>
          </a:xfrm>
          <a:prstGeom prst="blockArc">
            <a:avLst>
              <a:gd name="adj1" fmla="val 17993941"/>
              <a:gd name="adj2" fmla="val 21270412"/>
              <a:gd name="adj3" fmla="val 7569"/>
            </a:avLst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Block Arc 31"/>
          <p:cNvSpPr/>
          <p:nvPr/>
        </p:nvSpPr>
        <p:spPr>
          <a:xfrm>
            <a:off x="1834573" y="1203186"/>
            <a:ext cx="5336939" cy="3681682"/>
          </a:xfrm>
          <a:prstGeom prst="blockArc">
            <a:avLst>
              <a:gd name="adj1" fmla="val 14150253"/>
              <a:gd name="adj2" fmla="val 17274445"/>
              <a:gd name="adj3" fmla="val 5743"/>
            </a:avLst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Block Arc 32"/>
          <p:cNvSpPr/>
          <p:nvPr/>
        </p:nvSpPr>
        <p:spPr>
          <a:xfrm>
            <a:off x="2129643" y="2937403"/>
            <a:ext cx="4772457" cy="3001814"/>
          </a:xfrm>
          <a:prstGeom prst="blockArc">
            <a:avLst>
              <a:gd name="adj1" fmla="val 2562538"/>
              <a:gd name="adj2" fmla="val 8966960"/>
              <a:gd name="adj3" fmla="val 14471"/>
            </a:avLst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Block Arc 33"/>
          <p:cNvSpPr/>
          <p:nvPr/>
        </p:nvSpPr>
        <p:spPr>
          <a:xfrm>
            <a:off x="1315365" y="1976421"/>
            <a:ext cx="2866948" cy="2486372"/>
          </a:xfrm>
          <a:prstGeom prst="blockArc">
            <a:avLst>
              <a:gd name="adj1" fmla="val 9437666"/>
              <a:gd name="adj2" fmla="val 12622038"/>
              <a:gd name="adj3" fmla="val 17301"/>
            </a:avLst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44649" y="5425966"/>
            <a:ext cx="2091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ES Quads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606353" y="1744564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098050" y="1629118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573603" y="1589099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034778" y="1629118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528038" y="1755857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045380" y="1922620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634846" y="2204824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275629" y="2551168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031874" y="2937403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986972" y="3423456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927757" y="2475738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261315" y="3333666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171512" y="3821115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625602" y="5027043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785285" y="5090911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938558" y="5013949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167257" y="4744839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634846" y="4464175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534522" y="2201749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324786" y="4731881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886140" y="4270077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7152268" y="2897379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2275629" y="3987873"/>
            <a:ext cx="243755" cy="28220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2963553" y="1633234"/>
            <a:ext cx="511617" cy="245246"/>
          </a:xfrm>
          <a:prstGeom prst="rect">
            <a:avLst/>
          </a:prstGeom>
          <a:noFill/>
          <a:ln w="5715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2102433" y="4341552"/>
            <a:ext cx="511617" cy="245246"/>
          </a:xfrm>
          <a:prstGeom prst="rect">
            <a:avLst/>
          </a:prstGeom>
          <a:noFill/>
          <a:ln w="5715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457670" y="3641654"/>
            <a:ext cx="1419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Trackers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82313" y="2487028"/>
            <a:ext cx="239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Calorimeters</a:t>
            </a:r>
          </a:p>
        </p:txBody>
      </p:sp>
      <p:sp>
        <p:nvSpPr>
          <p:cNvPr id="2" name="Donut 1"/>
          <p:cNvSpPr/>
          <p:nvPr/>
        </p:nvSpPr>
        <p:spPr>
          <a:xfrm>
            <a:off x="1309964" y="1114657"/>
            <a:ext cx="7014788" cy="4772974"/>
          </a:xfrm>
          <a:prstGeom prst="donut">
            <a:avLst>
              <a:gd name="adj" fmla="val 10233"/>
            </a:avLst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76844" y="1122376"/>
            <a:ext cx="2124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Field Probes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3A0476E-48E6-C14B-8F0B-6FB2281DA05A}"/>
              </a:ext>
            </a:extLst>
          </p:cNvPr>
          <p:cNvSpPr txBox="1"/>
          <p:nvPr/>
        </p:nvSpPr>
        <p:spPr>
          <a:xfrm>
            <a:off x="5176826" y="476577"/>
            <a:ext cx="2238441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Muon</a:t>
            </a:r>
          </a:p>
          <a:p>
            <a:r>
              <a:rPr lang="en-US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Beamline</a:t>
            </a:r>
          </a:p>
        </p:txBody>
      </p:sp>
    </p:spTree>
    <p:extLst>
      <p:ext uri="{BB962C8B-B14F-4D97-AF65-F5344CB8AC3E}">
        <p14:creationId xmlns:p14="http://schemas.microsoft.com/office/powerpoint/2010/main" val="183352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_fft_overlay_end_legen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7206" y="-830848"/>
            <a:ext cx="5314647" cy="89154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precession measurement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09/11/22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Kevin Labe | Muon g </a:t>
            </a:r>
            <a:r>
              <a:rPr lang="mr-IN" dirty="0"/>
              <a:t>–</a:t>
            </a:r>
            <a:r>
              <a:rPr lang="en-US" dirty="0"/>
              <a:t> 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0" name="Picture 9" descr="g-2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91" y="6413831"/>
            <a:ext cx="588817" cy="417937"/>
          </a:xfrm>
          <a:prstGeom prst="rect">
            <a:avLst/>
          </a:prstGeom>
        </p:spPr>
      </p:pic>
      <p:pic>
        <p:nvPicPr>
          <p:cNvPr id="11" name="Picture 10" descr="bold_cornell_seal_cmyk_r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4" y="6387599"/>
            <a:ext cx="444169" cy="444169"/>
          </a:xfrm>
          <a:prstGeom prst="rect">
            <a:avLst/>
          </a:prstGeom>
        </p:spPr>
      </p:pic>
      <p:pic>
        <p:nvPicPr>
          <p:cNvPr id="2" name="Picture 1" descr="p_wiggle_end_leg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735" y="1638088"/>
            <a:ext cx="4096428" cy="24405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71DA5E-07E8-AC4E-8008-C75CDD2D9DCA}"/>
              </a:ext>
            </a:extLst>
          </p:cNvPr>
          <p:cNvSpPr txBox="1"/>
          <p:nvPr/>
        </p:nvSpPr>
        <p:spPr>
          <a:xfrm>
            <a:off x="6364371" y="435056"/>
            <a:ext cx="2811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CBO – horizontal beam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osc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br>
              <a:rPr lang="en-US" sz="1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VW  – vertical beam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osc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0683288"/>
      </p:ext>
    </p:extLst>
  </p:cSld>
  <p:clrMapOvr>
    <a:masterClrMapping/>
  </p:clrMapOvr>
</p:sld>
</file>

<file path=ppt/theme/theme1.xml><?xml version="1.0" encoding="utf-8"?>
<a:theme xmlns:a="http://schemas.openxmlformats.org/drawingml/2006/main" name="FNAL_Partnership_PowerPoint_4x3-seasons_010521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6" id="{5214F9FE-474D-E040-A132-E48C76AD4B6E}" vid="{3CA56C60-5333-2B47-9170-7C2B8BEFA1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FNAL_Partnership_PowerPoint_4x3-seasons_010521.potx</Template>
  <TotalTime>68542</TotalTime>
  <Words>1682</Words>
  <Application>Microsoft Macintosh PowerPoint</Application>
  <PresentationFormat>On-screen Show (4:3)</PresentationFormat>
  <Paragraphs>596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Cambria Math</vt:lpstr>
      <vt:lpstr>Helvetica</vt:lpstr>
      <vt:lpstr>FNAL_Partnership_PowerPoint_4x3-seasons_010521</vt:lpstr>
      <vt:lpstr>PowerPoint Presentation</vt:lpstr>
      <vt:lpstr>Why Muon g – 2 ?</vt:lpstr>
      <vt:lpstr>Experimental Principle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Muon precession measurement</vt:lpstr>
      <vt:lpstr>Field measurement</vt:lpstr>
      <vt:lpstr>Run 1 Results</vt:lpstr>
      <vt:lpstr>Accumulating Statistics</vt:lpstr>
      <vt:lpstr>Publication Plan</vt:lpstr>
      <vt:lpstr>Runs 2 and 3</vt:lpstr>
      <vt:lpstr>Replaced Quadrupole HV resistors</vt:lpstr>
      <vt:lpstr>Quadrupole field transient</vt:lpstr>
      <vt:lpstr>Stronger Kick</vt:lpstr>
      <vt:lpstr>Runs 4, 5, and 6</vt:lpstr>
      <vt:lpstr>Muon g – 2 Collaboration</vt:lpstr>
      <vt:lpstr>Muon g-2 Experiment Timeline</vt:lpstr>
      <vt:lpstr>Analysis Progress</vt:lpstr>
      <vt:lpstr>60 years of gμ</vt:lpstr>
      <vt:lpstr>g – 2 Storage Ring</vt:lpstr>
      <vt:lpstr>Data Analysis</vt:lpstr>
      <vt:lpstr>Muon precession measurement</vt:lpstr>
      <vt:lpstr>Muon precession measurement</vt:lpstr>
      <vt:lpstr>Muon precession measurement</vt:lpstr>
      <vt:lpstr>Muon precession measurement</vt:lpstr>
      <vt:lpstr>Systematic concerns</vt:lpstr>
      <vt:lpstr>Muon precession systematics</vt:lpstr>
      <vt:lpstr>Muon precession measurement</vt:lpstr>
      <vt:lpstr>Field measurement</vt:lpstr>
      <vt:lpstr>Field measurement</vt:lpstr>
      <vt:lpstr>Field systematics</vt:lpstr>
      <vt:lpstr>E Field and Pitch Corrections</vt:lpstr>
      <vt:lpstr>Muon Losses</vt:lpstr>
      <vt:lpstr>Full fit function</vt:lpstr>
      <vt:lpstr>Asymmetry method</vt:lpstr>
      <vt:lpstr>Ratio method</vt:lpstr>
      <vt:lpstr>Integrated energy method</vt:lpstr>
      <vt:lpstr>Pileup in time</vt:lpstr>
      <vt:lpstr>Four dataset results</vt:lpstr>
      <vt:lpstr>External Constants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 Stone</dc:creator>
  <cp:lastModifiedBy>Kevin Labe</cp:lastModifiedBy>
  <cp:revision>271</cp:revision>
  <cp:lastPrinted>2014-01-20T19:40:21Z</cp:lastPrinted>
  <dcterms:created xsi:type="dcterms:W3CDTF">2021-01-05T16:50:20Z</dcterms:created>
  <dcterms:modified xsi:type="dcterms:W3CDTF">2022-11-01T20:57:12Z</dcterms:modified>
</cp:coreProperties>
</file>