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1" r:id="rId3"/>
    <p:sldId id="258" r:id="rId4"/>
    <p:sldId id="266" r:id="rId5"/>
    <p:sldId id="270" r:id="rId6"/>
    <p:sldId id="282" r:id="rId7"/>
    <p:sldId id="272" r:id="rId8"/>
    <p:sldId id="273" r:id="rId9"/>
    <p:sldId id="276" r:id="rId10"/>
    <p:sldId id="284" r:id="rId11"/>
    <p:sldId id="257" r:id="rId12"/>
    <p:sldId id="271" r:id="rId13"/>
    <p:sldId id="285" r:id="rId14"/>
    <p:sldId id="274" r:id="rId15"/>
    <p:sldId id="288" r:id="rId16"/>
    <p:sldId id="279" r:id="rId17"/>
    <p:sldId id="289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3B82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26"/>
    <p:restoredTop sz="96327"/>
  </p:normalViewPr>
  <p:slideViewPr>
    <p:cSldViewPr snapToGrid="0" snapToObjects="1">
      <p:cViewPr>
        <p:scale>
          <a:sx n="80" d="100"/>
          <a:sy n="80" d="100"/>
        </p:scale>
        <p:origin x="24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0CC22-36FC-9E4A-85CE-D4BADCC89B38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74AE8-E1A6-CC43-9CD3-883AAA93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74AE8-E1A6-CC43-9CD3-883AAA930F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6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A9F9E-C204-E347-A65D-CE4A3C5242FC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063C-D103-6148-BC33-19198FAC96CB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8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0B03-B013-A440-9150-A6A1537F63E4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0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5606-ED8F-9F4C-9AB4-52659A4AADAA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04B09-C404-8946-A066-94410B325DB0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5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3B81-2F32-8748-B7DF-643BD8541479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8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A75-4B27-8B4E-A5C1-86D2A271B25E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12EF-335F-2C40-8C3C-02BC5E8E4DAA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5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EC19-2B06-CD4E-88F7-98E14960F55E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903C-20CF-5741-9246-EFF28F3827A4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0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D79A-6D49-4948-BA2B-490461246210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Precision Muon Physics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FD6D1-67B7-314A-AC0F-3287AC58CAE0}" type="datetime4">
              <a:rPr lang="en-GB" smtClean="0"/>
              <a:t>10 November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Precision Muon Physics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44724-E1D5-E34C-ABAC-665DF8AD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3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opscience.iop.org/article/10.1088/1748-0221/17/02/P0203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4A459E5-85C1-C030-6572-F81E6F27E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8" t="18557" r="11262" b="16354"/>
          <a:stretch/>
        </p:blipFill>
        <p:spPr>
          <a:xfrm>
            <a:off x="8595005" y="1570404"/>
            <a:ext cx="3571727" cy="240338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58240" y="3048802"/>
            <a:ext cx="8028122" cy="2525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charset="0"/>
              <a:buChar char="•"/>
            </a:pPr>
            <a:endParaRPr lang="en-US" sz="2400" dirty="0">
              <a:solidFill>
                <a:srgbClr val="94165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5687040"/>
            <a:ext cx="12192000" cy="961269"/>
          </a:xfrm>
        </p:spPr>
        <p:txBody>
          <a:bodyPr>
            <a:normAutofit fontScale="92500" lnSpcReduction="10000"/>
          </a:bodyPr>
          <a:lstStyle/>
          <a:p>
            <a:pPr lvl="1"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Saskia Charity</a:t>
            </a:r>
          </a:p>
          <a:p>
            <a:pPr lvl="1"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 Precision Physics Workshop @ Liverpool	</a:t>
            </a:r>
          </a:p>
          <a:p>
            <a:pPr lvl="1" algn="l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09 November 2022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1649909" y="293970"/>
            <a:ext cx="2612330" cy="704914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9" name="Picture 8" descr="g-2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403" y="237862"/>
            <a:ext cx="1387011" cy="98448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637D01-658B-9F65-8B44-FBA5B4D5A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3562"/>
            <a:ext cx="4144240" cy="2343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401F9B-6BED-9487-B651-AC04F4101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028" y="1573806"/>
            <a:ext cx="4328890" cy="24392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37D1F5-2ABB-C63A-09D3-43BC91E2CF96}"/>
              </a:ext>
            </a:extLst>
          </p:cNvPr>
          <p:cNvSpPr/>
          <p:nvPr/>
        </p:nvSpPr>
        <p:spPr>
          <a:xfrm>
            <a:off x="0" y="3763363"/>
            <a:ext cx="12192000" cy="771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27F310-19F9-F028-0EA3-B697AFB9E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519" y="401998"/>
            <a:ext cx="1856980" cy="5968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6577D3-4B95-CCCB-2EA7-CE6E044B5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4"/>
          <a:stretch/>
        </p:blipFill>
        <p:spPr bwMode="auto">
          <a:xfrm>
            <a:off x="6227779" y="381565"/>
            <a:ext cx="2064167" cy="6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913" y="4350724"/>
            <a:ext cx="12192000" cy="1116695"/>
          </a:xfrm>
          <a:solidFill>
            <a:srgbClr val="013B82"/>
          </a:solidFill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Activity on g-2 in the UK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18BEAC4-8499-2527-4D19-F6A03129E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4661" y="398840"/>
            <a:ext cx="1834613" cy="588241"/>
          </a:xfrm>
          <a:prstGeom prst="rect">
            <a:avLst/>
          </a:prstGeom>
        </p:spPr>
      </p:pic>
      <p:pic>
        <p:nvPicPr>
          <p:cNvPr id="1028" name="Picture 4" descr="The Cockcroft Institute | Accelerator Science and Technology">
            <a:extLst>
              <a:ext uri="{FF2B5EF4-FFF2-40B4-BE49-F238E27FC236}">
                <a16:creationId xmlns:a16="http://schemas.microsoft.com/office/drawing/2014/main" id="{1AD7FE7B-1930-3644-FED1-FD184D68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989" y="315115"/>
            <a:ext cx="1208074" cy="6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EB09-78CA-E441-8B7D-C89437DB87E7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1" y="182876"/>
            <a:ext cx="10188975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Beyond Run-1: Machine Learning techniques for tracking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6FC38-10AB-583C-10FE-48E34C90A9CF}"/>
              </a:ext>
            </a:extLst>
          </p:cNvPr>
          <p:cNvSpPr txBox="1"/>
          <p:nvPr/>
        </p:nvSpPr>
        <p:spPr>
          <a:xfrm>
            <a:off x="1817640" y="4400619"/>
            <a:ext cx="40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Readout electronics (ASDQs)</a:t>
            </a:r>
          </a:p>
        </p:txBody>
      </p:sp>
      <p:pic>
        <p:nvPicPr>
          <p:cNvPr id="3" name="Picture 2" descr="g-2Logo.png">
            <a:extLst>
              <a:ext uri="{FF2B5EF4-FFF2-40B4-BE49-F238E27FC236}">
                <a16:creationId xmlns:a16="http://schemas.microsoft.com/office/drawing/2014/main" id="{CB1D958D-4CA3-BDEC-D5F4-2F26CCD857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E1D8C-FA7C-6369-45D1-1B7AB4A62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882" y="1537296"/>
            <a:ext cx="7956565" cy="40258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715A8-84F4-E8E1-5116-3420E411AC9C}"/>
              </a:ext>
            </a:extLst>
          </p:cNvPr>
          <p:cNvSpPr txBox="1"/>
          <p:nvPr/>
        </p:nvSpPr>
        <p:spPr>
          <a:xfrm>
            <a:off x="426889" y="1638833"/>
            <a:ext cx="31545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approach: use ML techniques to improve track finding – particularly good for pileup events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overlaid selection of well-fitted, isolated tracks from data as training sample</a:t>
            </a:r>
          </a:p>
          <a:p>
            <a:pPr marL="285750" indent="-285750">
              <a:buFont typeface="Zapf Dingbats"/>
              <a:buChar char="➔"/>
            </a:pPr>
            <a:endParaRPr lang="en-US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F13F5-F987-BFE8-D53D-4156A9EC4486}"/>
              </a:ext>
            </a:extLst>
          </p:cNvPr>
          <p:cNvSpPr txBox="1"/>
          <p:nvPr/>
        </p:nvSpPr>
        <p:spPr>
          <a:xfrm>
            <a:off x="382772" y="5903735"/>
            <a:ext cx="50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 by Anthony Hibbert &amp; Joe Price (Liverpool)</a:t>
            </a:r>
          </a:p>
        </p:txBody>
      </p:sp>
    </p:spTree>
    <p:extLst>
      <p:ext uri="{BB962C8B-B14F-4D97-AF65-F5344CB8AC3E}">
        <p14:creationId xmlns:p14="http://schemas.microsoft.com/office/powerpoint/2010/main" val="3217241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3845-E46A-6F47-8FFD-F5B565918399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1" y="182876"/>
            <a:ext cx="9401759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Trackers &amp; Beam Dynamics in g-2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43266-7C97-919F-F4E4-098D14A2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08" y="2229742"/>
            <a:ext cx="4890234" cy="2989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E70CC8-BC59-2D18-D451-0D79E38BFF7F}"/>
              </a:ext>
            </a:extLst>
          </p:cNvPr>
          <p:cNvSpPr txBox="1"/>
          <p:nvPr/>
        </p:nvSpPr>
        <p:spPr>
          <a:xfrm>
            <a:off x="1002890" y="1198824"/>
            <a:ext cx="402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N(t) = number of muons in calorimeters vs time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12AC9E-F0DE-1503-5BD1-309378443591}"/>
              </a:ext>
            </a:extLst>
          </p:cNvPr>
          <p:cNvGrpSpPr/>
          <p:nvPr/>
        </p:nvGrpSpPr>
        <p:grpSpPr>
          <a:xfrm>
            <a:off x="4417552" y="1166389"/>
            <a:ext cx="6540500" cy="711200"/>
            <a:chOff x="4883150" y="1198824"/>
            <a:chExt cx="6540500" cy="711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4F2B8C-4A08-2BB2-4F52-6AC1E61D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3150" y="1198824"/>
              <a:ext cx="6540500" cy="711200"/>
            </a:xfrm>
            <a:custGeom>
              <a:avLst/>
              <a:gdLst>
                <a:gd name="connsiteX0" fmla="*/ 0 w 6540500"/>
                <a:gd name="connsiteY0" fmla="*/ 0 h 711200"/>
                <a:gd name="connsiteX1" fmla="*/ 659996 w 6540500"/>
                <a:gd name="connsiteY1" fmla="*/ 0 h 711200"/>
                <a:gd name="connsiteX2" fmla="*/ 1058372 w 6540500"/>
                <a:gd name="connsiteY2" fmla="*/ 0 h 711200"/>
                <a:gd name="connsiteX3" fmla="*/ 1587558 w 6540500"/>
                <a:gd name="connsiteY3" fmla="*/ 0 h 711200"/>
                <a:gd name="connsiteX4" fmla="*/ 2312959 w 6540500"/>
                <a:gd name="connsiteY4" fmla="*/ 0 h 711200"/>
                <a:gd name="connsiteX5" fmla="*/ 2907550 w 6540500"/>
                <a:gd name="connsiteY5" fmla="*/ 0 h 711200"/>
                <a:gd name="connsiteX6" fmla="*/ 3567545 w 6540500"/>
                <a:gd name="connsiteY6" fmla="*/ 0 h 711200"/>
                <a:gd name="connsiteX7" fmla="*/ 4096731 w 6540500"/>
                <a:gd name="connsiteY7" fmla="*/ 0 h 711200"/>
                <a:gd name="connsiteX8" fmla="*/ 4691322 w 6540500"/>
                <a:gd name="connsiteY8" fmla="*/ 0 h 711200"/>
                <a:gd name="connsiteX9" fmla="*/ 5416723 w 6540500"/>
                <a:gd name="connsiteY9" fmla="*/ 0 h 711200"/>
                <a:gd name="connsiteX10" fmla="*/ 5880504 w 6540500"/>
                <a:gd name="connsiteY10" fmla="*/ 0 h 711200"/>
                <a:gd name="connsiteX11" fmla="*/ 6540500 w 6540500"/>
                <a:gd name="connsiteY11" fmla="*/ 0 h 711200"/>
                <a:gd name="connsiteX12" fmla="*/ 6540500 w 6540500"/>
                <a:gd name="connsiteY12" fmla="*/ 341376 h 711200"/>
                <a:gd name="connsiteX13" fmla="*/ 6540500 w 6540500"/>
                <a:gd name="connsiteY13" fmla="*/ 711200 h 711200"/>
                <a:gd name="connsiteX14" fmla="*/ 5945909 w 6540500"/>
                <a:gd name="connsiteY14" fmla="*/ 711200 h 711200"/>
                <a:gd name="connsiteX15" fmla="*/ 5351318 w 6540500"/>
                <a:gd name="connsiteY15" fmla="*/ 711200 h 711200"/>
                <a:gd name="connsiteX16" fmla="*/ 4887537 w 6540500"/>
                <a:gd name="connsiteY16" fmla="*/ 711200 h 711200"/>
                <a:gd name="connsiteX17" fmla="*/ 4292946 w 6540500"/>
                <a:gd name="connsiteY17" fmla="*/ 711200 h 711200"/>
                <a:gd name="connsiteX18" fmla="*/ 3698355 w 6540500"/>
                <a:gd name="connsiteY18" fmla="*/ 711200 h 711200"/>
                <a:gd name="connsiteX19" fmla="*/ 3103765 w 6540500"/>
                <a:gd name="connsiteY19" fmla="*/ 711200 h 711200"/>
                <a:gd name="connsiteX20" fmla="*/ 2509174 w 6540500"/>
                <a:gd name="connsiteY20" fmla="*/ 711200 h 711200"/>
                <a:gd name="connsiteX21" fmla="*/ 1979988 w 6540500"/>
                <a:gd name="connsiteY21" fmla="*/ 711200 h 711200"/>
                <a:gd name="connsiteX22" fmla="*/ 1319992 w 6540500"/>
                <a:gd name="connsiteY22" fmla="*/ 711200 h 711200"/>
                <a:gd name="connsiteX23" fmla="*/ 725401 w 6540500"/>
                <a:gd name="connsiteY23" fmla="*/ 711200 h 711200"/>
                <a:gd name="connsiteX24" fmla="*/ 0 w 6540500"/>
                <a:gd name="connsiteY24" fmla="*/ 711200 h 711200"/>
                <a:gd name="connsiteX25" fmla="*/ 0 w 6540500"/>
                <a:gd name="connsiteY25" fmla="*/ 341376 h 711200"/>
                <a:gd name="connsiteX26" fmla="*/ 0 w 6540500"/>
                <a:gd name="connsiteY26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40500" h="711200" fill="none" extrusionOk="0">
                  <a:moveTo>
                    <a:pt x="0" y="0"/>
                  </a:moveTo>
                  <a:cubicBezTo>
                    <a:pt x="239829" y="-28412"/>
                    <a:pt x="332708" y="15693"/>
                    <a:pt x="659996" y="0"/>
                  </a:cubicBezTo>
                  <a:cubicBezTo>
                    <a:pt x="987284" y="-15693"/>
                    <a:pt x="975620" y="30963"/>
                    <a:pt x="1058372" y="0"/>
                  </a:cubicBezTo>
                  <a:cubicBezTo>
                    <a:pt x="1141124" y="-30963"/>
                    <a:pt x="1375407" y="305"/>
                    <a:pt x="1587558" y="0"/>
                  </a:cubicBezTo>
                  <a:cubicBezTo>
                    <a:pt x="1799709" y="-305"/>
                    <a:pt x="1993383" y="23974"/>
                    <a:pt x="2312959" y="0"/>
                  </a:cubicBezTo>
                  <a:cubicBezTo>
                    <a:pt x="2632535" y="-23974"/>
                    <a:pt x="2617414" y="69371"/>
                    <a:pt x="2907550" y="0"/>
                  </a:cubicBezTo>
                  <a:cubicBezTo>
                    <a:pt x="3197686" y="-69371"/>
                    <a:pt x="3406564" y="10552"/>
                    <a:pt x="3567545" y="0"/>
                  </a:cubicBezTo>
                  <a:cubicBezTo>
                    <a:pt x="3728527" y="-10552"/>
                    <a:pt x="3872627" y="7042"/>
                    <a:pt x="4096731" y="0"/>
                  </a:cubicBezTo>
                  <a:cubicBezTo>
                    <a:pt x="4320835" y="-7042"/>
                    <a:pt x="4513790" y="2113"/>
                    <a:pt x="4691322" y="0"/>
                  </a:cubicBezTo>
                  <a:cubicBezTo>
                    <a:pt x="4868854" y="-2113"/>
                    <a:pt x="5140371" y="36772"/>
                    <a:pt x="5416723" y="0"/>
                  </a:cubicBezTo>
                  <a:cubicBezTo>
                    <a:pt x="5693075" y="-36772"/>
                    <a:pt x="5732254" y="51376"/>
                    <a:pt x="5880504" y="0"/>
                  </a:cubicBezTo>
                  <a:cubicBezTo>
                    <a:pt x="6028754" y="-51376"/>
                    <a:pt x="6253053" y="26617"/>
                    <a:pt x="6540500" y="0"/>
                  </a:cubicBezTo>
                  <a:cubicBezTo>
                    <a:pt x="6558108" y="107163"/>
                    <a:pt x="6504626" y="176062"/>
                    <a:pt x="6540500" y="341376"/>
                  </a:cubicBezTo>
                  <a:cubicBezTo>
                    <a:pt x="6576374" y="506690"/>
                    <a:pt x="6501871" y="543543"/>
                    <a:pt x="6540500" y="711200"/>
                  </a:cubicBezTo>
                  <a:cubicBezTo>
                    <a:pt x="6373891" y="716789"/>
                    <a:pt x="6089455" y="710134"/>
                    <a:pt x="5945909" y="711200"/>
                  </a:cubicBezTo>
                  <a:cubicBezTo>
                    <a:pt x="5802363" y="712266"/>
                    <a:pt x="5589400" y="701225"/>
                    <a:pt x="5351318" y="711200"/>
                  </a:cubicBezTo>
                  <a:cubicBezTo>
                    <a:pt x="5113236" y="721175"/>
                    <a:pt x="5118929" y="682844"/>
                    <a:pt x="4887537" y="711200"/>
                  </a:cubicBezTo>
                  <a:cubicBezTo>
                    <a:pt x="4656145" y="739556"/>
                    <a:pt x="4427701" y="689473"/>
                    <a:pt x="4292946" y="711200"/>
                  </a:cubicBezTo>
                  <a:cubicBezTo>
                    <a:pt x="4158191" y="732927"/>
                    <a:pt x="3970669" y="658955"/>
                    <a:pt x="3698355" y="711200"/>
                  </a:cubicBezTo>
                  <a:cubicBezTo>
                    <a:pt x="3426041" y="763445"/>
                    <a:pt x="3283490" y="704611"/>
                    <a:pt x="3103765" y="711200"/>
                  </a:cubicBezTo>
                  <a:cubicBezTo>
                    <a:pt x="2924040" y="717789"/>
                    <a:pt x="2748551" y="644397"/>
                    <a:pt x="2509174" y="711200"/>
                  </a:cubicBezTo>
                  <a:cubicBezTo>
                    <a:pt x="2269797" y="778003"/>
                    <a:pt x="2173092" y="704431"/>
                    <a:pt x="1979988" y="711200"/>
                  </a:cubicBezTo>
                  <a:cubicBezTo>
                    <a:pt x="1786884" y="717969"/>
                    <a:pt x="1479055" y="665321"/>
                    <a:pt x="1319992" y="711200"/>
                  </a:cubicBezTo>
                  <a:cubicBezTo>
                    <a:pt x="1160929" y="757079"/>
                    <a:pt x="896730" y="670930"/>
                    <a:pt x="725401" y="711200"/>
                  </a:cubicBezTo>
                  <a:cubicBezTo>
                    <a:pt x="554072" y="751470"/>
                    <a:pt x="254431" y="696375"/>
                    <a:pt x="0" y="711200"/>
                  </a:cubicBezTo>
                  <a:cubicBezTo>
                    <a:pt x="-8345" y="575336"/>
                    <a:pt x="2068" y="471805"/>
                    <a:pt x="0" y="341376"/>
                  </a:cubicBezTo>
                  <a:cubicBezTo>
                    <a:pt x="-2068" y="210947"/>
                    <a:pt x="20751" y="137825"/>
                    <a:pt x="0" y="0"/>
                  </a:cubicBezTo>
                  <a:close/>
                </a:path>
                <a:path w="6540500" h="711200" stroke="0" extrusionOk="0">
                  <a:moveTo>
                    <a:pt x="0" y="0"/>
                  </a:moveTo>
                  <a:cubicBezTo>
                    <a:pt x="184791" y="-36343"/>
                    <a:pt x="402543" y="30076"/>
                    <a:pt x="529186" y="0"/>
                  </a:cubicBezTo>
                  <a:cubicBezTo>
                    <a:pt x="655829" y="-30076"/>
                    <a:pt x="773325" y="39609"/>
                    <a:pt x="927562" y="0"/>
                  </a:cubicBezTo>
                  <a:cubicBezTo>
                    <a:pt x="1081799" y="-39609"/>
                    <a:pt x="1475060" y="83741"/>
                    <a:pt x="1652963" y="0"/>
                  </a:cubicBezTo>
                  <a:cubicBezTo>
                    <a:pt x="1830866" y="-83741"/>
                    <a:pt x="1962815" y="21423"/>
                    <a:pt x="2182149" y="0"/>
                  </a:cubicBezTo>
                  <a:cubicBezTo>
                    <a:pt x="2401483" y="-21423"/>
                    <a:pt x="2541768" y="11170"/>
                    <a:pt x="2711335" y="0"/>
                  </a:cubicBezTo>
                  <a:cubicBezTo>
                    <a:pt x="2880902" y="-11170"/>
                    <a:pt x="3245850" y="43903"/>
                    <a:pt x="3436735" y="0"/>
                  </a:cubicBezTo>
                  <a:cubicBezTo>
                    <a:pt x="3627620" y="-43903"/>
                    <a:pt x="3707590" y="35869"/>
                    <a:pt x="3900516" y="0"/>
                  </a:cubicBezTo>
                  <a:cubicBezTo>
                    <a:pt x="4093442" y="-35869"/>
                    <a:pt x="4338974" y="21636"/>
                    <a:pt x="4625917" y="0"/>
                  </a:cubicBezTo>
                  <a:cubicBezTo>
                    <a:pt x="4912860" y="-21636"/>
                    <a:pt x="5013404" y="17094"/>
                    <a:pt x="5351318" y="0"/>
                  </a:cubicBezTo>
                  <a:cubicBezTo>
                    <a:pt x="5689232" y="-17094"/>
                    <a:pt x="5745042" y="9005"/>
                    <a:pt x="5945909" y="0"/>
                  </a:cubicBezTo>
                  <a:cubicBezTo>
                    <a:pt x="6146776" y="-9005"/>
                    <a:pt x="6320244" y="37342"/>
                    <a:pt x="6540500" y="0"/>
                  </a:cubicBezTo>
                  <a:cubicBezTo>
                    <a:pt x="6573735" y="142646"/>
                    <a:pt x="6517815" y="221053"/>
                    <a:pt x="6540500" y="348488"/>
                  </a:cubicBezTo>
                  <a:cubicBezTo>
                    <a:pt x="6563185" y="475923"/>
                    <a:pt x="6525486" y="538542"/>
                    <a:pt x="6540500" y="711200"/>
                  </a:cubicBezTo>
                  <a:cubicBezTo>
                    <a:pt x="6297607" y="777373"/>
                    <a:pt x="6139169" y="653304"/>
                    <a:pt x="5945909" y="711200"/>
                  </a:cubicBezTo>
                  <a:cubicBezTo>
                    <a:pt x="5752649" y="769096"/>
                    <a:pt x="5683135" y="703953"/>
                    <a:pt x="5482128" y="711200"/>
                  </a:cubicBezTo>
                  <a:cubicBezTo>
                    <a:pt x="5281121" y="718447"/>
                    <a:pt x="5101963" y="703120"/>
                    <a:pt x="4887537" y="711200"/>
                  </a:cubicBezTo>
                  <a:cubicBezTo>
                    <a:pt x="4673111" y="719280"/>
                    <a:pt x="4524332" y="693224"/>
                    <a:pt x="4162136" y="711200"/>
                  </a:cubicBezTo>
                  <a:cubicBezTo>
                    <a:pt x="3799940" y="729176"/>
                    <a:pt x="3793560" y="664706"/>
                    <a:pt x="3567545" y="711200"/>
                  </a:cubicBezTo>
                  <a:cubicBezTo>
                    <a:pt x="3341530" y="757694"/>
                    <a:pt x="3301302" y="684607"/>
                    <a:pt x="3169170" y="711200"/>
                  </a:cubicBezTo>
                  <a:cubicBezTo>
                    <a:pt x="3037038" y="737793"/>
                    <a:pt x="2842844" y="693823"/>
                    <a:pt x="2705389" y="711200"/>
                  </a:cubicBezTo>
                  <a:cubicBezTo>
                    <a:pt x="2567934" y="728577"/>
                    <a:pt x="2334206" y="706607"/>
                    <a:pt x="1979988" y="711200"/>
                  </a:cubicBezTo>
                  <a:cubicBezTo>
                    <a:pt x="1625770" y="715793"/>
                    <a:pt x="1563176" y="681778"/>
                    <a:pt x="1385397" y="711200"/>
                  </a:cubicBezTo>
                  <a:cubicBezTo>
                    <a:pt x="1207618" y="740622"/>
                    <a:pt x="1138184" y="687751"/>
                    <a:pt x="921616" y="711200"/>
                  </a:cubicBezTo>
                  <a:cubicBezTo>
                    <a:pt x="705048" y="734649"/>
                    <a:pt x="344252" y="677075"/>
                    <a:pt x="0" y="711200"/>
                  </a:cubicBezTo>
                  <a:cubicBezTo>
                    <a:pt x="-20957" y="580756"/>
                    <a:pt x="4160" y="456969"/>
                    <a:pt x="0" y="376936"/>
                  </a:cubicBezTo>
                  <a:cubicBezTo>
                    <a:pt x="-4160" y="296903"/>
                    <a:pt x="43871" y="105499"/>
                    <a:pt x="0" y="0"/>
                  </a:cubicBezTo>
                  <a:close/>
                </a:path>
              </a:pathLst>
            </a:custGeom>
            <a:ln w="28575">
              <a:solidFill>
                <a:srgbClr val="0432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39B6069-EB09-1E14-7590-799A3F0B685B}"/>
                </a:ext>
              </a:extLst>
            </p:cNvPr>
            <p:cNvSpPr/>
            <p:nvPr/>
          </p:nvSpPr>
          <p:spPr>
            <a:xfrm>
              <a:off x="9781825" y="1342103"/>
              <a:ext cx="468304" cy="427703"/>
            </a:xfrm>
            <a:prstGeom prst="roundRect">
              <a:avLst/>
            </a:prstGeom>
            <a:noFill/>
            <a:ln w="317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561F191E-1F77-2A9A-B9B6-DDF8AE15AE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3345" y="1877588"/>
            <a:ext cx="1873043" cy="1013091"/>
          </a:xfrm>
          <a:prstGeom prst="curvedConnector3">
            <a:avLst/>
          </a:prstGeom>
          <a:ln w="28575">
            <a:solidFill>
              <a:srgbClr val="0432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F23D3E-2AF2-C55D-7D46-38D38D6BB804}"/>
              </a:ext>
            </a:extLst>
          </p:cNvPr>
          <p:cNvSpPr txBox="1"/>
          <p:nvPr/>
        </p:nvSpPr>
        <p:spPr>
          <a:xfrm>
            <a:off x="245806" y="3454422"/>
            <a:ext cx="3792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Residuals in FFT if only 5 parameters used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8C0DAE3B-5134-981A-CA1E-6040202990B7}"/>
              </a:ext>
            </a:extLst>
          </p:cNvPr>
          <p:cNvCxnSpPr>
            <a:stCxn id="32" idx="2"/>
          </p:cNvCxnSpPr>
          <p:nvPr/>
        </p:nvCxnSpPr>
        <p:spPr>
          <a:xfrm rot="16200000" flipH="1">
            <a:off x="3147492" y="3095463"/>
            <a:ext cx="264770" cy="2275349"/>
          </a:xfrm>
          <a:prstGeom prst="curvedConnector2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73A0468-3309-F9CE-9CF8-85A93B0F168C}"/>
              </a:ext>
            </a:extLst>
          </p:cNvPr>
          <p:cNvSpPr txBox="1"/>
          <p:nvPr/>
        </p:nvSpPr>
        <p:spPr>
          <a:xfrm>
            <a:off x="1684575" y="5417254"/>
            <a:ext cx="980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 fit function contains </a:t>
            </a: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 parameters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account for beam dynamics and detector acceptance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998503-3AF0-7F64-242B-895AAD3B714B}"/>
              </a:ext>
            </a:extLst>
          </p:cNvPr>
          <p:cNvSpPr txBox="1"/>
          <p:nvPr/>
        </p:nvSpPr>
        <p:spPr>
          <a:xfrm>
            <a:off x="6498617" y="774721"/>
            <a:ext cx="402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5-parameter fit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E3C70E-FABC-5669-5BC6-21A6B1677CE2}"/>
              </a:ext>
            </a:extLst>
          </p:cNvPr>
          <p:cNvCxnSpPr>
            <a:cxnSpLocks/>
          </p:cNvCxnSpPr>
          <p:nvPr/>
        </p:nvCxnSpPr>
        <p:spPr>
          <a:xfrm>
            <a:off x="1349728" y="5640755"/>
            <a:ext cx="910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g-2Logo.png">
            <a:extLst>
              <a:ext uri="{FF2B5EF4-FFF2-40B4-BE49-F238E27FC236}">
                <a16:creationId xmlns:a16="http://schemas.microsoft.com/office/drawing/2014/main" id="{D7AC40C3-3600-F41A-4B6B-8101161C04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007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F7EE-5786-3A4C-9B22-B8D664D29C91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Beam dynamics with the tracker data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41A84-95AD-AB6D-EA7D-9F310EE0B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606" y="1679524"/>
            <a:ext cx="7257393" cy="33804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E25C18-986A-8B8B-A507-7E3E14E2D789}"/>
              </a:ext>
            </a:extLst>
          </p:cNvPr>
          <p:cNvSpPr txBox="1"/>
          <p:nvPr/>
        </p:nvSpPr>
        <p:spPr>
          <a:xfrm>
            <a:off x="382772" y="1595385"/>
            <a:ext cx="40047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oscillations in the radial and vertical beam distribution throughout a muon fill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Frequency/amplitude of oscillations in mean and RMS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input to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ω</a:t>
            </a:r>
            <a:r>
              <a:rPr lang="en-US" sz="2000" baseline="-25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a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 fit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Wingdings" pitchFamily="2" charset="2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Average muon beam position over long times used to weight the magnetic field measurement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1" name="Picture 20" descr="g-2Logo.png">
            <a:extLst>
              <a:ext uri="{FF2B5EF4-FFF2-40B4-BE49-F238E27FC236}">
                <a16:creationId xmlns:a16="http://schemas.microsoft.com/office/drawing/2014/main" id="{E2DA7FB8-5CC0-C739-3FE2-D4BBA65CB8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132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F7EE-5786-3A4C-9B22-B8D664D29C91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941895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Corrections to </a:t>
            </a:r>
            <a:r>
              <a:rPr lang="en-US" sz="2800" dirty="0" err="1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ω</a:t>
            </a:r>
            <a:r>
              <a:rPr lang="en-US" sz="2800" baseline="-25000" dirty="0" err="1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</a:t>
            </a:r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in Run-1: pitch correction </a:t>
            </a:r>
            <a:r>
              <a:rPr lang="en-US" sz="2800" i="1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</a:t>
            </a:r>
            <a:r>
              <a:rPr lang="en-US" sz="2800" i="1" baseline="-250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25C18-986A-8B8B-A507-7E3E14E2D789}"/>
              </a:ext>
            </a:extLst>
          </p:cNvPr>
          <p:cNvSpPr txBox="1"/>
          <p:nvPr/>
        </p:nvSpPr>
        <p:spPr>
          <a:xfrm>
            <a:off x="382772" y="1191484"/>
            <a:ext cx="66666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 beam has vertical spread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Muons “pitch” up and down as they traverse the storage ring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Muons with momentum component parallel to B field have reduced precession frequency  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Measured vertical distribution used to quantify correction</a:t>
            </a:r>
          </a:p>
        </p:txBody>
      </p:sp>
      <p:pic>
        <p:nvPicPr>
          <p:cNvPr id="21" name="Picture 20" descr="g-2Logo.png">
            <a:extLst>
              <a:ext uri="{FF2B5EF4-FFF2-40B4-BE49-F238E27FC236}">
                <a16:creationId xmlns:a16="http://schemas.microsoft.com/office/drawing/2014/main" id="{E2DA7FB8-5CC0-C739-3FE2-D4BBA65CB8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72C0F-666E-C666-AA5C-3CD71531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227" y="1151563"/>
            <a:ext cx="3696573" cy="4981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F77D8-2726-1750-273B-F7284BABF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57" y="4707872"/>
            <a:ext cx="3696573" cy="1145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BD2B7C-25E2-0E38-8979-6C4A09D21D9A}"/>
              </a:ext>
            </a:extLst>
          </p:cNvPr>
          <p:cNvSpPr txBox="1"/>
          <p:nvPr/>
        </p:nvSpPr>
        <p:spPr>
          <a:xfrm>
            <a:off x="4640678" y="4958857"/>
            <a:ext cx="333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</a:t>
            </a:r>
            <a:r>
              <a:rPr lang="en-US" sz="2000" i="1" baseline="-25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</a:t>
            </a:r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= 180 (13) ppb (Run-1)</a:t>
            </a:r>
          </a:p>
        </p:txBody>
      </p:sp>
    </p:spTree>
    <p:extLst>
      <p:ext uri="{BB962C8B-B14F-4D97-AF65-F5344CB8AC3E}">
        <p14:creationId xmlns:p14="http://schemas.microsoft.com/office/powerpoint/2010/main" val="384450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6ABC-4C1D-9545-A5C3-5486C3B54B4B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10012512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Beyond Run-1: Muon precession analysis using trackers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CB4CB8-AAC9-2D27-28B2-1FE786DFA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291" y="1047931"/>
            <a:ext cx="3318509" cy="2535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B336F8-11A9-F507-63CD-9B7FCA29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913" y="3501014"/>
            <a:ext cx="3495264" cy="27726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5EFA32-D867-5C92-CC61-6E934FEC3E16}"/>
              </a:ext>
            </a:extLst>
          </p:cNvPr>
          <p:cNvSpPr txBox="1"/>
          <p:nvPr/>
        </p:nvSpPr>
        <p:spPr>
          <a:xfrm>
            <a:off x="190854" y="1146849"/>
            <a:ext cx="7360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Tracker measurement of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ωa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allows cross-check with calorimeter analysis with </a:t>
            </a:r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independent systematics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Anticipate BNL-level precision with full statistics (Runs 1-5) and updates to tracking algorithm &amp; efficiency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0CD3F5-D2FC-3092-1DEC-C9F9A9A52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26" y="2884538"/>
            <a:ext cx="6573485" cy="3199263"/>
          </a:xfrm>
          <a:prstGeom prst="rect">
            <a:avLst/>
          </a:prstGeom>
        </p:spPr>
      </p:pic>
      <p:pic>
        <p:nvPicPr>
          <p:cNvPr id="21" name="Picture 20" descr="g-2Logo.png">
            <a:extLst>
              <a:ext uri="{FF2B5EF4-FFF2-40B4-BE49-F238E27FC236}">
                <a16:creationId xmlns:a16="http://schemas.microsoft.com/office/drawing/2014/main" id="{B51D7607-6D59-7E6D-94BA-64F7D1E4FB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0A9348-FB88-B715-8E3D-BEEBAE0F80D3}"/>
              </a:ext>
            </a:extLst>
          </p:cNvPr>
          <p:cNvSpPr txBox="1"/>
          <p:nvPr/>
        </p:nvSpPr>
        <p:spPr>
          <a:xfrm>
            <a:off x="190854" y="6050800"/>
            <a:ext cx="50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Plots from George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Sweetmore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(Manchester)</a:t>
            </a:r>
          </a:p>
        </p:txBody>
      </p:sp>
    </p:spTree>
    <p:extLst>
      <p:ext uri="{BB962C8B-B14F-4D97-AF65-F5344CB8AC3E}">
        <p14:creationId xmlns:p14="http://schemas.microsoft.com/office/powerpoint/2010/main" val="372951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F36AA-1E10-424D-B329-72DE34FB9464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23CFA2-120A-46E1-2D01-D3BB3B87E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9863545" y="248981"/>
            <a:ext cx="2117133" cy="57129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9" name="Picture 28" descr="g-2Logo.png">
            <a:extLst>
              <a:ext uri="{FF2B5EF4-FFF2-40B4-BE49-F238E27FC236}">
                <a16:creationId xmlns:a16="http://schemas.microsoft.com/office/drawing/2014/main" id="{8C878C20-7F51-C0DB-173C-8D95F86819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6954" y="248981"/>
            <a:ext cx="804871" cy="571290"/>
          </a:xfrm>
          <a:prstGeom prst="rect">
            <a:avLst/>
          </a:prstGeom>
          <a:effectLst/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8227828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Muon-weighted magnetic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1C980-652F-F567-533F-309C57276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529" y="1187977"/>
            <a:ext cx="3869639" cy="4287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423EF-7738-CB56-631D-2FF41BABE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32" y="2028617"/>
            <a:ext cx="4492503" cy="2422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4376A-3678-B927-F338-AFBC590C1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276" y="1874740"/>
            <a:ext cx="3768327" cy="2576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1C919-F0B5-E81E-E778-D4D09B7B6425}"/>
              </a:ext>
            </a:extLst>
          </p:cNvPr>
          <p:cNvSpPr txBox="1"/>
          <p:nvPr/>
        </p:nvSpPr>
        <p:spPr>
          <a:xfrm>
            <a:off x="187628" y="4491043"/>
            <a:ext cx="8618115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endParaRPr lang="en-US" sz="2000" baseline="-25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B-field over time continuously at 72 discrete locations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B vs azimuth once every 3 days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Combine magnetic field with measured muon beam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3035BD-B618-EF46-5A08-CA78BFBC07B4}"/>
              </a:ext>
            </a:extLst>
          </p:cNvPr>
          <p:cNvSpPr txBox="1"/>
          <p:nvPr/>
        </p:nvSpPr>
        <p:spPr>
          <a:xfrm>
            <a:off x="885258" y="1405245"/>
            <a:ext cx="2971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 weighted B-field is 50% of uncertainty on </a:t>
            </a:r>
            <a:r>
              <a:rPr lang="en-US" sz="1800" b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sz="1800" b="1" baseline="-25000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</a:t>
            </a:r>
            <a:endParaRPr lang="en-US" sz="1800" b="1" baseline="-250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0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F36AA-1E10-424D-B329-72DE34FB9464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23CFA2-120A-46E1-2D01-D3BB3B87E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9863545" y="248981"/>
            <a:ext cx="2117133" cy="57129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9" name="Picture 28" descr="g-2Logo.png">
            <a:extLst>
              <a:ext uri="{FF2B5EF4-FFF2-40B4-BE49-F238E27FC236}">
                <a16:creationId xmlns:a16="http://schemas.microsoft.com/office/drawing/2014/main" id="{8C878C20-7F51-C0DB-173C-8D95F86819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6954" y="248981"/>
            <a:ext cx="804871" cy="571290"/>
          </a:xfrm>
          <a:prstGeom prst="rect">
            <a:avLst/>
          </a:prstGeom>
          <a:effectLst/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8227828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Muon-weighted magnetic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6FC38-10AB-583C-10FE-48E34C90A9CF}"/>
              </a:ext>
            </a:extLst>
          </p:cNvPr>
          <p:cNvSpPr txBox="1"/>
          <p:nvPr/>
        </p:nvSpPr>
        <p:spPr>
          <a:xfrm>
            <a:off x="1817640" y="4400619"/>
            <a:ext cx="40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Readout electronics (ASDQs)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C9434-0703-3CF0-9973-EB8F004A3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16" y="1049928"/>
            <a:ext cx="11210767" cy="2935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060C2-8C9B-C888-9199-88402F451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673" y="4107247"/>
            <a:ext cx="7772400" cy="22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F36AA-1E10-424D-B329-72DE34FB9464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23CFA2-120A-46E1-2D01-D3BB3B87E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9863545" y="248981"/>
            <a:ext cx="2117133" cy="57129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9" name="Picture 28" descr="g-2Logo.png">
            <a:extLst>
              <a:ext uri="{FF2B5EF4-FFF2-40B4-BE49-F238E27FC236}">
                <a16:creationId xmlns:a16="http://schemas.microsoft.com/office/drawing/2014/main" id="{8C878C20-7F51-C0DB-173C-8D95F86819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6954" y="248981"/>
            <a:ext cx="804871" cy="571290"/>
          </a:xfrm>
          <a:prstGeom prst="rect">
            <a:avLst/>
          </a:prstGeom>
          <a:effectLst/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8227828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Muon-weighted magnetic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CDDBB0-08B2-9C6B-3438-1827F127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017769"/>
            <a:ext cx="7772400" cy="217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846221-100B-75FC-022A-B1358783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140" y="1085970"/>
            <a:ext cx="4744715" cy="26278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84C4B-CD58-B519-1F17-CA926724BF69}"/>
              </a:ext>
            </a:extLst>
          </p:cNvPr>
          <p:cNvSpPr txBox="1"/>
          <p:nvPr/>
        </p:nvSpPr>
        <p:spPr>
          <a:xfrm>
            <a:off x="555048" y="1025169"/>
            <a:ext cx="5237813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endParaRPr lang="en-US" sz="2000" baseline="-25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Run-1 uncertainty from B-field analysis already sufficient for final dataset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 2/3 contains ~10x as many trolley runs as Run1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Rich dataset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a lot of interesting information about the magnetic field 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F36AA-1E10-424D-B329-72DE34FB9464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23CFA2-120A-46E1-2D01-D3BB3B87E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9863545" y="248981"/>
            <a:ext cx="2117133" cy="57129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9" name="Picture 28" descr="g-2Logo.png">
            <a:extLst>
              <a:ext uri="{FF2B5EF4-FFF2-40B4-BE49-F238E27FC236}">
                <a16:creationId xmlns:a16="http://schemas.microsoft.com/office/drawing/2014/main" id="{8C878C20-7F51-C0DB-173C-8D95F86819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6954" y="248981"/>
            <a:ext cx="804871" cy="571290"/>
          </a:xfrm>
          <a:prstGeom prst="rect">
            <a:avLst/>
          </a:prstGeom>
          <a:effectLst/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8227828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2AC56-C952-7F24-2889-2D536AEC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617" y="1199852"/>
            <a:ext cx="5526061" cy="2635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429FB-B35C-0B0F-A545-0680F932E3CE}"/>
              </a:ext>
            </a:extLst>
          </p:cNvPr>
          <p:cNvSpPr txBox="1"/>
          <p:nvPr/>
        </p:nvSpPr>
        <p:spPr>
          <a:xfrm>
            <a:off x="382772" y="1458521"/>
            <a:ext cx="54452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straw tracking detectors have been crucial to the success of the g-2 experiment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active g-2 community in the UK, with major contributions in multiple analysis areas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 work to improve tracking efficiency will be invaluable to the g-2 and EDM analyses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Huge datasets left to analyze with much scope for new ideas and collaboration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A94CC-F141-3493-3173-34FE336DD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464" y="4024092"/>
            <a:ext cx="3303420" cy="1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4179-6942-044F-A1E6-6F5113F1D0D3}" type="datetime4">
              <a:rPr lang="en-GB" b="1" smtClean="0">
                <a:latin typeface="Helvetica" pitchFamily="2" charset="0"/>
              </a:rPr>
              <a:t>10 November 2022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2</a:t>
            </a:fld>
            <a:endParaRPr lang="en-US" b="1" dirty="0">
              <a:latin typeface="Helvetica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540181-00E4-EFB1-0083-FB3AF0A10538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g-2 in the UK</a:t>
            </a:r>
          </a:p>
        </p:txBody>
      </p:sp>
      <p:pic>
        <p:nvPicPr>
          <p:cNvPr id="14" name="Picture 13" descr="g-2Logo.png">
            <a:extLst>
              <a:ext uri="{FF2B5EF4-FFF2-40B4-BE49-F238E27FC236}">
                <a16:creationId xmlns:a16="http://schemas.microsoft.com/office/drawing/2014/main" id="{DCE6B90A-2DB2-058F-0336-4B9A4ED307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D037234-A047-4A97-F82A-4A1DF853C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4"/>
          <a:stretch/>
        </p:blipFill>
        <p:spPr bwMode="auto">
          <a:xfrm>
            <a:off x="1974433" y="2587388"/>
            <a:ext cx="2064167" cy="6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D4BC0E-54D7-0428-ED24-3EAD8B66A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1907654" y="3611414"/>
            <a:ext cx="2612330" cy="704914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7F1AB-95B6-BF2F-7CCE-0C0FD90C6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433" y="1496620"/>
            <a:ext cx="1856980" cy="59688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6417806-03EB-38C3-B1BB-E68E55FD5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9712" y="4748098"/>
            <a:ext cx="1834613" cy="588241"/>
          </a:xfrm>
          <a:prstGeom prst="rect">
            <a:avLst/>
          </a:prstGeom>
        </p:spPr>
      </p:pic>
      <p:pic>
        <p:nvPicPr>
          <p:cNvPr id="15" name="Picture 4" descr="The Cockcroft Institute | Accelerator Science and Technology">
            <a:extLst>
              <a:ext uri="{FF2B5EF4-FFF2-40B4-BE49-F238E27FC236}">
                <a16:creationId xmlns:a16="http://schemas.microsoft.com/office/drawing/2014/main" id="{EE92811E-1DE2-6071-1A6E-35A72621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47" y="4595907"/>
            <a:ext cx="1208074" cy="6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C9B59B-CAB8-CA74-8A29-FE7AE86950F8}"/>
              </a:ext>
            </a:extLst>
          </p:cNvPr>
          <p:cNvSpPr txBox="1"/>
          <p:nvPr/>
        </p:nvSpPr>
        <p:spPr>
          <a:xfrm>
            <a:off x="4682752" y="1549311"/>
            <a:ext cx="603324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active g-2 community in the UK</a:t>
            </a:r>
          </a:p>
          <a:p>
            <a:pPr marL="285750" indent="-285750">
              <a:buFont typeface="Zapf Dingbats"/>
              <a:buChar char="➔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Major hardware contribution: straw tracking detectors (hardware, DAQ, tracking software)</a:t>
            </a:r>
          </a:p>
          <a:p>
            <a:pPr marL="285750" indent="-285750">
              <a:buFont typeface="Zapf Dingbats"/>
              <a:buChar char="➔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 contributions and leadership in all major analysis areas of g-2 experiment</a:t>
            </a:r>
          </a:p>
          <a:p>
            <a:pPr marL="285750" indent="-285750">
              <a:buFont typeface="Zapf Dingbats"/>
              <a:buChar char="➔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42950" lvl="1" indent="-285750">
              <a:buFont typeface="Zapf Dingbats"/>
              <a:buChar char="➔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 precession analysis, tracking analysis, beam dynamics, magnetic field, EDM, …</a:t>
            </a:r>
          </a:p>
          <a:p>
            <a:pPr marL="742950" lvl="1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6CE8AF-64B8-1D31-2A53-6E2AE72E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b="1">
                <a:latin typeface="Helvetica" pitchFamily="2" charset="0"/>
              </a:rPr>
              <a:t>Precision Muon Physics Workshop</a:t>
            </a:r>
            <a:endParaRPr 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0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67DB-61E4-9244-8A52-CEEA0868C885}" type="datetime4">
              <a:rPr lang="en-GB" b="1" smtClean="0">
                <a:latin typeface="Helvetica" pitchFamily="2" charset="0"/>
              </a:rPr>
              <a:t>10 November 2022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latin typeface="Helvetica" pitchFamily="2" charset="0"/>
              </a:rPr>
              <a:t>Precision Muon Physics Workshop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3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540181-00E4-EFB1-0083-FB3AF0A10538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to measure g-2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AF22E31-E75A-9EB0-C9E1-6557ED588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2"/>
          <a:stretch/>
        </p:blipFill>
        <p:spPr>
          <a:xfrm>
            <a:off x="1557165" y="2310758"/>
            <a:ext cx="8224660" cy="2498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62174-6A75-6C4B-42F1-A63E24F02B71}"/>
              </a:ext>
            </a:extLst>
          </p:cNvPr>
          <p:cNvSpPr txBox="1"/>
          <p:nvPr/>
        </p:nvSpPr>
        <p:spPr>
          <a:xfrm>
            <a:off x="3768304" y="1715740"/>
            <a:ext cx="328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Muon precession frequency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0608DB-2BBF-9265-1119-36A9264E2DAF}"/>
              </a:ext>
            </a:extLst>
          </p:cNvPr>
          <p:cNvCxnSpPr/>
          <p:nvPr/>
        </p:nvCxnSpPr>
        <p:spPr>
          <a:xfrm>
            <a:off x="4970206" y="2109019"/>
            <a:ext cx="250723" cy="737420"/>
          </a:xfrm>
          <a:prstGeom prst="straightConnector1">
            <a:avLst/>
          </a:prstGeom>
          <a:ln w="38100">
            <a:solidFill>
              <a:srgbClr val="0432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97F71F-60E7-9194-1E78-9528027FA429}"/>
              </a:ext>
            </a:extLst>
          </p:cNvPr>
          <p:cNvCxnSpPr>
            <a:cxnSpLocks/>
          </p:cNvCxnSpPr>
          <p:nvPr/>
        </p:nvCxnSpPr>
        <p:spPr>
          <a:xfrm flipV="1">
            <a:off x="4424516" y="4247535"/>
            <a:ext cx="671051" cy="76302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2914D2-77E5-C50D-9671-2992EFAFFEE4}"/>
              </a:ext>
            </a:extLst>
          </p:cNvPr>
          <p:cNvSpPr txBox="1"/>
          <p:nvPr/>
        </p:nvSpPr>
        <p:spPr>
          <a:xfrm>
            <a:off x="3119500" y="5067414"/>
            <a:ext cx="46676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Magnetic field (proton Larmor frequency)</a:t>
            </a:r>
          </a:p>
        </p:txBody>
      </p:sp>
      <p:pic>
        <p:nvPicPr>
          <p:cNvPr id="14" name="Picture 13" descr="g-2Logo.png">
            <a:extLst>
              <a:ext uri="{FF2B5EF4-FFF2-40B4-BE49-F238E27FC236}">
                <a16:creationId xmlns:a16="http://schemas.microsoft.com/office/drawing/2014/main" id="{DCE6B90A-2DB2-058F-0336-4B9A4ED307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696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7A62DC-BEBC-5952-5EE7-F4E837A7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69" y="1862124"/>
            <a:ext cx="11165247" cy="255841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42412-14EA-AF45-93CF-A62A0F2F91E6}" type="datetime4">
              <a:rPr lang="en-GB" b="1" smtClean="0">
                <a:latin typeface="Helvetica" pitchFamily="2" charset="0"/>
              </a:rPr>
              <a:t>10 November 2022</a:t>
            </a:fld>
            <a:endParaRPr lang="en-US" b="1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latin typeface="Helvetica" pitchFamily="2" charset="0"/>
              </a:rPr>
              <a:t>Precision Muon Physics Workshop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b="1" smtClean="0">
                <a:latin typeface="Helvetica" pitchFamily="2" charset="0"/>
              </a:rPr>
              <a:t>4</a:t>
            </a:fld>
            <a:endParaRPr lang="en-US" b="1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25FC4-D66A-1E64-1FCB-E39B3627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3" y="924262"/>
            <a:ext cx="2026397" cy="1560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36106-591F-048E-ACCD-A0B50D632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966" y="4421335"/>
            <a:ext cx="2010127" cy="162697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FE389C-1852-1AC1-1846-FF87D0BD3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6" t="10426" r="3819" b="855"/>
          <a:stretch/>
        </p:blipFill>
        <p:spPr>
          <a:xfrm>
            <a:off x="8112351" y="4336392"/>
            <a:ext cx="2067773" cy="19094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097868-2CAE-9F61-6687-9E4303815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860" y="924262"/>
            <a:ext cx="1662891" cy="121323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224BBCA-35D7-E1C7-C081-B90035C284F5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to measure g-2</a:t>
            </a:r>
          </a:p>
        </p:txBody>
      </p:sp>
      <p:pic>
        <p:nvPicPr>
          <p:cNvPr id="3" name="Picture 2" descr="g-2Logo.png">
            <a:extLst>
              <a:ext uri="{FF2B5EF4-FFF2-40B4-BE49-F238E27FC236}">
                <a16:creationId xmlns:a16="http://schemas.microsoft.com/office/drawing/2014/main" id="{333A2A3F-CE14-0347-0FF1-5AEC52608E4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570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B1CD-4F66-264A-A9E1-71553ED9D6AC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Tracking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968A8-FC6A-EEE4-B000-F9DF4110F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200" y="3271791"/>
            <a:ext cx="3475179" cy="1575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E7A5E-ACF6-92E9-E884-0E501578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118169"/>
            <a:ext cx="3303420" cy="1861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35E5C7-F3DD-11DC-FA49-E273B09164EC}"/>
              </a:ext>
            </a:extLst>
          </p:cNvPr>
          <p:cNvGrpSpPr/>
          <p:nvPr/>
        </p:nvGrpSpPr>
        <p:grpSpPr>
          <a:xfrm>
            <a:off x="4778652" y="1170080"/>
            <a:ext cx="3303421" cy="2758061"/>
            <a:chOff x="2427918" y="1739771"/>
            <a:chExt cx="3886200" cy="31998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EE74EF-3517-C322-CAA3-29672FA6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7918" y="1739771"/>
              <a:ext cx="3886200" cy="319981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15A881-3437-7372-4948-1F27FED18478}"/>
                </a:ext>
              </a:extLst>
            </p:cNvPr>
            <p:cNvSpPr/>
            <p:nvPr/>
          </p:nvSpPr>
          <p:spPr>
            <a:xfrm rot="-1080000">
              <a:off x="3093364" y="2387572"/>
              <a:ext cx="838200" cy="31531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BCD18A-FD03-3333-7079-BEFCE6AEC867}"/>
                </a:ext>
              </a:extLst>
            </p:cNvPr>
            <p:cNvSpPr/>
            <p:nvPr/>
          </p:nvSpPr>
          <p:spPr>
            <a:xfrm rot="2460000">
              <a:off x="2587045" y="3490469"/>
              <a:ext cx="838200" cy="31531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019FC36-A7C5-9B8C-1CF9-6F6A2EC5E8DD}"/>
              </a:ext>
            </a:extLst>
          </p:cNvPr>
          <p:cNvSpPr txBox="1"/>
          <p:nvPr/>
        </p:nvSpPr>
        <p:spPr>
          <a:xfrm>
            <a:off x="375780" y="1170080"/>
            <a:ext cx="40047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 in-vacuum tracking stations at 180 and 270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station = 8 modules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module = 128 gas-filled straws, arranged in 4 layers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 trajectory of decay e+ to reconstruct muon beam profile</a:t>
            </a: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6E4B1170-2652-E9EC-924F-3EC1D7064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46" y="4517291"/>
            <a:ext cx="6857686" cy="1646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9E2E72-89AF-26A4-53FC-DF4AFD7C683D}"/>
              </a:ext>
            </a:extLst>
          </p:cNvPr>
          <p:cNvSpPr txBox="1"/>
          <p:nvPr/>
        </p:nvSpPr>
        <p:spPr>
          <a:xfrm>
            <a:off x="8480200" y="5094091"/>
            <a:ext cx="3686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128 straws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cm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 um Al-coated mylar</a:t>
            </a:r>
          </a:p>
        </p:txBody>
      </p:sp>
      <p:pic>
        <p:nvPicPr>
          <p:cNvPr id="18" name="Picture 17" descr="g-2Logo.png">
            <a:extLst>
              <a:ext uri="{FF2B5EF4-FFF2-40B4-BE49-F238E27FC236}">
                <a16:creationId xmlns:a16="http://schemas.microsoft.com/office/drawing/2014/main" id="{85C5BDBD-6261-10FC-C9A6-8C72A8A09D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928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B852-93F9-784E-80CF-90A90FFA0089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Straw tracker design &amp;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FC36-A7C5-9B8C-1CF9-6F6A2EC5E8DD}"/>
              </a:ext>
            </a:extLst>
          </p:cNvPr>
          <p:cNvSpPr txBox="1"/>
          <p:nvPr/>
        </p:nvSpPr>
        <p:spPr>
          <a:xfrm>
            <a:off x="382772" y="1240681"/>
            <a:ext cx="58972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mass (reduce multiple scattering) – 15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μm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wall thickness; material &lt; 0.5% radiation length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leak rate to satisfy vacuum requirement (&lt;10</a:t>
            </a:r>
            <a:r>
              <a:rPr lang="en-US" sz="20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-6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Torr); vacuum load &lt; 10</a:t>
            </a:r>
            <a:r>
              <a:rPr lang="en-US" sz="20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-5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Torr L/s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Tracking in non-uniform, varying magnetic field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Hit resolution of (110 ± 20)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μm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efficient across straw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 details in 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B.T. King et al 2022 JINST 17 P02035</a:t>
            </a:r>
            <a:endParaRPr lang="en-US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8" name="Picture 17" descr="g-2Logo.png">
            <a:extLst>
              <a:ext uri="{FF2B5EF4-FFF2-40B4-BE49-F238E27FC236}">
                <a16:creationId xmlns:a16="http://schemas.microsoft.com/office/drawing/2014/main" id="{85C5BDBD-6261-10FC-C9A6-8C72A8A09D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239F8-F2E5-142D-F952-9BBC444C3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48"/>
          <a:stretch/>
        </p:blipFill>
        <p:spPr>
          <a:xfrm>
            <a:off x="6759490" y="884293"/>
            <a:ext cx="4594310" cy="291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79F19-6EB3-1B8B-B69D-0617BE7ED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297" y="3697782"/>
            <a:ext cx="3817186" cy="2759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9FF8D4-4661-4D00-D71C-A43597924825}"/>
              </a:ext>
            </a:extLst>
          </p:cNvPr>
          <p:cNvSpPr txBox="1"/>
          <p:nvPr/>
        </p:nvSpPr>
        <p:spPr>
          <a:xfrm>
            <a:off x="7420100" y="622814"/>
            <a:ext cx="379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Radial B field in tracker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923847-46D6-6D11-AA0D-0E33024B7A3C}"/>
              </a:ext>
            </a:extLst>
          </p:cNvPr>
          <p:cNvSpPr txBox="1"/>
          <p:nvPr/>
        </p:nvSpPr>
        <p:spPr>
          <a:xfrm>
            <a:off x="9759698" y="4107938"/>
            <a:ext cx="225806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Detection efficiency vs distance to wire</a:t>
            </a:r>
          </a:p>
        </p:txBody>
      </p:sp>
    </p:spTree>
    <p:extLst>
      <p:ext uri="{BB962C8B-B14F-4D97-AF65-F5344CB8AC3E}">
        <p14:creationId xmlns:p14="http://schemas.microsoft.com/office/powerpoint/2010/main" val="14317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053F-4653-C346-ACF9-8DC6E1E99412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Tracking detectors: Hardware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25C18-986A-8B8B-A507-7E3E14E2D789}"/>
              </a:ext>
            </a:extLst>
          </p:cNvPr>
          <p:cNvSpPr txBox="1"/>
          <p:nvPr/>
        </p:nvSpPr>
        <p:spPr>
          <a:xfrm>
            <a:off x="382772" y="970064"/>
            <a:ext cx="5445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Electronics &amp; DAQ: UCL, Boston University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 design, QA and assembly at Liverpool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D3563-0077-3E0F-7ECA-8597DDA8A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6" y="1014239"/>
            <a:ext cx="4525702" cy="2549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26A03-D4A7-40B8-3E88-DFCF366E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53" y="3699297"/>
            <a:ext cx="4525703" cy="2549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6FC38-10AB-583C-10FE-48E34C90A9CF}"/>
              </a:ext>
            </a:extLst>
          </p:cNvPr>
          <p:cNvSpPr txBox="1"/>
          <p:nvPr/>
        </p:nvSpPr>
        <p:spPr>
          <a:xfrm>
            <a:off x="1817640" y="4400619"/>
            <a:ext cx="40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Readout electronics (ASDQs)</a:t>
            </a:r>
          </a:p>
        </p:txBody>
      </p:sp>
      <p:pic>
        <p:nvPicPr>
          <p:cNvPr id="11" name="Picture 10" descr="g-2Logo.png">
            <a:extLst>
              <a:ext uri="{FF2B5EF4-FFF2-40B4-BE49-F238E27FC236}">
                <a16:creationId xmlns:a16="http://schemas.microsoft.com/office/drawing/2014/main" id="{8D9F62D1-9B4B-36E5-C6B5-071944131E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C7526-A489-856D-01E9-2E3D00E5D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6" t="8834" r="6105"/>
          <a:stretch/>
        </p:blipFill>
        <p:spPr>
          <a:xfrm>
            <a:off x="588580" y="2782704"/>
            <a:ext cx="3870196" cy="30844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1C5A74-9F93-CA59-6A84-595395A5B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240" y="2414773"/>
            <a:ext cx="2471821" cy="2997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79EE74-8114-D612-FEB9-E05674A90028}"/>
              </a:ext>
            </a:extLst>
          </p:cNvPr>
          <p:cNvSpPr txBox="1"/>
          <p:nvPr/>
        </p:nvSpPr>
        <p:spPr>
          <a:xfrm>
            <a:off x="6004443" y="4446785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Leak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FF36C2-29F1-E769-C292-14A47762B804}"/>
              </a:ext>
            </a:extLst>
          </p:cNvPr>
          <p:cNvSpPr txBox="1"/>
          <p:nvPr/>
        </p:nvSpPr>
        <p:spPr>
          <a:xfrm>
            <a:off x="2459173" y="5623511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DAQ chain</a:t>
            </a:r>
          </a:p>
        </p:txBody>
      </p:sp>
    </p:spTree>
    <p:extLst>
      <p:ext uri="{BB962C8B-B14F-4D97-AF65-F5344CB8AC3E}">
        <p14:creationId xmlns:p14="http://schemas.microsoft.com/office/powerpoint/2010/main" val="365171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2A8B-2A0E-D140-8C11-E3FA6D81F1D1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fld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6666614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Tracking detectors: Software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25C18-986A-8B8B-A507-7E3E14E2D789}"/>
              </a:ext>
            </a:extLst>
          </p:cNvPr>
          <p:cNvSpPr txBox="1"/>
          <p:nvPr/>
        </p:nvSpPr>
        <p:spPr>
          <a:xfrm>
            <a:off x="426888" y="1638834"/>
            <a:ext cx="54452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Track finding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group hits in time and identify track candidates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Track fitting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uses GEANE method for chi-squared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minimisation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direct access to full geometry and magnetic field map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Track extrapolation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Runge-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Kutta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Nystrom method – extrapolate track vector to muon decay position (point of radial tangency)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13" name="Picture 12" descr="g-2Logo.png">
            <a:extLst>
              <a:ext uri="{FF2B5EF4-FFF2-40B4-BE49-F238E27FC236}">
                <a16:creationId xmlns:a16="http://schemas.microsoft.com/office/drawing/2014/main" id="{2FD0DC58-9FBE-58C8-20F4-9BB1619BAB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57659-A642-C401-A96B-EC120DE7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907" y="1139016"/>
            <a:ext cx="5445207" cy="275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F0F081-8506-95F6-2270-A7ABF846A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774" y="4050485"/>
            <a:ext cx="5257800" cy="16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4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C0274-94D0-A500-245A-92D8D5AF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EB09-78CA-E441-8B7D-C89437DB87E7}" type="datetime4">
              <a:rPr lang="en-GB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 November 2022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29F-B889-E291-9556-8DA40152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Muon Physics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271EF-0DB1-9509-EFB6-540C642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44724-E1D5-E34C-ABAC-665DF8ADD7ED}" type="slidenum">
              <a:rPr lang="en-US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fld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069DC9-AC18-9C8B-5B66-6FC6337439C9}"/>
              </a:ext>
            </a:extLst>
          </p:cNvPr>
          <p:cNvSpPr txBox="1">
            <a:spLocks/>
          </p:cNvSpPr>
          <p:nvPr/>
        </p:nvSpPr>
        <p:spPr>
          <a:xfrm>
            <a:off x="382772" y="182876"/>
            <a:ext cx="8594182" cy="7449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13B8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Beyond Run-1: Track efficiency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59E7-9C3B-ADCD-C793-00A40B3F0126}"/>
              </a:ext>
            </a:extLst>
          </p:cNvPr>
          <p:cNvSpPr txBox="1"/>
          <p:nvPr/>
        </p:nvSpPr>
        <p:spPr>
          <a:xfrm>
            <a:off x="7260153" y="1382286"/>
            <a:ext cx="122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Wire stringing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7EE1F-A553-F5BB-C152-C9A80797B4F9}"/>
              </a:ext>
            </a:extLst>
          </p:cNvPr>
          <p:cNvSpPr txBox="1"/>
          <p:nvPr/>
        </p:nvSpPr>
        <p:spPr>
          <a:xfrm>
            <a:off x="10132349" y="4214824"/>
            <a:ext cx="14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CMM metrology</a:t>
            </a:r>
          </a:p>
        </p:txBody>
      </p:sp>
      <p:pic>
        <p:nvPicPr>
          <p:cNvPr id="3" name="Picture 2" descr="g-2Logo.png">
            <a:extLst>
              <a:ext uri="{FF2B5EF4-FFF2-40B4-BE49-F238E27FC236}">
                <a16:creationId xmlns:a16="http://schemas.microsoft.com/office/drawing/2014/main" id="{CB1D958D-4CA3-BDEC-D5F4-2F26CCD857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2894" y="242494"/>
            <a:ext cx="804871" cy="57129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A137A-C06B-D403-43A8-76A3F0FA8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815" y="1213089"/>
            <a:ext cx="5085890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3AAE-6AED-9154-6367-E4E85BDF556F}"/>
              </a:ext>
            </a:extLst>
          </p:cNvPr>
          <p:cNvSpPr txBox="1"/>
          <p:nvPr/>
        </p:nvSpPr>
        <p:spPr>
          <a:xfrm>
            <a:off x="382772" y="1352502"/>
            <a:ext cx="59700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Run-1: track quality more important than statistics -- very stringent quality cuts meant low percentage of recorded tracks used in analysis</a:t>
            </a:r>
          </a:p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future, want to improve this efficiency – important for EDM analysis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Revised quality selection procedure: largest gains from cutting hits with large residuals that caused poor p-value for ‘good’ tracks</a:t>
            </a:r>
          </a:p>
          <a:p>
            <a:pPr marL="285750" indent="-285750">
              <a:buFont typeface="Zapf Dingbats"/>
              <a:buChar char="➔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 reprocessing tracks for all datasets</a:t>
            </a:r>
          </a:p>
          <a:p>
            <a:pPr marL="742950" lvl="1" indent="-285750">
              <a:buFont typeface="Zapf Dingbats"/>
              <a:buChar char="➔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Running on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GridPP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D0481-2E63-5898-759B-2C1B862DBC56}"/>
              </a:ext>
            </a:extLst>
          </p:cNvPr>
          <p:cNvSpPr txBox="1"/>
          <p:nvPr/>
        </p:nvSpPr>
        <p:spPr>
          <a:xfrm>
            <a:off x="382772" y="5903735"/>
            <a:ext cx="500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 by Gavin </a:t>
            </a:r>
            <a:r>
              <a:rPr lang="en-US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Hesketh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&amp; Lucy Bailey (UCL)</a:t>
            </a:r>
          </a:p>
        </p:txBody>
      </p:sp>
    </p:spTree>
    <p:extLst>
      <p:ext uri="{BB962C8B-B14F-4D97-AF65-F5344CB8AC3E}">
        <p14:creationId xmlns:p14="http://schemas.microsoft.com/office/powerpoint/2010/main" val="489594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verpoolTalkTemplate" id="{D9B3FE33-4325-4148-B8CE-3D1D47E49900}" vid="{691E8159-AC4F-AB45-BF36-CCD881A545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10464</TotalTime>
  <Words>913</Words>
  <Application>Microsoft Office PowerPoint</Application>
  <PresentationFormat>Widescreen</PresentationFormat>
  <Paragraphs>191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  Activity on g-2 in the 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Activity on g-2 in the UK</dc:title>
  <dc:creator>Charity, Saskia [charitys]</dc:creator>
  <cp:lastModifiedBy>Charity, Saskia [charitys]</cp:lastModifiedBy>
  <cp:revision>256</cp:revision>
  <cp:lastPrinted>2017-01-10T14:55:15Z</cp:lastPrinted>
  <dcterms:created xsi:type="dcterms:W3CDTF">2022-11-01T09:34:25Z</dcterms:created>
  <dcterms:modified xsi:type="dcterms:W3CDTF">2022-11-10T16:35:50Z</dcterms:modified>
</cp:coreProperties>
</file>