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398" r:id="rId3"/>
    <p:sldId id="2451" r:id="rId4"/>
    <p:sldId id="2478" r:id="rId5"/>
    <p:sldId id="2469" r:id="rId6"/>
    <p:sldId id="2496" r:id="rId7"/>
    <p:sldId id="2473" r:id="rId8"/>
    <p:sldId id="2452" r:id="rId9"/>
    <p:sldId id="2480" r:id="rId10"/>
    <p:sldId id="291" r:id="rId11"/>
    <p:sldId id="1064" r:id="rId12"/>
    <p:sldId id="2438" r:id="rId13"/>
    <p:sldId id="2462" r:id="rId14"/>
    <p:sldId id="2364" r:id="rId15"/>
    <p:sldId id="2358" r:id="rId16"/>
    <p:sldId id="2463" r:id="rId17"/>
    <p:sldId id="2443" r:id="rId18"/>
    <p:sldId id="2397" r:id="rId19"/>
    <p:sldId id="803" r:id="rId20"/>
    <p:sldId id="2464" r:id="rId21"/>
    <p:sldId id="1103" r:id="rId22"/>
    <p:sldId id="852" r:id="rId23"/>
    <p:sldId id="2454" r:id="rId24"/>
    <p:sldId id="1385" r:id="rId25"/>
    <p:sldId id="2384" r:id="rId26"/>
    <p:sldId id="2460" r:id="rId27"/>
    <p:sldId id="2400" r:id="rId28"/>
    <p:sldId id="2441" r:id="rId29"/>
    <p:sldId id="2495" r:id="rId30"/>
    <p:sldId id="2445" r:id="rId31"/>
    <p:sldId id="2403" r:id="rId32"/>
    <p:sldId id="1798" r:id="rId33"/>
    <p:sldId id="1848" r:id="rId34"/>
    <p:sldId id="2385" r:id="rId35"/>
    <p:sldId id="2447" r:id="rId36"/>
    <p:sldId id="2387" r:id="rId37"/>
    <p:sldId id="2386" r:id="rId38"/>
    <p:sldId id="1132" r:id="rId39"/>
    <p:sldId id="2389" r:id="rId40"/>
    <p:sldId id="2388" r:id="rId41"/>
    <p:sldId id="2355" r:id="rId42"/>
    <p:sldId id="1234" r:id="rId43"/>
    <p:sldId id="780" r:id="rId44"/>
    <p:sldId id="1925" r:id="rId45"/>
    <p:sldId id="1884" r:id="rId46"/>
    <p:sldId id="1393" r:id="rId47"/>
    <p:sldId id="1323" r:id="rId48"/>
    <p:sldId id="2465" r:id="rId49"/>
    <p:sldId id="1380" r:id="rId50"/>
    <p:sldId id="676" r:id="rId51"/>
    <p:sldId id="1399" r:id="rId52"/>
    <p:sldId id="881" r:id="rId53"/>
    <p:sldId id="878" r:id="rId54"/>
    <p:sldId id="805" r:id="rId55"/>
    <p:sldId id="1109" r:id="rId56"/>
    <p:sldId id="2399" r:id="rId57"/>
    <p:sldId id="969" r:id="rId58"/>
    <p:sldId id="2382" r:id="rId59"/>
    <p:sldId id="873" r:id="rId60"/>
    <p:sldId id="927" r:id="rId61"/>
    <p:sldId id="247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16"/>
    <p:restoredTop sz="94666"/>
  </p:normalViewPr>
  <p:slideViewPr>
    <p:cSldViewPr snapToGrid="0" snapToObjects="1">
      <p:cViewPr varScale="1">
        <p:scale>
          <a:sx n="121" d="100"/>
          <a:sy n="121" d="100"/>
        </p:scale>
        <p:origin x="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2777D-DD66-194E-9202-0DFB425E748C}" type="datetimeFigureOut">
              <a:rPr lang="en-KR" smtClean="0"/>
              <a:t>11/10/2022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A97FD-93F3-7F48-BCF7-429BEBC9267E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23000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521CE9C9-C02A-1246-8DD9-C73CC833D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687388"/>
            <a:ext cx="6219825" cy="3498850"/>
          </a:xfrm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678C40F0-8019-5049-A20C-3518F9716A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213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3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72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5033F732-B9EF-A44F-A5C0-BD1B2AF2C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932E9C9C-BF00-0949-BDEC-8ED4D936C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22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864A0405-BAA0-4E46-97B9-D372A72065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1" tIns="46516" rIns="93031" bIns="465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563482-C1F6-5A4D-BB1F-C6AB99CDF780}" type="slidenum">
              <a:rPr lang="en-US" altLang="en-KR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K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CF5638D4-F5CC-BB48-B411-10237A89CE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A1DA0544-837F-7B47-AECA-C70CFAD42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52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0868800F-B638-8249-BF62-F472C8CB7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7FB3CF94-C2B5-4B43-AACD-8FA349ABDC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28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8BFC9AF6-0631-9E4E-B44B-E399179123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4FADEA-551A-624C-8417-6401D6EBB8E8}" type="slidenum">
              <a:rPr lang="en-US" altLang="en-KR"/>
              <a:pPr>
                <a:spcBef>
                  <a:spcPct val="0"/>
                </a:spcBef>
              </a:pPr>
              <a:t>19</a:t>
            </a:fld>
            <a:endParaRPr lang="en-US" altLang="en-KR"/>
          </a:p>
        </p:txBody>
      </p:sp>
      <p:sp>
        <p:nvSpPr>
          <p:cNvPr id="90114" name="Rectangle 6">
            <a:extLst>
              <a:ext uri="{FF2B5EF4-FFF2-40B4-BE49-F238E27FC236}">
                <a16:creationId xmlns:a16="http://schemas.microsoft.com/office/drawing/2014/main" id="{4B26D2E2-AAF7-7A43-98B8-7BB55536B8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2" tIns="46503" rIns="93002" bIns="465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KR"/>
              <a:t>Yannis Semertzidis, BNL</a:t>
            </a:r>
          </a:p>
        </p:txBody>
      </p:sp>
      <p:sp>
        <p:nvSpPr>
          <p:cNvPr id="90115" name="Rectangle 7">
            <a:extLst>
              <a:ext uri="{FF2B5EF4-FFF2-40B4-BE49-F238E27FC236}">
                <a16:creationId xmlns:a16="http://schemas.microsoft.com/office/drawing/2014/main" id="{5BC8DDA9-2A8B-C144-899C-A874D6DB07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2" tIns="46503" rIns="93002" bIns="465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FEAD65-A0C0-3549-A83F-EF46B4301E95}" type="slidenum">
              <a:rPr lang="en-US" altLang="en-KR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KR"/>
          </a:p>
        </p:txBody>
      </p:sp>
      <p:sp>
        <p:nvSpPr>
          <p:cNvPr id="90116" name="Rectangle 2">
            <a:extLst>
              <a:ext uri="{FF2B5EF4-FFF2-40B4-BE49-F238E27FC236}">
                <a16:creationId xmlns:a16="http://schemas.microsoft.com/office/drawing/2014/main" id="{243BE7D7-6734-B744-90CF-BD2726E0E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id="{33EFD60E-F0FD-6B4F-A687-60ED4B42E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2" tIns="46503" rIns="93002" bIns="46503"/>
          <a:lstStyle/>
          <a:p>
            <a:pPr eaLnBrk="1" hangingPunct="1"/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2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5825ADE9-B619-E947-9E69-7ED88E9A2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76BC1714-D16C-AA45-A5AB-406222A4A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ABCFE12C-D715-E04D-A04B-D4DE4B4AE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10C0887-4427-2840-969B-C5D181B73E6D}" type="slidenum">
              <a:rPr lang="en-US" altLang="en-KR"/>
              <a:pPr>
                <a:spcBef>
                  <a:spcPct val="0"/>
                </a:spcBef>
              </a:pPr>
              <a:t>21</a:t>
            </a:fld>
            <a:endParaRPr lang="en-US" altLang="en-KR"/>
          </a:p>
        </p:txBody>
      </p:sp>
    </p:spTree>
    <p:extLst>
      <p:ext uri="{BB962C8B-B14F-4D97-AF65-F5344CB8AC3E}">
        <p14:creationId xmlns:p14="http://schemas.microsoft.com/office/powerpoint/2010/main" val="1679453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>
            <a:extLst>
              <a:ext uri="{FF2B5EF4-FFF2-40B4-BE49-F238E27FC236}">
                <a16:creationId xmlns:a16="http://schemas.microsoft.com/office/drawing/2014/main" id="{33D1431A-2F0D-3D4B-8C2A-B240E4750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F8B11F-3AD0-6F4D-8E1E-64D9994A4B03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AEA4717E-B625-BC4C-A12D-4C8F8D469D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1C18B8AD-753A-FB43-9BCA-AB7D29D5C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46575"/>
            <a:ext cx="5041900" cy="412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1537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3805FC60-FCEB-7444-96B8-3FFF0DD05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F13FE74E-6D1F-C541-915F-4BF3B5B33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83A94A64-BEF5-F941-9BBE-3DA524D57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5C26CA-E457-DB4D-BF14-93675C91CD1C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645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04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84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>
            <a:extLst>
              <a:ext uri="{FF2B5EF4-FFF2-40B4-BE49-F238E27FC236}">
                <a16:creationId xmlns:a16="http://schemas.microsoft.com/office/drawing/2014/main" id="{33D1431A-2F0D-3D4B-8C2A-B240E4750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F8B11F-3AD0-6F4D-8E1E-64D9994A4B03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AEA4717E-B625-BC4C-A12D-4C8F8D469D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1C18B8AD-753A-FB43-9BCA-AB7D29D5C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46575"/>
            <a:ext cx="5041900" cy="412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266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Yannis Semertzidis, BNL.   ICHEP02, 31 July 2002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0E778-339A-EE4A-82A9-543705AC6F44}" type="slidenum">
              <a:rPr lang="en-US"/>
              <a:pPr/>
              <a:t>32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83312" cy="34798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611" y="4409003"/>
            <a:ext cx="5598478" cy="417853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3805FC60-FCEB-7444-96B8-3FFF0DD05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F13FE74E-6D1F-C541-915F-4BF3B5B33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83A94A64-BEF5-F941-9BBE-3DA524D57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5C26CA-E457-DB4D-BF14-93675C91CD1C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967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85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70A1F-6B83-47FE-AFC8-99854DC093B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65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916C15-EDF0-2C4B-99C2-33A62FEEF845}" type="slidenum">
              <a:rPr lang="en-US"/>
              <a:pPr/>
              <a:t>45</a:t>
            </a:fld>
            <a:endParaRPr lang="en-US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07988" y="696913"/>
            <a:ext cx="618331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2420" y="4408531"/>
            <a:ext cx="5132861" cy="41782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4C5A7-2216-46B0-AA06-01B0F9747551}" type="slidenum">
              <a:rPr lang="en-US">
                <a:ea typeface="ＭＳ Ｐゴシック" pitchFamily="34" charset="-128"/>
              </a:rPr>
              <a:pPr/>
              <a:t>47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9925" y="928688"/>
            <a:ext cx="5656263" cy="3182937"/>
          </a:xfrm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419600"/>
            <a:ext cx="4868863" cy="3532188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00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>
            <a:extLst>
              <a:ext uri="{FF2B5EF4-FFF2-40B4-BE49-F238E27FC236}">
                <a16:creationId xmlns:a16="http://schemas.microsoft.com/office/drawing/2014/main" id="{201B76FE-0A14-864F-9A64-1E704906C4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>
            <a:extLst>
              <a:ext uri="{FF2B5EF4-FFF2-40B4-BE49-F238E27FC236}">
                <a16:creationId xmlns:a16="http://schemas.microsoft.com/office/drawing/2014/main" id="{66FC667C-9CB3-CF47-89B2-0EADAE6EE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3447E066-D6B3-3B4F-B039-AD71D92A6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A7B2AB4-8B80-7C4F-98D4-13ECFCB3A661}" type="slidenum">
              <a:rPr lang="en-US" altLang="en-KR" sz="1200"/>
              <a:pPr eaLnBrk="1" hangingPunct="1"/>
              <a:t>52</a:t>
            </a:fld>
            <a:endParaRPr lang="en-US" altLang="en-KR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7F2AE1C0-41F0-D54E-9403-D6CFA06154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B2BD1D4D-11C1-7A4F-97A2-72A8EB209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ABB82812-9FC2-5547-8F29-37758B63A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1835D38-87E0-4D4F-8BE6-61AEE1C92E41}" type="slidenum">
              <a:rPr lang="en-US" altLang="en-KR"/>
              <a:pPr>
                <a:spcBef>
                  <a:spcPct val="0"/>
                </a:spcBef>
              </a:pPr>
              <a:t>53</a:t>
            </a:fld>
            <a:endParaRPr lang="en-US" altLang="en-KR"/>
          </a:p>
        </p:txBody>
      </p:sp>
    </p:spTree>
    <p:extLst>
      <p:ext uri="{BB962C8B-B14F-4D97-AF65-F5344CB8AC3E}">
        <p14:creationId xmlns:p14="http://schemas.microsoft.com/office/powerpoint/2010/main" val="115873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551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6">
            <a:extLst>
              <a:ext uri="{FF2B5EF4-FFF2-40B4-BE49-F238E27FC236}">
                <a16:creationId xmlns:a16="http://schemas.microsoft.com/office/drawing/2014/main" id="{8C54840F-20C2-EF49-B812-E445C7DFB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KR"/>
              <a:t>Yannis Semertzidis, BNL</a:t>
            </a:r>
          </a:p>
        </p:txBody>
      </p:sp>
      <p:sp>
        <p:nvSpPr>
          <p:cNvPr id="96258" name="Rectangle 7">
            <a:extLst>
              <a:ext uri="{FF2B5EF4-FFF2-40B4-BE49-F238E27FC236}">
                <a16:creationId xmlns:a16="http://schemas.microsoft.com/office/drawing/2014/main" id="{82BB118D-F02C-6849-B641-90A03B1E1E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E58A5E-2D4C-F24F-8BA1-0D3B0D0CA27B}" type="slidenum">
              <a:rPr lang="en-US" altLang="en-KR"/>
              <a:pPr>
                <a:spcBef>
                  <a:spcPct val="0"/>
                </a:spcBef>
              </a:pPr>
              <a:t>54</a:t>
            </a:fld>
            <a:endParaRPr lang="en-US" altLang="en-KR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18343BEA-33F6-4C42-9D15-EED9E2C7E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C3FA104F-4E01-7A45-A754-D71FFD3BD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50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3805FC60-FCEB-7444-96B8-3FFF0DD05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F13FE74E-6D1F-C541-915F-4BF3B5B33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83A94A64-BEF5-F941-9BBE-3DA524D57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5C26CA-E457-DB4D-BF14-93675C91CD1C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531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889CA38F-D836-E44A-BE59-3E55709DA26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33825" y="8828088"/>
            <a:ext cx="30289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3" tIns="45541" rIns="91083" bIns="45541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0DDBA625-7AF2-AB42-A473-81D13067AF54}" type="slidenum">
              <a:rPr lang="en-US" altLang="en-KR" b="1">
                <a:solidFill>
                  <a:schemeClr val="accent1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</a:pPr>
              <a:t>57</a:t>
            </a:fld>
            <a:endParaRPr lang="en-US" altLang="en-KR" b="1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D1D5AB66-3FFF-7E4B-BA13-05DE10839E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4213"/>
            <a:ext cx="6224587" cy="3502025"/>
          </a:xfrm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3373D3B6-7583-714D-A241-76BA46226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6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3" tIns="45541" rIns="91083" bIns="45541"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791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37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6">
            <a:extLst>
              <a:ext uri="{FF2B5EF4-FFF2-40B4-BE49-F238E27FC236}">
                <a16:creationId xmlns:a16="http://schemas.microsoft.com/office/drawing/2014/main" id="{AF7CC44D-AB0B-174C-99F4-003C99C58A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11" tIns="46508" rIns="93011" bIns="46508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KR"/>
              <a:t>Yannis Semertzidis, BNL</a:t>
            </a:r>
          </a:p>
        </p:txBody>
      </p:sp>
      <p:sp>
        <p:nvSpPr>
          <p:cNvPr id="35842" name="Rectangle 7">
            <a:extLst>
              <a:ext uri="{FF2B5EF4-FFF2-40B4-BE49-F238E27FC236}">
                <a16:creationId xmlns:a16="http://schemas.microsoft.com/office/drawing/2014/main" id="{05B7ABBF-BB85-4C42-883F-6AB79B7708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11" tIns="46508" rIns="93011" bIns="46508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280109-E92F-DF4C-8A4C-76B9A84085F2}" type="slidenum">
              <a:rPr lang="en-US" altLang="en-KR"/>
              <a:pPr algn="r" eaLnBrk="1" hangingPunct="1">
                <a:spcBef>
                  <a:spcPct val="0"/>
                </a:spcBef>
              </a:pPr>
              <a:t>59</a:t>
            </a:fld>
            <a:endParaRPr lang="en-US" altLang="en-K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5638706-1662-7442-94FF-9F0F3556C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AE54E288-244A-F941-8870-564ECC07A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5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>
            <a:extLst>
              <a:ext uri="{FF2B5EF4-FFF2-40B4-BE49-F238E27FC236}">
                <a16:creationId xmlns:a16="http://schemas.microsoft.com/office/drawing/2014/main" id="{2C3A600A-884C-144E-8249-DF2AB8558C5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11" tIns="46508" rIns="93011" bIns="46508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KR"/>
              <a:t>Yannis Semertzidis, BNL</a:t>
            </a:r>
          </a:p>
        </p:txBody>
      </p:sp>
      <p:sp>
        <p:nvSpPr>
          <p:cNvPr id="37890" name="Rectangle 7">
            <a:extLst>
              <a:ext uri="{FF2B5EF4-FFF2-40B4-BE49-F238E27FC236}">
                <a16:creationId xmlns:a16="http://schemas.microsoft.com/office/drawing/2014/main" id="{3F624835-9901-D14B-9593-F9833DF9FF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11" tIns="46508" rIns="93011" bIns="46508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021E37-0533-8941-B802-F9D77C5CD885}" type="slidenum">
              <a:rPr lang="en-US" altLang="en-KR"/>
              <a:pPr algn="r" eaLnBrk="1" hangingPunct="1">
                <a:spcBef>
                  <a:spcPct val="0"/>
                </a:spcBef>
              </a:pPr>
              <a:t>60</a:t>
            </a:fld>
            <a:endParaRPr lang="en-US" altLang="en-KR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45B75971-D93C-2A41-8F32-06AA13CD9F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6019932-9DC0-7E47-9D85-7E97E2E05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3340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64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93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75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86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2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756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C4B4-A895-8E42-A415-ABF4928A1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61A2E-5BAD-2942-9498-373BAAFB1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3FF60-E958-EB49-A059-0AF5C07C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3CDA-56BA-604F-BD31-644F06DBD78F}" type="datetime1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BEEC-C91D-7244-B3AA-CD7C80BD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F6068-8375-1B43-8B78-7CC821C6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C1FD-DD80-5148-92FA-E226BAA4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52098-14D8-874C-9A73-23DC8F837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29E65-A6C5-664C-BC46-2879116D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43AE-DFC6-234C-BC79-ED98150B7529}" type="datetime1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128AD-9CF9-554A-8B62-0FBA31C8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2B5F0-854E-C147-9828-CAC9BFAC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C4518-90B1-5E4B-9877-5AC71E7DF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03FD3-F3B3-7646-8D2A-5D4B5EEF7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8877-9071-D342-8E09-4F98FFB3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DB97C-BC0F-CA41-94AF-42E6F382A241}" type="datetime1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EE1B4-2C9D-0844-99F9-F3FDFEC3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A8F3-DF54-F945-8972-25A97258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40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48185-41D0-3F46-BCE3-898770B4A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D16B0-B606-D04B-AE75-3C1CF952A69E}" type="datetime1">
              <a:rPr lang="en-US" smtClean="0"/>
              <a:t>11/10/2022</a:t>
            </a:fld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F47AB0-DE3F-9D49-8E66-BEAEAA7482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4F2A86-52D1-4340-A12B-C38B7E4E09E6}" type="slidenum">
              <a:rPr lang="en-US" altLang="en-KR"/>
              <a:pPr/>
              <a:t>‹#›</a:t>
            </a:fld>
            <a:endParaRPr lang="en-US" altLang="en-KR"/>
          </a:p>
        </p:txBody>
      </p:sp>
    </p:spTree>
    <p:extLst>
      <p:ext uri="{BB962C8B-B14F-4D97-AF65-F5344CB8AC3E}">
        <p14:creationId xmlns:p14="http://schemas.microsoft.com/office/powerpoint/2010/main" val="274722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05FFB8-6DB2-9844-A63D-6E465312F6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D82A0-130D-4F45-9A60-C7AF0BA521AA}" type="datetime1">
              <a:rPr lang="en-US" smtClean="0"/>
              <a:t>11/10/2022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0E1ED1-4E7F-D147-916D-6587B72B73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529F87-9C8F-0E4D-B50D-1FC89073BC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CD4C6-3984-C141-A900-D3C353BCE8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31768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"/>
          <p:cNvSpPr/>
          <p:nvPr/>
        </p:nvSpPr>
        <p:spPr>
          <a:xfrm>
            <a:off x="-6052" y="6513709"/>
            <a:ext cx="12198052" cy="372616"/>
          </a:xfrm>
          <a:prstGeom prst="rect">
            <a:avLst/>
          </a:prstGeom>
          <a:solidFill>
            <a:srgbClr val="005AAA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en-US" altLang="ko-KR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2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91042" indent="-291042">
              <a:spcBef>
                <a:spcPts val="1500"/>
              </a:spcBef>
              <a:defRPr sz="2200"/>
            </a:lvl1pPr>
            <a:lvl2pPr marL="608542" indent="-291042">
              <a:spcBef>
                <a:spcPts val="1500"/>
              </a:spcBef>
              <a:defRPr sz="2200"/>
            </a:lvl2pPr>
            <a:lvl3pPr marL="926042" indent="-291042">
              <a:spcBef>
                <a:spcPts val="1500"/>
              </a:spcBef>
              <a:defRPr sz="2200"/>
            </a:lvl3pPr>
            <a:lvl4pPr marL="1243542" indent="-291042">
              <a:spcBef>
                <a:spcPts val="1500"/>
              </a:spcBef>
              <a:defRPr sz="2200"/>
            </a:lvl4pPr>
            <a:lvl5pPr marL="1561042" indent="-291042">
              <a:spcBef>
                <a:spcPts val="1500"/>
              </a:spcBef>
              <a:defRPr sz="2200"/>
            </a:lvl5pPr>
          </a:lstStyle>
          <a:p>
            <a:r>
              <a:rPr dirty="0" err="1"/>
              <a:t>본문</a:t>
            </a:r>
            <a:r>
              <a:rPr dirty="0"/>
              <a:t> </a:t>
            </a:r>
            <a:r>
              <a:rPr dirty="0" err="1"/>
              <a:t>첫</a:t>
            </a:r>
            <a:r>
              <a:rPr dirty="0"/>
              <a:t> </a:t>
            </a:r>
            <a:r>
              <a:rPr dirty="0" err="1"/>
              <a:t>번째</a:t>
            </a:r>
            <a:r>
              <a:rPr dirty="0"/>
              <a:t> </a:t>
            </a:r>
            <a:r>
              <a:rPr dirty="0" err="1"/>
              <a:t>줄</a:t>
            </a:r>
            <a:endParaRPr dirty="0"/>
          </a:p>
          <a:p>
            <a:pPr lvl="1"/>
            <a:r>
              <a:rPr dirty="0" err="1"/>
              <a:t>본문</a:t>
            </a:r>
            <a:r>
              <a:rPr dirty="0"/>
              <a:t> </a:t>
            </a:r>
            <a:r>
              <a:rPr dirty="0" err="1"/>
              <a:t>두</a:t>
            </a:r>
            <a:r>
              <a:rPr dirty="0"/>
              <a:t> </a:t>
            </a:r>
            <a:r>
              <a:rPr dirty="0" err="1"/>
              <a:t>번째</a:t>
            </a:r>
            <a:r>
              <a:rPr dirty="0"/>
              <a:t> </a:t>
            </a:r>
            <a:r>
              <a:rPr dirty="0" err="1"/>
              <a:t>줄</a:t>
            </a:r>
            <a:endParaRPr dirty="0"/>
          </a:p>
          <a:p>
            <a:pPr lvl="2"/>
            <a:r>
              <a:rPr dirty="0" err="1"/>
              <a:t>본문</a:t>
            </a:r>
            <a:r>
              <a:rPr dirty="0"/>
              <a:t> </a:t>
            </a:r>
            <a:r>
              <a:rPr dirty="0" err="1"/>
              <a:t>세</a:t>
            </a:r>
            <a:r>
              <a:rPr dirty="0"/>
              <a:t> </a:t>
            </a:r>
            <a:r>
              <a:rPr dirty="0" err="1"/>
              <a:t>번째</a:t>
            </a:r>
            <a:r>
              <a:rPr dirty="0"/>
              <a:t> </a:t>
            </a:r>
            <a:r>
              <a:rPr dirty="0" err="1"/>
              <a:t>줄</a:t>
            </a:r>
            <a:endParaRPr dirty="0"/>
          </a:p>
          <a:p>
            <a:pPr lvl="3"/>
            <a:r>
              <a:rPr dirty="0" err="1"/>
              <a:t>본문</a:t>
            </a:r>
            <a:r>
              <a:rPr dirty="0"/>
              <a:t> </a:t>
            </a:r>
            <a:r>
              <a:rPr dirty="0" err="1"/>
              <a:t>네</a:t>
            </a:r>
            <a:r>
              <a:rPr dirty="0"/>
              <a:t> </a:t>
            </a:r>
            <a:r>
              <a:rPr dirty="0" err="1"/>
              <a:t>번째</a:t>
            </a:r>
            <a:r>
              <a:rPr dirty="0"/>
              <a:t> </a:t>
            </a:r>
            <a:r>
              <a:rPr dirty="0" err="1"/>
              <a:t>줄</a:t>
            </a:r>
            <a:endParaRPr dirty="0"/>
          </a:p>
          <a:p>
            <a:pPr lvl="4"/>
            <a:r>
              <a:rPr dirty="0" err="1"/>
              <a:t>본문</a:t>
            </a:r>
            <a:r>
              <a:rPr dirty="0"/>
              <a:t> </a:t>
            </a:r>
            <a:r>
              <a:rPr dirty="0" err="1"/>
              <a:t>다섯</a:t>
            </a:r>
            <a:r>
              <a:rPr dirty="0"/>
              <a:t> </a:t>
            </a:r>
            <a:r>
              <a:rPr dirty="0" err="1"/>
              <a:t>번째</a:t>
            </a:r>
            <a:r>
              <a:rPr dirty="0"/>
              <a:t> </a:t>
            </a:r>
            <a:r>
              <a:rPr dirty="0" err="1"/>
              <a:t>줄</a:t>
            </a:r>
            <a:endParaRPr dirty="0"/>
          </a:p>
        </p:txBody>
      </p:sp>
      <p:sp>
        <p:nvSpPr>
          <p:cNvPr id="73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2690" y="6584752"/>
            <a:ext cx="226620" cy="2305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74" name="Younggeun Kim"/>
          <p:cNvSpPr txBox="1"/>
          <p:nvPr/>
        </p:nvSpPr>
        <p:spPr>
          <a:xfrm>
            <a:off x="79391" y="6605119"/>
            <a:ext cx="872034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900" b="0" i="0" dirty="0">
                <a:latin typeface="Arial" panose="020B0604020202020204" pitchFamily="34" charset="0"/>
                <a:cs typeface="Arial" panose="020B0604020202020204" pitchFamily="34" charset="0"/>
              </a:rPr>
              <a:t>Younggeun Kim</a:t>
            </a:r>
          </a:p>
        </p:txBody>
      </p:sp>
      <p:sp>
        <p:nvSpPr>
          <p:cNvPr id="75" name="직사각형"/>
          <p:cNvSpPr/>
          <p:nvPr userDrawn="1"/>
        </p:nvSpPr>
        <p:spPr>
          <a:xfrm>
            <a:off x="-15366" y="-1391"/>
            <a:ext cx="12222732" cy="3308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dirty="0">
              <a:cs typeface="Arial" panose="020B0604020202020204" pitchFamily="34" charset="0"/>
            </a:endParaRPr>
          </a:p>
        </p:txBody>
      </p:sp>
      <p:grpSp>
        <p:nvGrpSpPr>
          <p:cNvPr id="80" name="그룹"/>
          <p:cNvGrpSpPr/>
          <p:nvPr/>
        </p:nvGrpSpPr>
        <p:grpSpPr>
          <a:xfrm>
            <a:off x="609600" y="1216025"/>
            <a:ext cx="10947400" cy="158750"/>
            <a:chOff x="0" y="0"/>
            <a:chExt cx="21894800" cy="317500"/>
          </a:xfrm>
        </p:grpSpPr>
        <p:sp>
          <p:nvSpPr>
            <p:cNvPr id="76" name="원"/>
            <p:cNvSpPr/>
            <p:nvPr/>
          </p:nvSpPr>
          <p:spPr>
            <a:xfrm>
              <a:off x="0" y="0"/>
              <a:ext cx="317500" cy="317500"/>
            </a:xfrm>
            <a:prstGeom prst="ellipse">
              <a:avLst/>
            </a:prstGeom>
            <a:solidFill>
              <a:srgbClr val="005A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b="0" i="0" dirty="0">
                <a:cs typeface="Arial" panose="020B0604020202020204" pitchFamily="34" charset="0"/>
              </a:endParaRPr>
            </a:p>
          </p:txBody>
        </p:sp>
        <p:grpSp>
          <p:nvGrpSpPr>
            <p:cNvPr id="79" name="그룹"/>
            <p:cNvGrpSpPr/>
            <p:nvPr/>
          </p:nvGrpSpPr>
          <p:grpSpPr>
            <a:xfrm>
              <a:off x="177800" y="0"/>
              <a:ext cx="21717000" cy="317500"/>
              <a:chOff x="0" y="0"/>
              <a:chExt cx="21717000" cy="317500"/>
            </a:xfrm>
          </p:grpSpPr>
          <p:sp>
            <p:nvSpPr>
              <p:cNvPr id="77" name="직사각형"/>
              <p:cNvSpPr/>
              <p:nvPr/>
            </p:nvSpPr>
            <p:spPr>
              <a:xfrm>
                <a:off x="0" y="138647"/>
                <a:ext cx="21590000" cy="78306"/>
              </a:xfrm>
              <a:prstGeom prst="rect">
                <a:avLst/>
              </a:prstGeom>
              <a:solidFill>
                <a:srgbClr val="005A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b="0" i="0" dirty="0">
                  <a:cs typeface="Arial" panose="020B0604020202020204" pitchFamily="34" charset="0"/>
                </a:endParaRPr>
              </a:p>
            </p:txBody>
          </p:sp>
          <p:sp>
            <p:nvSpPr>
              <p:cNvPr id="78" name="원"/>
              <p:cNvSpPr/>
              <p:nvPr/>
            </p:nvSpPr>
            <p:spPr>
              <a:xfrm>
                <a:off x="21399500" y="0"/>
                <a:ext cx="317500" cy="317500"/>
              </a:xfrm>
              <a:prstGeom prst="ellipse">
                <a:avLst/>
              </a:prstGeom>
              <a:solidFill>
                <a:srgbClr val="005A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b="0" i="0" dirty="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1" name="제목 텍스트"/>
          <p:cNvSpPr txBox="1">
            <a:spLocks noGrp="1"/>
          </p:cNvSpPr>
          <p:nvPr>
            <p:ph type="title"/>
          </p:nvPr>
        </p:nvSpPr>
        <p:spPr>
          <a:xfrm>
            <a:off x="844550" y="266700"/>
            <a:ext cx="10502900" cy="11430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제목</a:t>
            </a:r>
            <a:r>
              <a:rPr dirty="0"/>
              <a:t> </a:t>
            </a:r>
            <a:r>
              <a:rPr dirty="0" err="1"/>
              <a:t>텍스트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DEEED2-FEB2-A44D-A40A-B109260EC92F}"/>
              </a:ext>
            </a:extLst>
          </p:cNvPr>
          <p:cNvSpPr txBox="1"/>
          <p:nvPr userDrawn="1"/>
        </p:nvSpPr>
        <p:spPr>
          <a:xfrm>
            <a:off x="8166150" y="6551259"/>
            <a:ext cx="3996444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 Medium"/>
              </a:rPr>
              <a:t>2021.11.30 Doctoral Dissertation Defense</a:t>
            </a:r>
            <a:endParaRPr kumimoji="0" lang="en-US" altLang="ko-KR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467455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3418-3288-844E-A772-CC2CF2AD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18326-C77C-4742-B747-D00B14249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6D608-F30A-5C40-A17F-B50C6E1F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BD8B-7B50-C44B-826E-CED049A65BB9}" type="datetime1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10B1F-D118-C746-AF43-D1CDA4BB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3E1BA-38B7-0D41-9D88-700F9176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5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CAC9-FA16-BB43-9BBE-4A201F52F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029D4-60F5-AD43-8BDA-5034C0945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E1C9C-FDE6-E542-A167-B3CAB07A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9051-48D5-5C4A-B4CA-32C295CCFE85}" type="datetime1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9F77-1B39-3D4C-AD2F-150EB384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55D9-BF8F-C24A-8681-33609AE0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8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E67B-1458-A94A-B311-5F05277C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BAFDA-BC76-7A4D-A192-EE93FB3CC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50C8E-8E23-F842-BB05-30B8137DB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EE0AF-9A61-2E40-85DB-9B7154E3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1716-68FC-A240-9293-D4186FB38108}" type="datetime1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9758F-2959-9244-98AD-F0478894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074A1-E7A2-F848-B7E2-CEFEB78C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2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D9A25-5021-5240-B836-910275F3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C538B-E457-F445-B340-AB1D18092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5CEB3-1EC4-A44D-8A59-849076E04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01690-49AB-AF46-BA15-1CAA63ED9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B813E6-A0FA-CC49-B65C-3DD6134E8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BDB45-0697-B34F-9316-DF26635A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2286-E2EA-2240-8089-89F3464BA041}" type="datetime1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FF96-55D1-924A-BBD1-714B2A4C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8B69C-1931-D940-9193-E17EA44D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7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1B7C4-6408-414B-9566-2DE0AB06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C0D43-8BBF-EC44-90E4-AE6A23BA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395E-E83F-F349-B7BA-720644DDC7A2}" type="datetime1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6FE17-C27F-4940-A3D1-95CBF670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1331B-8563-F140-AC2A-E9B0E4B8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4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52009-10AD-E44E-AC35-D5E6A819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B064-EF1C-4E4E-8510-60055B2A7CBD}" type="datetime1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30BC1-A2CF-134E-988B-44AE5554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4EC51-23BF-F447-92B7-C5DC9497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4ABE-4C5B-BB4E-8E36-FB55C30E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5A66-6375-324F-BD03-47831D484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866B5-4028-A549-892C-FC0FBBC17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F1383-4923-DF40-AE77-CED72A9E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60D3-90A5-6C47-92EB-D75FBDA1A8F6}" type="datetime1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2B258-1740-E44D-AB8B-4106824A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78CF5-417F-7D4F-A3E6-DA5966DE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FAD38-3FA9-E54B-BAAF-220872F5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B2A09-DC48-BF48-8F07-96059540C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A46C7-F9BB-5E43-80F3-CC49B9642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758FC-AFFF-F144-8BF2-84A8C6A6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F403F-D014-FF4C-B656-4D9B98918E13}" type="datetime1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D289A-261A-D44F-B549-C3101415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B931E-4608-5840-8E57-BC715BE8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D4F19-B67A-F44B-926F-98570AB2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5221D-9611-DA4C-99CE-010C3ECA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F713E-4E46-B44A-9862-2C437DA55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86A3A-3E64-204E-B88F-A3910271CF84}" type="datetime1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A2D67-A461-2A4A-81A2-9DF77D247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38B9E-60D8-C14F-9A1A-40C73B81F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0.png"/><Relationship Id="rId11" Type="http://schemas.openxmlformats.org/officeDocument/2006/relationships/image" Target="../media/image5.png"/><Relationship Id="rId5" Type="http://schemas.openxmlformats.org/officeDocument/2006/relationships/image" Target="../media/image80.png"/><Relationship Id="rId10" Type="http://schemas.openxmlformats.org/officeDocument/2006/relationships/image" Target="../media/image4.emf"/><Relationship Id="rId9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rxiv.org/pdf/0905.4194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4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P Logo.jpg">
            <a:extLst>
              <a:ext uri="{FF2B5EF4-FFF2-40B4-BE49-F238E27FC236}">
                <a16:creationId xmlns:a16="http://schemas.microsoft.com/office/drawing/2014/main" id="{E327D3CF-E9B9-6246-AF94-79277EB4C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277" y="0"/>
            <a:ext cx="1613723" cy="2698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B0CED-D65B-BB4B-AECF-7AAD3909F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747" y="1429555"/>
            <a:ext cx="10201275" cy="23181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of experimental searches on EDMs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8182B-3E85-F743-BA47-6B20A1AB1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8031"/>
            <a:ext cx="9144000" cy="4993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Yannis K. Semertzidis, IBS-CAPP &amp; KAIST, South Korea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D3AD8-2878-954A-85C6-56B3707AF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38514" cy="153851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1587A5F-EF52-2A4A-930F-9713AE33F6DB}"/>
              </a:ext>
            </a:extLst>
          </p:cNvPr>
          <p:cNvSpPr txBox="1">
            <a:spLocks noChangeArrowheads="1"/>
          </p:cNvSpPr>
          <p:nvPr/>
        </p:nvSpPr>
        <p:spPr>
          <a:xfrm>
            <a:off x="71920" y="4828854"/>
            <a:ext cx="12120080" cy="2029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next decade(s) we expect significant progress in electron (</a:t>
            </a:r>
            <a:r>
              <a:rPr lang="en-US" altLang="en-KR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eEDM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neutron (</a:t>
            </a:r>
            <a:r>
              <a:rPr lang="en-US" altLang="en-KR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nEDM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muon (</a:t>
            </a:r>
            <a:r>
              <a:rPr lang="en-US" altLang="en-KR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μEDM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proton (pEDM),… EDM sensitivities.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 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for pEDM, for best hadronic EDM experiment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Systematics: using symmetries, spin-based alignment/background reduction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FFC9B-A8F8-2B41-8289-DAB03CCE7EE7}"/>
              </a:ext>
            </a:extLst>
          </p:cNvPr>
          <p:cNvSpPr txBox="1"/>
          <p:nvPr/>
        </p:nvSpPr>
        <p:spPr>
          <a:xfrm>
            <a:off x="2464594" y="215946"/>
            <a:ext cx="7692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Workshop on Muon Precision Physics</a:t>
            </a:r>
            <a:endParaRPr lang="en-KR" dirty="0"/>
          </a:p>
          <a:p>
            <a:pPr algn="r"/>
            <a:r>
              <a:rPr lang="en-US" b="1" dirty="0"/>
              <a:t>University of Liverpool, UK</a:t>
            </a:r>
            <a:r>
              <a:rPr lang="en-KR" dirty="0"/>
              <a:t>, </a:t>
            </a:r>
            <a:r>
              <a:rPr lang="en-US" b="1" dirty="0"/>
              <a:t>7-9 November 2022</a:t>
            </a:r>
            <a:endParaRPr lang="en-KR" dirty="0"/>
          </a:p>
          <a:p>
            <a:pPr algn="r"/>
            <a:r>
              <a:rPr lang="en-KR" b="1" dirty="0"/>
              <a:t>In-person presentation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512DEB-6C8E-2479-2514-8D2961032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795" y="72108"/>
            <a:ext cx="2400014" cy="8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4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3251D4B-66DE-314D-9508-289F6D0E9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32"/>
          <a:stretch/>
        </p:blipFill>
        <p:spPr>
          <a:xfrm>
            <a:off x="17505" y="1664191"/>
            <a:ext cx="7410644" cy="4530599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A2DD34C-06F4-8C44-92A5-3BE981372D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10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BDB64DD2-C87E-764D-A5F1-B2A2B199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b="1" dirty="0">
                <a:latin typeface="Arial" panose="020B0604020202020204" pitchFamily="34" charset="0"/>
                <a:ea typeface="NanumGothic" panose="020D0604000000000000" pitchFamily="34" charset="-127"/>
                <a:cs typeface="Arial" panose="020B0604020202020204" pitchFamily="34" charset="0"/>
              </a:rPr>
              <a:t>ARIADNE and nucleon EDMs</a:t>
            </a:r>
            <a:endParaRPr kumimoji="1"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텍스트 개체 틀 12">
                <a:extLst>
                  <a:ext uri="{FF2B5EF4-FFF2-40B4-BE49-F238E27FC236}">
                    <a16:creationId xmlns:a16="http://schemas.microsoft.com/office/drawing/2014/main" id="{10E271A5-172B-3940-9ABF-C5722AB74D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253717" y="1473200"/>
                <a:ext cx="5074639" cy="5111552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ko-KR" sz="2400" dirty="0"/>
                  <a:t>Combine with ARIADNE and nucleon EDM provides decisive information</a:t>
                </a:r>
              </a:p>
              <a:p>
                <a:r>
                  <a:rPr kumimoji="1" lang="en-US" altLang="ko-KR" sz="2400" dirty="0"/>
                  <a:t>Scenario:</a:t>
                </a:r>
              </a:p>
              <a:p>
                <a:pPr lvl="1"/>
                <a:r>
                  <a:rPr kumimoji="1" lang="en-US" altLang="ko-KR" sz="2400" dirty="0"/>
                  <a:t>ARIADNE: Null axion</a:t>
                </a:r>
              </a:p>
              <a:p>
                <a:pPr lvl="1"/>
                <a:r>
                  <a:rPr kumimoji="1" lang="en-US" altLang="ko-KR" sz="2000" dirty="0"/>
                  <a:t>pEDM measure: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ko-KR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ko-KR" sz="20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ko-K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ko-KR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ko-KR" sz="2000" i="1"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ko-KR" sz="2000">
                        <a:latin typeface="Cambria Math" panose="02040503050406030204" pitchFamily="18" charset="0"/>
                      </a:rPr>
                      <m:t>e</m:t>
                    </m:r>
                    <m:r>
                      <a:rPr kumimoji="1" lang="en-US" altLang="ko-KR" sz="200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1" lang="en-US" altLang="ko-KR" sz="200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kumimoji="1" lang="en-US" altLang="ko-KR" sz="2000" dirty="0"/>
              </a:p>
              <a:p>
                <a:pPr lvl="1"/>
                <a:r>
                  <a:rPr kumimoji="1" lang="en-US" altLang="ko-KR" sz="2000" dirty="0"/>
                  <a:t>Exclude QCD axion independent of axion DM: </a:t>
                </a:r>
                <a:endParaRPr kumimoji="1" lang="en-US" altLang="ko-KR" sz="2000" i="1" dirty="0">
                  <a:latin typeface="Cambria Math" panose="02040503050406030204" pitchFamily="18" charset="0"/>
                </a:endParaRPr>
              </a:p>
              <a:p>
                <a:pPr marL="6350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sz="2000" i="1">
                            <a:latin typeface="Cambria Math" panose="02040503050406030204" pitchFamily="18" charset="0"/>
                          </a:rPr>
                          <m:t>0.2</m:t>
                        </m:r>
                        <m:r>
                          <a:rPr kumimoji="1" lang="en-US" altLang="ko-KR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ko-KR" sz="2000">
                            <a:latin typeface="Cambria Math" panose="02040503050406030204" pitchFamily="18" charset="0"/>
                          </a:rPr>
                          <m:t>meV</m:t>
                        </m:r>
                        <m:r>
                          <a:rPr kumimoji="1" lang="en-US" altLang="ko-KR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r>
                          <a:rPr kumimoji="1" lang="en-US" altLang="ko-KR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ko-KR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1" lang="en-US" altLang="ko-KR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≲3</m:t>
                    </m:r>
                    <m:r>
                      <m:rPr>
                        <m:sty m:val="p"/>
                      </m:rPr>
                      <a:rPr kumimoji="1" lang="en-US" altLang="ko-KR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endParaRPr kumimoji="1" lang="en-US" altLang="ko-KR" sz="2000" dirty="0"/>
              </a:p>
            </p:txBody>
          </p:sp>
        </mc:Choice>
        <mc:Fallback xmlns="">
          <p:sp>
            <p:nvSpPr>
              <p:cNvPr id="13" name="텍스트 개체 틀 12">
                <a:extLst>
                  <a:ext uri="{FF2B5EF4-FFF2-40B4-BE49-F238E27FC236}">
                    <a16:creationId xmlns:a16="http://schemas.microsoft.com/office/drawing/2014/main" id="{10E271A5-172B-3940-9ABF-C5722AB74D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53717" y="1473200"/>
                <a:ext cx="5074639" cy="5111552"/>
              </a:xfrm>
              <a:blipFill>
                <a:blip r:embed="rId4"/>
                <a:stretch>
                  <a:fillRect l="-1750" t="-1737" r="-1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B1236F8-D045-A044-AC8E-9E12865D0C59}"/>
              </a:ext>
            </a:extLst>
          </p:cNvPr>
          <p:cNvSpPr txBox="1"/>
          <p:nvPr/>
        </p:nvSpPr>
        <p:spPr>
          <a:xfrm>
            <a:off x="6206287" y="3357939"/>
            <a:ext cx="6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algn="ctr" defTabSz="412750" hangingPunct="0"/>
            <a:endParaRPr lang="ko-Kore-KR" alt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75CD3DA-861E-AD4B-A7BF-D300DE2DCD18}"/>
              </a:ext>
            </a:extLst>
          </p:cNvPr>
          <p:cNvSpPr/>
          <p:nvPr/>
        </p:nvSpPr>
        <p:spPr>
          <a:xfrm>
            <a:off x="88752" y="6290570"/>
            <a:ext cx="40723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ore-KR" sz="900" dirty="0">
                <a:cs typeface="Arial" panose="020B0604020202020204" pitchFamily="34" charset="0"/>
              </a:rPr>
              <a:t>Y. K. Semertzidis and S. Youn. , 2104.14831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7D8D-3ACD-F04A-A46C-050E205B2BCA}"/>
              </a:ext>
            </a:extLst>
          </p:cNvPr>
          <p:cNvSpPr txBox="1"/>
          <p:nvPr/>
        </p:nvSpPr>
        <p:spPr>
          <a:xfrm>
            <a:off x="3068675" y="12210"/>
            <a:ext cx="1000274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altLang="ko-KR" sz="2000" dirty="0">
                <a:solidFill>
                  <a:schemeClr val="bg1"/>
                </a:solidFill>
                <a:cs typeface="Arial" panose="020B0604020202020204" pitchFamily="34" charset="0"/>
              </a:rPr>
              <a:t>ARIADNE</a:t>
            </a:r>
            <a:endParaRPr lang="ko-KR" altLang="en-US" sz="2000" dirty="0">
              <a:solidFill>
                <a:schemeClr val="bg1"/>
              </a:solidFill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1FB88-FA42-CF46-AC9F-BCF97B98F071}"/>
              </a:ext>
            </a:extLst>
          </p:cNvPr>
          <p:cNvSpPr txBox="1"/>
          <p:nvPr/>
        </p:nvSpPr>
        <p:spPr>
          <a:xfrm>
            <a:off x="600333" y="-13300"/>
            <a:ext cx="1348061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altLang="ko-KR" sz="2000" dirty="0">
                <a:solidFill>
                  <a:schemeClr val="bg1"/>
                </a:solidFill>
                <a:cs typeface="Arial" panose="020B0604020202020204" pitchFamily="34" charset="0"/>
              </a:rPr>
              <a:t>Introduction</a:t>
            </a:r>
            <a:endParaRPr lang="ko-KR" altLang="en-US" sz="2000" dirty="0">
              <a:solidFill>
                <a:schemeClr val="bg1"/>
              </a:solidFill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5675D-E160-5247-B064-B676CBD3BE61}"/>
              </a:ext>
            </a:extLst>
          </p:cNvPr>
          <p:cNvSpPr txBox="1"/>
          <p:nvPr/>
        </p:nvSpPr>
        <p:spPr>
          <a:xfrm>
            <a:off x="10391134" y="-15626"/>
            <a:ext cx="1044838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altLang="ko-KR" sz="2000" dirty="0">
                <a:solidFill>
                  <a:schemeClr val="bg1"/>
                </a:solidFill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EDB35B-2E76-854F-8C25-85011A9C16A6}"/>
              </a:ext>
            </a:extLst>
          </p:cNvPr>
          <p:cNvSpPr txBox="1"/>
          <p:nvPr/>
        </p:nvSpPr>
        <p:spPr>
          <a:xfrm>
            <a:off x="5428750" y="-13300"/>
            <a:ext cx="1332096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r>
              <a:rPr kumimoji="1" lang="en-US" altLang="ko-KR" sz="2000" dirty="0">
                <a:solidFill>
                  <a:schemeClr val="bg1"/>
                </a:solidFill>
                <a:latin typeface="Arial" panose="020B0604020202020204" pitchFamily="34" charset="0"/>
                <a:ea typeface="NanumGothic" panose="020D0604000000000000" pitchFamily="34" charset="-127"/>
                <a:cs typeface="Arial" panose="020B0604020202020204" pitchFamily="34" charset="0"/>
              </a:rPr>
              <a:t>Key factors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695B3-F330-3044-A974-822A98736646}"/>
              </a:ext>
            </a:extLst>
          </p:cNvPr>
          <p:cNvSpPr txBox="1"/>
          <p:nvPr/>
        </p:nvSpPr>
        <p:spPr>
          <a:xfrm>
            <a:off x="7320136" y="-26416"/>
            <a:ext cx="2546371" cy="359073"/>
          </a:xfrm>
          <a:prstGeom prst="rect">
            <a:avLst/>
          </a:prstGeom>
          <a:solidFill>
            <a:srgbClr val="005AA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altLang="ko-KR" sz="2000" dirty="0">
                <a:solidFill>
                  <a:schemeClr val="bg1"/>
                </a:solidFill>
                <a:cs typeface="Arial" panose="020B0604020202020204" pitchFamily="34" charset="0"/>
              </a:rPr>
              <a:t>Projected sensitivity</a:t>
            </a:r>
            <a:endParaRPr lang="ko-KR" altLang="en-US" sz="2000" dirty="0">
              <a:solidFill>
                <a:schemeClr val="bg1"/>
              </a:solidFill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533102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61414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ring pEDM at 10</a:t>
            </a:r>
            <a:r>
              <a:rPr lang="en-US" altLang="en-KR" sz="40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40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-cm, best hadronic EDM exp.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2" name="Rectangle 3">
                <a:extLst>
                  <a:ext uri="{FF2B5EF4-FFF2-40B4-BE49-F238E27FC236}">
                    <a16:creationId xmlns:a16="http://schemas.microsoft.com/office/drawing/2014/main" id="{EF2588D4-E85C-7D46-9B2F-5944A76F60ED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0" y="882869"/>
                <a:ext cx="12192000" cy="5975131"/>
              </a:xfrm>
            </p:spPr>
            <p:txBody>
              <a:bodyPr>
                <a:normAutofit/>
              </a:bodyPr>
              <a:lstStyle/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physics reach at hundreds of </a:t>
                </a:r>
                <a:r>
                  <a:rPr lang="en-US" altLang="en-KR" dirty="0" err="1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New-Physics mass scale, enhanced sensitivity to </a:t>
                </a:r>
                <a14:m>
                  <m:oMath xmlns:m="http://schemas.openxmlformats.org/officeDocument/2006/math">
                    <m:r>
                      <a:rPr lang="en-US" altLang="en-KR" i="1">
                        <a:solidFill>
                          <a:srgbClr val="221B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𝛳</m:t>
                    </m:r>
                  </m:oMath>
                </a14:m>
                <a:r>
                  <a:rPr lang="en-US" altLang="en-KR" baseline="-25000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QCD</a:t>
                </a:r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three orders of magnitude. Best sensitivity to Higgs CPV</a:t>
                </a:r>
              </a:p>
              <a:p>
                <a:endParaRPr lang="en-US" altLang="en-KR" dirty="0">
                  <a:solidFill>
                    <a:srgbClr val="221B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found, it can help explain the matter-antimatter asymmetry of the universe.</a:t>
                </a:r>
              </a:p>
              <a:p>
                <a:endParaRPr lang="en-US" altLang="en-KR" dirty="0">
                  <a:solidFill>
                    <a:srgbClr val="221B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Together with ARIADNE (monopole-dipole interactions) probe high frequency axion dark matter and axion physics in unique ways.</a:t>
                </a:r>
              </a:p>
              <a:p>
                <a:endParaRPr lang="en-US" altLang="en-KR" dirty="0">
                  <a:solidFill>
                    <a:srgbClr val="221B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 search for low/very low frequency axion dark matter</a:t>
                </a:r>
              </a:p>
              <a:p>
                <a:endParaRPr lang="en-US" altLang="en-KR" dirty="0">
                  <a:solidFill>
                    <a:srgbClr val="221B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intensity polarized proton and deuteron beams available. The natural beam lifetime is very long, opportunity for large statistical accuracy.</a:t>
                </a:r>
              </a:p>
            </p:txBody>
          </p:sp>
        </mc:Choice>
        <mc:Fallback xmlns="">
          <p:sp>
            <p:nvSpPr>
              <p:cNvPr id="25602" name="Rectangle 3">
                <a:extLst>
                  <a:ext uri="{FF2B5EF4-FFF2-40B4-BE49-F238E27FC236}">
                    <a16:creationId xmlns:a16="http://schemas.microsoft.com/office/drawing/2014/main" id="{EF2588D4-E85C-7D46-9B2F-5944A76F60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0" y="882869"/>
                <a:ext cx="12192000" cy="5975131"/>
              </a:xfrm>
              <a:blipFill>
                <a:blip r:embed="rId3"/>
                <a:stretch>
                  <a:fillRect l="-937" t="-169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7762240" cy="120886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g-2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DF93-7B9E-B748-B358-B2F58754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9281"/>
            <a:ext cx="7672039" cy="485871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g-2 results announcement at Fermilab, April 2021 reached &gt;3B people.</a:t>
            </a:r>
          </a:p>
          <a:p>
            <a:endParaRPr lang="en-US" sz="32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g-2 success. The collaboration developed several new tools for systematic error probing. </a:t>
            </a:r>
          </a:p>
          <a:p>
            <a:endParaRPr lang="en-US" altLang="en-KR" sz="32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High-precision numerical integrators for beam/spin dynamics simulations.</a:t>
            </a:r>
          </a:p>
          <a:p>
            <a:pPr marL="0" indent="0">
              <a:buNone/>
            </a:pPr>
            <a:endParaRPr lang="en-US" dirty="0">
              <a:solidFill>
                <a:srgbClr val="221B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5AF71-E58A-914D-8755-735794C41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2798482"/>
            <a:ext cx="4191000" cy="4059517"/>
          </a:xfrm>
          <a:prstGeom prst="rect">
            <a:avLst/>
          </a:prstGeom>
        </p:spPr>
      </p:pic>
      <p:pic>
        <p:nvPicPr>
          <p:cNvPr id="223233" name="Picture 1" descr="page5image48400416">
            <a:extLst>
              <a:ext uri="{FF2B5EF4-FFF2-40B4-BE49-F238E27FC236}">
                <a16:creationId xmlns:a16="http://schemas.microsoft.com/office/drawing/2014/main" id="{47396B3D-5A38-E449-AD50-8F8AC7C3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08" y="0"/>
            <a:ext cx="4429991" cy="283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27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786" y="1720564"/>
            <a:ext cx="9558528" cy="2789692"/>
          </a:xfrm>
          <a:solidFill>
            <a:srgbClr val="2934FF"/>
          </a:solidFill>
        </p:spPr>
        <p:txBody>
          <a:bodyPr/>
          <a:lstStyle/>
          <a:p>
            <a:pPr algn="ctr"/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Hadronic Electric Dipole Moments</a:t>
            </a:r>
            <a:endParaRPr lang="en-US" altLang="en-US" dirty="0">
              <a:solidFill>
                <a:srgbClr val="FFFF00"/>
              </a:solidFill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9CC16-891F-80BC-E736-0493D0A3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72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99885" y="0"/>
            <a:ext cx="10000343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</a:rPr>
              <a:t>Input to hadronic EDM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F2588D4-E85C-7D46-9B2F-5944A76F6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92231" y="1368230"/>
            <a:ext cx="9001125" cy="4051300"/>
          </a:xfrm>
        </p:spPr>
        <p:txBody>
          <a:bodyPr/>
          <a:lstStyle/>
          <a:p>
            <a:r>
              <a:rPr lang="en-US" altLang="en-KR" dirty="0">
                <a:solidFill>
                  <a:srgbClr val="221BFF"/>
                </a:solidFill>
              </a:rPr>
              <a:t>Theta-QCD (part of the SM)</a:t>
            </a:r>
          </a:p>
          <a:p>
            <a:endParaRPr lang="en-US" altLang="en-KR" dirty="0">
              <a:solidFill>
                <a:srgbClr val="221BFF"/>
              </a:solidFill>
            </a:endParaRPr>
          </a:p>
          <a:p>
            <a:r>
              <a:rPr lang="en-US" altLang="en-KR" dirty="0">
                <a:solidFill>
                  <a:srgbClr val="221BFF"/>
                </a:solidFill>
              </a:rPr>
              <a:t>CP-violation sources beyond the SM</a:t>
            </a:r>
          </a:p>
          <a:p>
            <a:endParaRPr lang="en-US" altLang="en-KR" dirty="0">
              <a:solidFill>
                <a:srgbClr val="221BFF"/>
              </a:solidFill>
            </a:endParaRPr>
          </a:p>
          <a:p>
            <a:pPr>
              <a:buFontTx/>
              <a:buNone/>
            </a:pPr>
            <a:r>
              <a:rPr lang="en-US" altLang="en-KR" dirty="0">
                <a:solidFill>
                  <a:srgbClr val="221BFF"/>
                </a:solidFill>
              </a:rPr>
              <a:t>   Several alternative simple systems could provide invaluable complementary information (e.g. proton, neutron and </a:t>
            </a:r>
            <a:r>
              <a:rPr lang="en-US" altLang="en-KR" baseline="30000" dirty="0">
                <a:solidFill>
                  <a:srgbClr val="221BFF"/>
                </a:solidFill>
              </a:rPr>
              <a:t>3</a:t>
            </a:r>
            <a:r>
              <a:rPr lang="en-US" altLang="en-KR" dirty="0">
                <a:solidFill>
                  <a:srgbClr val="221BFF"/>
                </a:solidFill>
              </a:rPr>
              <a:t>He, deuteron,…).  </a:t>
            </a:r>
          </a:p>
          <a:p>
            <a:pPr>
              <a:buFontTx/>
              <a:buNone/>
            </a:pPr>
            <a:r>
              <a:rPr lang="en-US" altLang="en-KR" dirty="0">
                <a:solidFill>
                  <a:srgbClr val="221BFF"/>
                </a:solidFill>
              </a:rPr>
              <a:t>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5704A-A6C0-7444-9159-572C45D8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28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584C897C-7CCC-894D-AED3-C06875E634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KR" sz="4000" dirty="0">
                <a:solidFill>
                  <a:srgbClr val="221BFF"/>
                </a:solidFill>
              </a:rPr>
              <a:t>EDMs of different systems (Marciano)</a:t>
            </a:r>
          </a:p>
        </p:txBody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AA744461-8754-A24A-A0FF-31E0E3F3732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1" y="1085851"/>
            <a:ext cx="9001125" cy="7461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KR" sz="2400" dirty="0">
                <a:solidFill>
                  <a:srgbClr val="000099"/>
                </a:solidFill>
              </a:rPr>
              <a:t> </a:t>
            </a:r>
            <a:r>
              <a:rPr lang="en-US" altLang="en-KR" sz="2400" dirty="0" err="1">
                <a:solidFill>
                  <a:srgbClr val="000099"/>
                </a:solidFill>
              </a:rPr>
              <a:t>Theta_QCD</a:t>
            </a:r>
            <a:r>
              <a:rPr lang="en-US" altLang="en-KR" sz="2400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85604-5B19-4D40-BB6B-3C262AEC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9" y="5449888"/>
            <a:ext cx="25876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>
            <a:extLst>
              <a:ext uri="{FF2B5EF4-FFF2-40B4-BE49-F238E27FC236}">
                <a16:creationId xmlns:a16="http://schemas.microsoft.com/office/drawing/2014/main" id="{F35B775E-1132-A341-99B6-36995C5D6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1" y="1017588"/>
            <a:ext cx="47291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>
            <a:extLst>
              <a:ext uri="{FF2B5EF4-FFF2-40B4-BE49-F238E27FC236}">
                <a16:creationId xmlns:a16="http://schemas.microsoft.com/office/drawing/2014/main" id="{BF18455E-E1D4-2D4E-B298-5394D8868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1728789"/>
            <a:ext cx="38338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0A729AD-C051-604A-8118-8B22725B2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2595564"/>
            <a:ext cx="90011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KR" sz="2400">
                <a:solidFill>
                  <a:srgbClr val="000099"/>
                </a:solidFill>
              </a:rPr>
              <a:t> Super-Symmetry (SUSY) model predictions: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0478A9-5D54-AE46-9EAC-A27E276C5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3160714"/>
            <a:ext cx="73533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733708-8A13-704B-AB86-F6976F257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546725"/>
            <a:ext cx="51117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9FE4C3-FA56-DC49-978F-D609A451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2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5CB67-4B4A-CBDA-80BF-42415C0A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646" y="1513233"/>
            <a:ext cx="7126356" cy="5344767"/>
          </a:xfrm>
          <a:prstGeom prst="rect">
            <a:avLst/>
          </a:prstGeom>
        </p:spPr>
      </p:pic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8090" y="70669"/>
            <a:ext cx="9558528" cy="2096061"/>
          </a:xfrm>
          <a:solidFill>
            <a:srgbClr val="2934FF"/>
          </a:solidFill>
        </p:spPr>
        <p:txBody>
          <a:bodyPr/>
          <a:lstStyle/>
          <a:p>
            <a:pPr algn="ctr"/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Storage ring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lectric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ipole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oments</a:t>
            </a:r>
            <a:endParaRPr lang="en-US" altLang="en-US" dirty="0">
              <a:solidFill>
                <a:srgbClr val="FFFF00"/>
              </a:solidFill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670AA9-2211-6A84-8179-AC80C1B68DAA}"/>
              </a:ext>
            </a:extLst>
          </p:cNvPr>
          <p:cNvSpPr txBox="1"/>
          <p:nvPr/>
        </p:nvSpPr>
        <p:spPr>
          <a:xfrm>
            <a:off x="6035040" y="2628219"/>
            <a:ext cx="6156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Frozen spin method: </a:t>
            </a:r>
          </a:p>
          <a:p>
            <a:endParaRPr lang="en-K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aligned with the momentum vector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K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 E-field precesses EDM/spin vertically</a:t>
            </a:r>
          </a:p>
          <a:p>
            <a:endParaRPr lang="en-K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the spin using a polarimeter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09082-97D0-AD27-9DED-2A77DA69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2DF51032-2B3B-2D45-9F9B-4BB1FC90EE9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45440" y="0"/>
            <a:ext cx="11490960" cy="129032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KR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Ring EDM experiments, frozen spin method</a:t>
            </a:r>
            <a:endParaRPr lang="en-US" altLang="en-KR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434" name="Oval 32">
            <a:extLst>
              <a:ext uri="{FF2B5EF4-FFF2-40B4-BE49-F238E27FC236}">
                <a16:creationId xmlns:a16="http://schemas.microsoft.com/office/drawing/2014/main" id="{CD907A5F-60CE-F140-931C-DFBA5000F49C}"/>
              </a:ext>
            </a:extLst>
          </p:cNvPr>
          <p:cNvSpPr>
            <a:spLocks noChangeArrowheads="1"/>
          </p:cNvSpPr>
          <p:nvPr/>
        </p:nvSpPr>
        <p:spPr bwMode="auto">
          <a:xfrm rot="5206446">
            <a:off x="1728788" y="2587625"/>
            <a:ext cx="88900" cy="273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KR" altLang="en-KR" sz="1800"/>
          </a:p>
        </p:txBody>
      </p:sp>
      <p:pic>
        <p:nvPicPr>
          <p:cNvPr id="146435" name="Picture 2" descr="title">
            <a:extLst>
              <a:ext uri="{FF2B5EF4-FFF2-40B4-BE49-F238E27FC236}">
                <a16:creationId xmlns:a16="http://schemas.microsoft.com/office/drawing/2014/main" id="{4135C8B8-1DDB-F44D-ACD6-C0DB6EFD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41" y="2033240"/>
            <a:ext cx="47021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F29F1-A1F6-F94D-8933-4C95486A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D1D24-767F-7645-9DFE-D054F4C32800}"/>
              </a:ext>
            </a:extLst>
          </p:cNvPr>
          <p:cNvSpPr txBox="1"/>
          <p:nvPr/>
        </p:nvSpPr>
        <p:spPr>
          <a:xfrm>
            <a:off x="1229360" y="1417320"/>
            <a:ext cx="1096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electric bending, w/ “magic”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7BCBF-652E-8A42-A6BA-5E38BC0D276E}"/>
                  </a:ext>
                </a:extLst>
              </p:cNvPr>
              <p:cNvSpPr txBox="1"/>
              <p:nvPr/>
            </p:nvSpPr>
            <p:spPr>
              <a:xfrm>
                <a:off x="8178085" y="4995027"/>
                <a:ext cx="4142704" cy="1500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rad>
                      </m:den>
                    </m:f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magnetic</m:t>
                    </m:r>
                  </m:oMath>
                </a14:m>
                <a:endParaRPr lang="en-US" sz="4000" b="0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</a:t>
                </a:r>
                <a:r>
                  <a:rPr lang="en-US" sz="4000" b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oment anomaly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07BCBF-652E-8A42-A6BA-5E38BC0D2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085" y="4995027"/>
                <a:ext cx="4142704" cy="1500154"/>
              </a:xfrm>
              <a:prstGeom prst="rect">
                <a:avLst/>
              </a:prstGeom>
              <a:blipFill>
                <a:blip r:embed="rId4"/>
                <a:stretch>
                  <a:fillRect l="-7645" t="-6723" b="-1932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0A0B6D6-ED77-0D4A-84C2-B5D98A559C9A}"/>
              </a:ext>
            </a:extLst>
          </p:cNvPr>
          <p:cNvSpPr/>
          <p:nvPr/>
        </p:nvSpPr>
        <p:spPr>
          <a:xfrm>
            <a:off x="0" y="2684000"/>
            <a:ext cx="37863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KR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F.J.M. Farley </a:t>
            </a:r>
            <a:r>
              <a:rPr lang="en-US" altLang="en-KR" sz="24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 new method of measuring electric dipole moments in storage rings,” Phys. Rev. Lett. 93, 052001 (2004)</a:t>
            </a:r>
          </a:p>
        </p:txBody>
      </p:sp>
    </p:spTree>
    <p:extLst>
      <p:ext uri="{BB962C8B-B14F-4D97-AF65-F5344CB8AC3E}">
        <p14:creationId xmlns:p14="http://schemas.microsoft.com/office/powerpoint/2010/main" val="3480662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380DD51-4A50-4B47-BE94-EAB78F91A9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12192000" cy="1338263"/>
          </a:xfrm>
        </p:spPr>
        <p:txBody>
          <a:bodyPr/>
          <a:lstStyle/>
          <a:p>
            <a:pPr algn="ctr"/>
            <a:r>
              <a:rPr lang="en-US" altLang="en-KR" dirty="0">
                <a:solidFill>
                  <a:srgbClr val="221BFF"/>
                </a:solidFill>
              </a:rPr>
              <a:t>Electric fields: Freezing the g-2 spin precession</a:t>
            </a:r>
          </a:p>
        </p:txBody>
      </p:sp>
      <p:sp>
        <p:nvSpPr>
          <p:cNvPr id="45059" name="Rectangle 6">
            <a:extLst>
              <a:ext uri="{FF2B5EF4-FFF2-40B4-BE49-F238E27FC236}">
                <a16:creationId xmlns:a16="http://schemas.microsoft.com/office/drawing/2014/main" id="{0F2733CB-82A6-4846-976B-D43DAB6F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89" y="2681622"/>
            <a:ext cx="1092128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KR" sz="2800" dirty="0">
                <a:solidFill>
                  <a:srgbClr val="009900"/>
                </a:solidFill>
              </a:rPr>
              <a:t>The g-2 spin precession is zero at </a:t>
            </a:r>
            <a:r>
              <a:rPr lang="ja-JP" altLang="en-US" sz="2800">
                <a:solidFill>
                  <a:srgbClr val="009900"/>
                </a:solidFill>
              </a:rPr>
              <a:t>“</a:t>
            </a:r>
            <a:r>
              <a:rPr lang="en-US" altLang="ja-JP" sz="2800" dirty="0">
                <a:solidFill>
                  <a:srgbClr val="009900"/>
                </a:solidFill>
              </a:rPr>
              <a:t>magic</a:t>
            </a:r>
            <a:r>
              <a:rPr lang="ja-JP" altLang="en-US" sz="2800">
                <a:solidFill>
                  <a:srgbClr val="009900"/>
                </a:solidFill>
              </a:rPr>
              <a:t>”</a:t>
            </a:r>
            <a:r>
              <a:rPr lang="en-US" altLang="ja-JP" sz="2800" dirty="0">
                <a:solidFill>
                  <a:srgbClr val="009900"/>
                </a:solidFill>
              </a:rPr>
              <a:t> momentum  (3.1GeV/c for muons,…), so the focusing system can be electric</a:t>
            </a:r>
            <a:endParaRPr lang="en-US" altLang="en-KR" sz="2800" dirty="0">
              <a:solidFill>
                <a:srgbClr val="0099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493D2D-9FA0-2D4A-B4E0-9F534A667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07" y="5342774"/>
            <a:ext cx="107281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KR" sz="2800" dirty="0">
                <a:solidFill>
                  <a:srgbClr val="009900"/>
                </a:solidFill>
              </a:rPr>
              <a:t>The </a:t>
            </a:r>
            <a:r>
              <a:rPr lang="ja-JP" altLang="en-US" sz="2800">
                <a:solidFill>
                  <a:srgbClr val="009900"/>
                </a:solidFill>
              </a:rPr>
              <a:t>“</a:t>
            </a:r>
            <a:r>
              <a:rPr lang="en-US" altLang="ja-JP" sz="2800" dirty="0">
                <a:solidFill>
                  <a:srgbClr val="009900"/>
                </a:solidFill>
              </a:rPr>
              <a:t>magic</a:t>
            </a:r>
            <a:r>
              <a:rPr lang="ja-JP" altLang="en-US" sz="2800">
                <a:solidFill>
                  <a:srgbClr val="009900"/>
                </a:solidFill>
              </a:rPr>
              <a:t>”</a:t>
            </a:r>
            <a:r>
              <a:rPr lang="en-US" altLang="ja-JP" sz="2800" dirty="0">
                <a:solidFill>
                  <a:srgbClr val="009900"/>
                </a:solidFill>
              </a:rPr>
              <a:t> momentum concept with electric focusing was first used in the last muon g-2 experiment at CERN, at BNL &amp; FNAL.</a:t>
            </a:r>
            <a:endParaRPr lang="en-US" altLang="en-KR" sz="2800" dirty="0">
              <a:solidFill>
                <a:srgbClr val="0099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00DE6D-8EC1-9B42-AB05-8ECE878C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2AF397-B398-F848-B7EB-B654854F117C}"/>
                  </a:ext>
                </a:extLst>
              </p:cNvPr>
              <p:cNvSpPr txBox="1"/>
              <p:nvPr/>
            </p:nvSpPr>
            <p:spPr>
              <a:xfrm>
                <a:off x="3260557" y="1251285"/>
                <a:ext cx="6448927" cy="11299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KR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KR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KR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KR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𝑚𝑐</m:t>
                                    </m:r>
                                  </m:num>
                                  <m:den>
                                    <m:r>
                                      <a:rPr lang="en-US" sz="40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4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4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en-US" sz="4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sz="4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K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KR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2AF397-B398-F848-B7EB-B654854F1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557" y="1251285"/>
                <a:ext cx="6448927" cy="1129925"/>
              </a:xfrm>
              <a:prstGeom prst="rect">
                <a:avLst/>
              </a:prstGeom>
              <a:blipFill>
                <a:blip r:embed="rId3"/>
                <a:stretch>
                  <a:fillRect l="-1768" r="-196" b="-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ACF2F0-D94C-8843-9F77-1B6A8E52B2D9}"/>
                  </a:ext>
                </a:extLst>
              </p:cNvPr>
              <p:cNvSpPr txBox="1"/>
              <p:nvPr/>
            </p:nvSpPr>
            <p:spPr>
              <a:xfrm>
                <a:off x="1937083" y="3990475"/>
                <a:ext cx="9312442" cy="9347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rad>
                      </m:den>
                    </m:f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𝑤𝑖𝑡h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1+1/</m:t>
                        </m:r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KR" sz="4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ACF2F0-D94C-8843-9F77-1B6A8E52B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083" y="3990475"/>
                <a:ext cx="9312442" cy="934743"/>
              </a:xfrm>
              <a:prstGeom prst="rect">
                <a:avLst/>
              </a:prstGeom>
              <a:blipFill>
                <a:blip r:embed="rId4"/>
                <a:stretch>
                  <a:fillRect l="-3270" t="-4054" b="-1081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143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A71E2445-07C3-AF4D-993C-C61F0F1AE8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46909" y="0"/>
            <a:ext cx="10695709" cy="1270000"/>
          </a:xfrm>
        </p:spPr>
        <p:txBody>
          <a:bodyPr>
            <a:normAutofit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Statistical Error (232MeV): 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en-KR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0" name="Rectangle 4">
            <a:extLst>
              <a:ext uri="{FF2B5EF4-FFF2-40B4-BE49-F238E27FC236}">
                <a16:creationId xmlns:a16="http://schemas.microsoft.com/office/drawing/2014/main" id="{46C409CF-6792-F241-B08C-2F6AD9938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076" y="1544596"/>
            <a:ext cx="8294687" cy="1692275"/>
          </a:xfrm>
          <a:prstGeom prst="rect">
            <a:avLst/>
          </a:prstGeom>
          <a:noFill/>
          <a:ln w="57150">
            <a:solidFill>
              <a:srgbClr val="221B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KR" altLang="en-KR" sz="1800"/>
          </a:p>
        </p:txBody>
      </p:sp>
      <p:sp>
        <p:nvSpPr>
          <p:cNvPr id="89091" name="Text Box 5">
            <a:extLst>
              <a:ext uri="{FF2B5EF4-FFF2-40B4-BE49-F238E27FC236}">
                <a16:creationId xmlns:a16="http://schemas.microsoft.com/office/drawing/2014/main" id="{FD58F6C5-4F12-4047-BC66-E8936E756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178" y="3485573"/>
            <a:ext cx="9817821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KR" sz="2400" i="1" dirty="0">
                <a:solidFill>
                  <a:srgbClr val="221BFF"/>
                </a:solidFill>
                <a:sym typeface="Symbol" pitchFamily="2" charset="2"/>
              </a:rPr>
              <a:t></a:t>
            </a:r>
            <a:r>
              <a:rPr lang="en-US" altLang="en-KR" sz="2400" i="1" baseline="-25000" dirty="0">
                <a:solidFill>
                  <a:srgbClr val="221BFF"/>
                </a:solidFill>
                <a:sym typeface="Symbol" pitchFamily="2" charset="2"/>
              </a:rPr>
              <a:t>p</a:t>
            </a:r>
            <a:r>
              <a:rPr lang="en-US" altLang="en-KR" sz="2400" i="1" baseline="-25000" dirty="0">
                <a:solidFill>
                  <a:srgbClr val="FF0000"/>
                </a:solidFill>
                <a:sym typeface="Symbol" pitchFamily="2" charset="2"/>
              </a:rPr>
              <a:t>    </a:t>
            </a:r>
            <a:r>
              <a:rPr lang="en-US" altLang="en-KR" sz="2400" dirty="0">
                <a:solidFill>
                  <a:srgbClr val="FF0000"/>
                </a:solidFill>
              </a:rPr>
              <a:t>: 2</a:t>
            </a:r>
            <a:r>
              <a:rPr lang="en-US" altLang="en-KR" sz="2400" dirty="0">
                <a:solidFill>
                  <a:srgbClr val="FF0000"/>
                </a:solidFill>
                <a:sym typeface="Symbol" pitchFamily="2" charset="2"/>
              </a:rPr>
              <a:t></a:t>
            </a:r>
            <a:r>
              <a:rPr lang="en-US" altLang="en-KR" sz="2400" dirty="0">
                <a:solidFill>
                  <a:srgbClr val="FF0000"/>
                </a:solidFill>
              </a:rPr>
              <a:t>10</a:t>
            </a:r>
            <a:r>
              <a:rPr lang="en-US" altLang="en-KR" sz="2400" baseline="30000" dirty="0">
                <a:solidFill>
                  <a:srgbClr val="FF0000"/>
                </a:solidFill>
              </a:rPr>
              <a:t>3</a:t>
            </a:r>
            <a:r>
              <a:rPr lang="en-US" altLang="en-KR" sz="2400" dirty="0">
                <a:solidFill>
                  <a:srgbClr val="FF0000"/>
                </a:solidFill>
              </a:rPr>
              <a:t>s    </a:t>
            </a:r>
            <a:r>
              <a:rPr lang="en-US" altLang="en-KR" sz="2400" dirty="0">
                <a:solidFill>
                  <a:srgbClr val="221BFF"/>
                </a:solidFill>
              </a:rPr>
              <a:t>Polarization Lifetime (</a:t>
            </a:r>
            <a:r>
              <a:rPr lang="en-US" altLang="en-KR" sz="2400" dirty="0">
                <a:solidFill>
                  <a:srgbClr val="FF0000"/>
                </a:solidFill>
              </a:rPr>
              <a:t>S</a:t>
            </a:r>
            <a:r>
              <a:rPr lang="en-US" altLang="en-KR" sz="2400" dirty="0">
                <a:solidFill>
                  <a:srgbClr val="221BFF"/>
                </a:solidFill>
              </a:rPr>
              <a:t>pin</a:t>
            </a:r>
            <a:r>
              <a:rPr lang="en-US" altLang="en-KR" sz="2400" dirty="0">
                <a:solidFill>
                  <a:schemeClr val="accent2"/>
                </a:solidFill>
              </a:rPr>
              <a:t> </a:t>
            </a:r>
            <a:r>
              <a:rPr lang="en-US" altLang="en-KR" sz="2400" dirty="0">
                <a:solidFill>
                  <a:srgbClr val="FF0000"/>
                </a:solidFill>
              </a:rPr>
              <a:t>C</a:t>
            </a:r>
            <a:r>
              <a:rPr lang="en-US" altLang="en-KR" sz="2400" dirty="0">
                <a:solidFill>
                  <a:srgbClr val="221BFF"/>
                </a:solidFill>
              </a:rPr>
              <a:t>oherence</a:t>
            </a:r>
            <a:r>
              <a:rPr lang="en-US" altLang="en-KR" sz="2400" dirty="0">
                <a:solidFill>
                  <a:schemeClr val="accent2"/>
                </a:solidFill>
              </a:rPr>
              <a:t> </a:t>
            </a:r>
            <a:r>
              <a:rPr lang="en-US" altLang="en-KR" sz="2400" dirty="0">
                <a:solidFill>
                  <a:srgbClr val="FF0000"/>
                </a:solidFill>
              </a:rPr>
              <a:t>T</a:t>
            </a:r>
            <a:r>
              <a:rPr lang="en-US" altLang="en-KR" sz="2400" dirty="0">
                <a:solidFill>
                  <a:srgbClr val="221BFF"/>
                </a:solidFill>
              </a:rPr>
              <a:t>ime)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</a:rPr>
              <a:t>A</a:t>
            </a:r>
            <a:r>
              <a:rPr lang="en-US" altLang="en-KR" sz="2400" i="1" dirty="0">
                <a:solidFill>
                  <a:srgbClr val="FF0000"/>
                </a:solidFill>
              </a:rPr>
              <a:t>   </a:t>
            </a:r>
            <a:r>
              <a:rPr lang="en-US" altLang="en-KR" sz="2400" dirty="0">
                <a:solidFill>
                  <a:srgbClr val="FF0000"/>
                </a:solidFill>
              </a:rPr>
              <a:t>: 0.6      </a:t>
            </a:r>
            <a:r>
              <a:rPr lang="en-US" altLang="en-KR" sz="2400" dirty="0">
                <a:solidFill>
                  <a:srgbClr val="221BFF"/>
                </a:solidFill>
              </a:rPr>
              <a:t>Left/right asymmetry observed by the polarimeter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</a:rPr>
              <a:t>P</a:t>
            </a:r>
            <a:r>
              <a:rPr lang="en-US" altLang="en-KR" sz="2400" i="1" dirty="0">
                <a:solidFill>
                  <a:srgbClr val="FF0000"/>
                </a:solidFill>
              </a:rPr>
              <a:t>   </a:t>
            </a:r>
            <a:r>
              <a:rPr lang="en-US" altLang="en-KR" sz="2400" dirty="0">
                <a:solidFill>
                  <a:srgbClr val="FF0000"/>
                </a:solidFill>
              </a:rPr>
              <a:t>: 0.8      </a:t>
            </a:r>
            <a:r>
              <a:rPr lang="en-US" altLang="en-KR" sz="2400" dirty="0">
                <a:solidFill>
                  <a:srgbClr val="221BFF"/>
                </a:solidFill>
              </a:rPr>
              <a:t>Beam polarization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</a:rPr>
              <a:t>N</a:t>
            </a:r>
            <a:r>
              <a:rPr lang="en-US" altLang="en-KR" sz="2400" i="1" baseline="-25000" dirty="0">
                <a:solidFill>
                  <a:srgbClr val="221BFF"/>
                </a:solidFill>
              </a:rPr>
              <a:t>c</a:t>
            </a:r>
            <a:r>
              <a:rPr lang="en-US" altLang="en-KR" sz="2400" i="1" baseline="-25000" dirty="0">
                <a:solidFill>
                  <a:srgbClr val="FF0000"/>
                </a:solidFill>
              </a:rPr>
              <a:t>  </a:t>
            </a:r>
            <a:r>
              <a:rPr lang="en-US" altLang="en-KR" sz="2400" dirty="0">
                <a:solidFill>
                  <a:srgbClr val="FF0000"/>
                </a:solidFill>
              </a:rPr>
              <a:t>: 4</a:t>
            </a:r>
            <a:r>
              <a:rPr lang="en-US" altLang="en-KR" sz="2400" dirty="0">
                <a:solidFill>
                  <a:srgbClr val="FF0000"/>
                </a:solidFill>
                <a:sym typeface="Symbol" pitchFamily="2" charset="2"/>
              </a:rPr>
              <a:t></a:t>
            </a:r>
            <a:r>
              <a:rPr lang="en-US" altLang="en-KR" sz="2400" dirty="0">
                <a:solidFill>
                  <a:srgbClr val="FF0000"/>
                </a:solidFill>
              </a:rPr>
              <a:t>10</a:t>
            </a:r>
            <a:r>
              <a:rPr lang="en-US" altLang="en-KR" sz="2400" baseline="30000" dirty="0">
                <a:solidFill>
                  <a:srgbClr val="FF0000"/>
                </a:solidFill>
              </a:rPr>
              <a:t>10</a:t>
            </a:r>
            <a:r>
              <a:rPr lang="en-US" altLang="en-KR" sz="2400" dirty="0">
                <a:solidFill>
                  <a:srgbClr val="FF0000"/>
                </a:solidFill>
              </a:rPr>
              <a:t>p/cycle </a:t>
            </a:r>
            <a:r>
              <a:rPr lang="en-US" altLang="en-KR" sz="2400" dirty="0">
                <a:solidFill>
                  <a:srgbClr val="221BFF"/>
                </a:solidFill>
              </a:rPr>
              <a:t>Total number of stored particles per cycle (10</a:t>
            </a:r>
            <a:r>
              <a:rPr lang="en-US" altLang="en-KR" sz="2400" baseline="30000" dirty="0">
                <a:solidFill>
                  <a:srgbClr val="221BFF"/>
                </a:solidFill>
              </a:rPr>
              <a:t>3</a:t>
            </a:r>
            <a:r>
              <a:rPr lang="en-US" altLang="en-KR" sz="2400" dirty="0">
                <a:solidFill>
                  <a:srgbClr val="221BFF"/>
                </a:solidFill>
              </a:rPr>
              <a:t>s)</a:t>
            </a:r>
          </a:p>
          <a:p>
            <a:pPr>
              <a:spcBef>
                <a:spcPct val="0"/>
              </a:spcBef>
              <a:buNone/>
            </a:pPr>
            <a:r>
              <a:rPr lang="en-US" altLang="en-KR" sz="2400" i="1" dirty="0" err="1">
                <a:solidFill>
                  <a:srgbClr val="221BFF"/>
                </a:solidFill>
              </a:rPr>
              <a:t>T</a:t>
            </a:r>
            <a:r>
              <a:rPr lang="en-US" altLang="en-KR" sz="2400" i="1" baseline="-25000" dirty="0" err="1">
                <a:solidFill>
                  <a:srgbClr val="221BFF"/>
                </a:solidFill>
              </a:rPr>
              <a:t>Tot</a:t>
            </a:r>
            <a:r>
              <a:rPr lang="en-US" altLang="en-KR" sz="2400" dirty="0">
                <a:solidFill>
                  <a:srgbClr val="FF0000"/>
                </a:solidFill>
              </a:rPr>
              <a:t>: 2</a:t>
            </a:r>
            <a:r>
              <a:rPr lang="en-US" altLang="en-KR" sz="2400" dirty="0">
                <a:solidFill>
                  <a:srgbClr val="FF0000"/>
                </a:solidFill>
                <a:sym typeface="Symbol" pitchFamily="2" charset="2"/>
              </a:rPr>
              <a:t></a:t>
            </a:r>
            <a:r>
              <a:rPr lang="en-US" altLang="en-KR" sz="2400" dirty="0">
                <a:solidFill>
                  <a:srgbClr val="FF0000"/>
                </a:solidFill>
              </a:rPr>
              <a:t>10</a:t>
            </a:r>
            <a:r>
              <a:rPr lang="en-US" altLang="en-KR" sz="2400" baseline="30000" dirty="0">
                <a:solidFill>
                  <a:srgbClr val="FF0000"/>
                </a:solidFill>
              </a:rPr>
              <a:t>7</a:t>
            </a:r>
            <a:r>
              <a:rPr lang="en-US" altLang="en-KR" sz="2400" dirty="0">
                <a:solidFill>
                  <a:srgbClr val="FF0000"/>
                </a:solidFill>
              </a:rPr>
              <a:t>s           </a:t>
            </a:r>
            <a:r>
              <a:rPr lang="en-US" altLang="en-KR" sz="2400" dirty="0">
                <a:solidFill>
                  <a:srgbClr val="221BFF"/>
                </a:solidFill>
              </a:rPr>
              <a:t>Total running time per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KR" sz="2400" dirty="0">
                <a:solidFill>
                  <a:srgbClr val="FF0000"/>
                </a:solidFill>
              </a:rPr>
              <a:t>     : 1%                 </a:t>
            </a:r>
            <a:r>
              <a:rPr lang="en-US" altLang="en-KR" sz="2400" dirty="0">
                <a:solidFill>
                  <a:srgbClr val="221BFF"/>
                </a:solidFill>
              </a:rPr>
              <a:t>Useful event rate fraction (efficiency for EDM)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</a:rPr>
              <a:t>E</a:t>
            </a:r>
            <a:r>
              <a:rPr lang="en-US" altLang="en-KR" sz="2400" i="1" baseline="-25000" dirty="0">
                <a:solidFill>
                  <a:srgbClr val="221BFF"/>
                </a:solidFill>
              </a:rPr>
              <a:t>R</a:t>
            </a:r>
            <a:r>
              <a:rPr lang="en-US" altLang="en-KR" sz="2400" dirty="0">
                <a:solidFill>
                  <a:srgbClr val="FF0000"/>
                </a:solidFill>
              </a:rPr>
              <a:t>  : 4.5 MV/m       </a:t>
            </a:r>
            <a:r>
              <a:rPr lang="en-US" altLang="en-KR" sz="2400" dirty="0">
                <a:solidFill>
                  <a:srgbClr val="221BFF"/>
                </a:solidFill>
              </a:rPr>
              <a:t>Radial electric field strength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99B7F8-6E4F-964E-81F9-138BD9B7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FC87EF-7609-9943-8C10-D92605BD5A34}"/>
              </a:ext>
            </a:extLst>
          </p:cNvPr>
          <p:cNvSpPr/>
          <p:nvPr/>
        </p:nvSpPr>
        <p:spPr>
          <a:xfrm>
            <a:off x="7012702" y="1020118"/>
            <a:ext cx="4303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096006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1526DD-76ED-9E48-85C1-554B216748DF}"/>
                  </a:ext>
                </a:extLst>
              </p:cNvPr>
              <p:cNvSpPr txBox="1"/>
              <p:nvPr/>
            </p:nvSpPr>
            <p:spPr>
              <a:xfrm>
                <a:off x="3330145" y="1736125"/>
                <a:ext cx="4998308" cy="12843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KR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KR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2.33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𝑃𝐴</m:t>
                          </m:r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KR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1526DD-76ED-9E48-85C1-554B21674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145" y="1736125"/>
                <a:ext cx="4998308" cy="1284326"/>
              </a:xfrm>
              <a:prstGeom prst="rect">
                <a:avLst/>
              </a:prstGeom>
              <a:blipFill>
                <a:blip r:embed="rId3"/>
                <a:stretch>
                  <a:fillRect t="-980" b="-1078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32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776CC75-DEE0-C04C-835A-0861EA5E01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12192000" cy="753762"/>
          </a:xfrm>
        </p:spPr>
        <p:txBody>
          <a:bodyPr>
            <a:normAutofit/>
          </a:bodyPr>
          <a:lstStyle/>
          <a:p>
            <a:r>
              <a:rPr lang="en-US" altLang="en-KR" sz="4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 Permanent EDM Violates both T &amp; P Symmetries:</a:t>
            </a:r>
          </a:p>
        </p:txBody>
      </p:sp>
      <p:grpSp>
        <p:nvGrpSpPr>
          <p:cNvPr id="28677" name="Group 51">
            <a:extLst>
              <a:ext uri="{FF2B5EF4-FFF2-40B4-BE49-F238E27FC236}">
                <a16:creationId xmlns:a16="http://schemas.microsoft.com/office/drawing/2014/main" id="{5DBA40BE-FF18-F34D-8D4C-2426AF952346}"/>
              </a:ext>
            </a:extLst>
          </p:cNvPr>
          <p:cNvGrpSpPr>
            <a:grpSpLocks/>
          </p:cNvGrpSpPr>
          <p:nvPr/>
        </p:nvGrpSpPr>
        <p:grpSpPr bwMode="auto">
          <a:xfrm>
            <a:off x="4106194" y="2722229"/>
            <a:ext cx="1473200" cy="949325"/>
            <a:chOff x="1907" y="1783"/>
            <a:chExt cx="928" cy="598"/>
          </a:xfrm>
        </p:grpSpPr>
        <p:sp>
          <p:nvSpPr>
            <p:cNvPr id="28681" name="Line 52">
              <a:extLst>
                <a:ext uri="{FF2B5EF4-FFF2-40B4-BE49-F238E27FC236}">
                  <a16:creationId xmlns:a16="http://schemas.microsoft.com/office/drawing/2014/main" id="{BAE38414-D039-024A-9C92-125D53335A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7" y="1901"/>
              <a:ext cx="92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KR"/>
            </a:p>
          </p:txBody>
        </p:sp>
        <p:sp>
          <p:nvSpPr>
            <p:cNvPr id="28682" name="Text Box 53">
              <a:extLst>
                <a:ext uri="{FF2B5EF4-FFF2-40B4-BE49-F238E27FC236}">
                  <a16:creationId xmlns:a16="http://schemas.microsoft.com/office/drawing/2014/main" id="{32A32116-944E-D64A-ABDE-8200CEA84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5" y="1783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KR" b="1">
                  <a:latin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6DDE82-6463-1143-A414-DD78AF24F6DE}"/>
              </a:ext>
            </a:extLst>
          </p:cNvPr>
          <p:cNvGrpSpPr/>
          <p:nvPr/>
        </p:nvGrpSpPr>
        <p:grpSpPr>
          <a:xfrm>
            <a:off x="4141372" y="4401305"/>
            <a:ext cx="1549565" cy="750720"/>
            <a:chOff x="4141372" y="4401305"/>
            <a:chExt cx="1549565" cy="750720"/>
          </a:xfrm>
        </p:grpSpPr>
        <p:sp>
          <p:nvSpPr>
            <p:cNvPr id="28679" name="Line 55">
              <a:extLst>
                <a:ext uri="{FF2B5EF4-FFF2-40B4-BE49-F238E27FC236}">
                  <a16:creationId xmlns:a16="http://schemas.microsoft.com/office/drawing/2014/main" id="{523235BE-52BC-104B-949E-281AE706F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1372" y="4401305"/>
              <a:ext cx="1549565" cy="68805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KR"/>
            </a:p>
          </p:txBody>
        </p:sp>
        <p:sp>
          <p:nvSpPr>
            <p:cNvPr id="28680" name="Text Box 56">
              <a:extLst>
                <a:ext uri="{FF2B5EF4-FFF2-40B4-BE49-F238E27FC236}">
                  <a16:creationId xmlns:a16="http://schemas.microsoft.com/office/drawing/2014/main" id="{7B546EE5-BB35-E64E-9BFC-D21EE3442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497" y="4694825"/>
              <a:ext cx="3698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KR" b="1">
                  <a:latin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E370E3-AF94-4E4C-A59F-5CA347785A2A}"/>
              </a:ext>
            </a:extLst>
          </p:cNvPr>
          <p:cNvGrpSpPr/>
          <p:nvPr/>
        </p:nvGrpSpPr>
        <p:grpSpPr>
          <a:xfrm>
            <a:off x="8013030" y="903289"/>
            <a:ext cx="1287380" cy="1933575"/>
            <a:chOff x="6112042" y="1769562"/>
            <a:chExt cx="1287380" cy="1933575"/>
          </a:xfrm>
        </p:grpSpPr>
        <p:sp>
          <p:nvSpPr>
            <p:cNvPr id="28698" name="Line 20">
              <a:extLst>
                <a:ext uri="{FF2B5EF4-FFF2-40B4-BE49-F238E27FC236}">
                  <a16:creationId xmlns:a16="http://schemas.microsoft.com/office/drawing/2014/main" id="{2945BB65-0489-3042-8A00-768127E4D4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6314" y="1769562"/>
              <a:ext cx="0" cy="19335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KR"/>
            </a:p>
          </p:txBody>
        </p:sp>
        <p:sp>
          <p:nvSpPr>
            <p:cNvPr id="28699" name="Oval 21">
              <a:extLst>
                <a:ext uri="{FF2B5EF4-FFF2-40B4-BE49-F238E27FC236}">
                  <a16:creationId xmlns:a16="http://schemas.microsoft.com/office/drawing/2014/main" id="{6D7DC40A-9E8F-4843-B810-D26279559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1344" y="2134018"/>
              <a:ext cx="1247775" cy="12604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KR" altLang="en-KR" sz="1800"/>
            </a:p>
          </p:txBody>
        </p:sp>
        <p:sp>
          <p:nvSpPr>
            <p:cNvPr id="28700" name="Oval 22">
              <a:extLst>
                <a:ext uri="{FF2B5EF4-FFF2-40B4-BE49-F238E27FC236}">
                  <a16:creationId xmlns:a16="http://schemas.microsoft.com/office/drawing/2014/main" id="{159E4958-162D-B54B-B41C-09F27B745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1345" y="2527468"/>
              <a:ext cx="1247775" cy="422275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KR" altLang="en-KR" sz="1800"/>
            </a:p>
          </p:txBody>
        </p:sp>
        <p:sp>
          <p:nvSpPr>
            <p:cNvPr id="28701" name="Line 23">
              <a:extLst>
                <a:ext uri="{FF2B5EF4-FFF2-40B4-BE49-F238E27FC236}">
                  <a16:creationId xmlns:a16="http://schemas.microsoft.com/office/drawing/2014/main" id="{52F72A7E-B363-D549-9FAB-EF99F4DFFB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2964" y="2949075"/>
              <a:ext cx="4603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KR"/>
            </a:p>
          </p:txBody>
        </p:sp>
        <p:sp>
          <p:nvSpPr>
            <p:cNvPr id="28702" name="Oval 24">
              <a:extLst>
                <a:ext uri="{FF2B5EF4-FFF2-40B4-BE49-F238E27FC236}">
                  <a16:creationId xmlns:a16="http://schemas.microsoft.com/office/drawing/2014/main" id="{D937C3BF-428C-604C-96E5-CC37931E4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7201" y="2263275"/>
              <a:ext cx="1019175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3" name="Oval 25">
              <a:extLst>
                <a:ext uri="{FF2B5EF4-FFF2-40B4-BE49-F238E27FC236}">
                  <a16:creationId xmlns:a16="http://schemas.microsoft.com/office/drawing/2014/main" id="{CFB62E1A-9922-A14A-89AB-D282C0344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4901" y="2263275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4" name="Oval 26">
              <a:extLst>
                <a:ext uri="{FF2B5EF4-FFF2-40B4-BE49-F238E27FC236}">
                  <a16:creationId xmlns:a16="http://schemas.microsoft.com/office/drawing/2014/main" id="{903F7663-6F3A-5241-BDFD-1153D9EDC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6751" y="2139450"/>
              <a:ext cx="552450" cy="16510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5" name="Oval 27">
              <a:extLst>
                <a:ext uri="{FF2B5EF4-FFF2-40B4-BE49-F238E27FC236}">
                  <a16:creationId xmlns:a16="http://schemas.microsoft.com/office/drawing/2014/main" id="{7BE2F1B5-C41A-7F42-8FEB-128BC260C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5876" y="2444250"/>
              <a:ext cx="276225" cy="41275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6" name="Oval 28">
              <a:extLst>
                <a:ext uri="{FF2B5EF4-FFF2-40B4-BE49-F238E27FC236}">
                  <a16:creationId xmlns:a16="http://schemas.microsoft.com/office/drawing/2014/main" id="{A2879D8F-F2EE-9147-B4BA-872E6132E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151" y="2177550"/>
              <a:ext cx="619125" cy="631825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7" name="Oval 29">
              <a:extLst>
                <a:ext uri="{FF2B5EF4-FFF2-40B4-BE49-F238E27FC236}">
                  <a16:creationId xmlns:a16="http://schemas.microsoft.com/office/drawing/2014/main" id="{661DFE85-4472-D84C-A386-254ABB24E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7201" y="2206125"/>
              <a:ext cx="581025" cy="58420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8" name="Oval 30">
              <a:extLst>
                <a:ext uri="{FF2B5EF4-FFF2-40B4-BE49-F238E27FC236}">
                  <a16:creationId xmlns:a16="http://schemas.microsoft.com/office/drawing/2014/main" id="{DCB5C78F-540D-944A-BD0F-A1F0AEDC3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426" y="2453775"/>
              <a:ext cx="361950" cy="365125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9" name="Oval 31">
              <a:extLst>
                <a:ext uri="{FF2B5EF4-FFF2-40B4-BE49-F238E27FC236}">
                  <a16:creationId xmlns:a16="http://schemas.microsoft.com/office/drawing/2014/main" id="{7DEFF157-75A0-744C-8FBA-429D40B17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9576" y="2329950"/>
              <a:ext cx="361950" cy="365125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10" name="Oval 32">
              <a:extLst>
                <a:ext uri="{FF2B5EF4-FFF2-40B4-BE49-F238E27FC236}">
                  <a16:creationId xmlns:a16="http://schemas.microsoft.com/office/drawing/2014/main" id="{DDF08DCE-2C75-6143-88B8-9F1150789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526" y="2349000"/>
              <a:ext cx="361950" cy="365125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KR" altLang="en-KR" b="1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11" name="Text Box 33">
              <a:extLst>
                <a:ext uri="{FF2B5EF4-FFF2-40B4-BE49-F238E27FC236}">
                  <a16:creationId xmlns:a16="http://schemas.microsoft.com/office/drawing/2014/main" id="{007AAE56-5A4A-9B42-9EE7-CAB59BF0A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1465" y="2927769"/>
              <a:ext cx="3571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KR" b="1" dirty="0"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8712" name="Text Box 34">
              <a:extLst>
                <a:ext uri="{FF2B5EF4-FFF2-40B4-BE49-F238E27FC236}">
                  <a16:creationId xmlns:a16="http://schemas.microsoft.com/office/drawing/2014/main" id="{BAAB17E6-A2F8-5245-83D4-3F09B31FF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7564" y="2368050"/>
              <a:ext cx="285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KR" b="1"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A8B44B27-0868-6841-B1FF-E672B351309E}"/>
                </a:ext>
              </a:extLst>
            </p:cNvPr>
            <p:cNvSpPr/>
            <p:nvPr/>
          </p:nvSpPr>
          <p:spPr>
            <a:xfrm>
              <a:off x="6112042" y="2105527"/>
              <a:ext cx="1287380" cy="1275348"/>
            </a:xfrm>
            <a:prstGeom prst="donut">
              <a:avLst>
                <a:gd name="adj" fmla="val 317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6F959C-72C8-6E4E-83A9-AAC49C55D5B5}"/>
              </a:ext>
            </a:extLst>
          </p:cNvPr>
          <p:cNvGrpSpPr/>
          <p:nvPr/>
        </p:nvGrpSpPr>
        <p:grpSpPr>
          <a:xfrm>
            <a:off x="2113547" y="3134478"/>
            <a:ext cx="1287380" cy="1933575"/>
            <a:chOff x="1247274" y="3170573"/>
            <a:chExt cx="1287380" cy="1933575"/>
          </a:xfrm>
        </p:grpSpPr>
        <p:grpSp>
          <p:nvGrpSpPr>
            <p:cNvPr id="28674" name="Group 3">
              <a:extLst>
                <a:ext uri="{FF2B5EF4-FFF2-40B4-BE49-F238E27FC236}">
                  <a16:creationId xmlns:a16="http://schemas.microsoft.com/office/drawing/2014/main" id="{8B195B06-5015-2F43-8939-FFDA6C9E8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6298" y="3170573"/>
              <a:ext cx="1247775" cy="1933575"/>
              <a:chOff x="1044" y="1785"/>
              <a:chExt cx="786" cy="1218"/>
            </a:xfrm>
          </p:grpSpPr>
          <p:sp>
            <p:nvSpPr>
              <p:cNvPr id="28713" name="Line 4">
                <a:extLst>
                  <a:ext uri="{FF2B5EF4-FFF2-40B4-BE49-F238E27FC236}">
                    <a16:creationId xmlns:a16="http://schemas.microsoft.com/office/drawing/2014/main" id="{55044EFC-EBD1-C847-B526-8BBD516C7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9" y="1785"/>
                <a:ext cx="0" cy="12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KR"/>
              </a:p>
            </p:txBody>
          </p:sp>
          <p:sp>
            <p:nvSpPr>
              <p:cNvPr id="28714" name="Oval 5">
                <a:extLst>
                  <a:ext uri="{FF2B5EF4-FFF2-40B4-BE49-F238E27FC236}">
                    <a16:creationId xmlns:a16="http://schemas.microsoft.com/office/drawing/2014/main" id="{F655436C-3E65-D946-9F14-0C70F9EDA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" y="2007"/>
                <a:ext cx="786" cy="794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KR" altLang="en-KR" sz="1800"/>
              </a:p>
            </p:txBody>
          </p:sp>
          <p:sp>
            <p:nvSpPr>
              <p:cNvPr id="28715" name="Oval 6">
                <a:extLst>
                  <a:ext uri="{FF2B5EF4-FFF2-40B4-BE49-F238E27FC236}">
                    <a16:creationId xmlns:a16="http://schemas.microsoft.com/office/drawing/2014/main" id="{84A1991D-1330-064B-8986-A5AC99544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" y="2270"/>
                <a:ext cx="786" cy="266"/>
              </a:xfrm>
              <a:prstGeom prst="ellipse">
                <a:avLst/>
              </a:prstGeom>
              <a:solidFill>
                <a:srgbClr val="008000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KR" altLang="en-KR" sz="1800"/>
              </a:p>
            </p:txBody>
          </p:sp>
          <p:sp>
            <p:nvSpPr>
              <p:cNvPr id="28716" name="Line 7">
                <a:extLst>
                  <a:ext uri="{FF2B5EF4-FFF2-40B4-BE49-F238E27FC236}">
                    <a16:creationId xmlns:a16="http://schemas.microsoft.com/office/drawing/2014/main" id="{F7E84363-817A-A642-A615-DE3300DCB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1" y="2527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KR"/>
              </a:p>
            </p:txBody>
          </p:sp>
          <p:sp>
            <p:nvSpPr>
              <p:cNvPr id="28717" name="Oval 8">
                <a:extLst>
                  <a:ext uri="{FF2B5EF4-FFF2-40B4-BE49-F238E27FC236}">
                    <a16:creationId xmlns:a16="http://schemas.microsoft.com/office/drawing/2014/main" id="{1A403CC0-F3C5-2C42-8D75-EF93AE757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2" y="2096"/>
                <a:ext cx="642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18" name="Oval 9">
                <a:extLst>
                  <a:ext uri="{FF2B5EF4-FFF2-40B4-BE49-F238E27FC236}">
                    <a16:creationId xmlns:a16="http://schemas.microsoft.com/office/drawing/2014/main" id="{4E38B26F-B732-394A-9CB0-CFAE897BA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9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19" name="Oval 10">
                <a:extLst>
                  <a:ext uri="{FF2B5EF4-FFF2-40B4-BE49-F238E27FC236}">
                    <a16:creationId xmlns:a16="http://schemas.microsoft.com/office/drawing/2014/main" id="{57BA29D4-C481-4841-AB19-E428469BF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2018"/>
                <a:ext cx="348" cy="104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20" name="Oval 11">
                <a:extLst>
                  <a:ext uri="{FF2B5EF4-FFF2-40B4-BE49-F238E27FC236}">
                    <a16:creationId xmlns:a16="http://schemas.microsoft.com/office/drawing/2014/main" id="{58423662-A791-E646-BA8E-AD8418F9D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4" y="2210"/>
                <a:ext cx="174" cy="26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21" name="Oval 12">
                <a:extLst>
                  <a:ext uri="{FF2B5EF4-FFF2-40B4-BE49-F238E27FC236}">
                    <a16:creationId xmlns:a16="http://schemas.microsoft.com/office/drawing/2014/main" id="{92DF1502-AE94-EC41-BE84-79DF26AC5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042"/>
                <a:ext cx="390" cy="39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22" name="Oval 13">
                <a:extLst>
                  <a:ext uri="{FF2B5EF4-FFF2-40B4-BE49-F238E27FC236}">
                    <a16:creationId xmlns:a16="http://schemas.microsoft.com/office/drawing/2014/main" id="{A5E09B87-54AB-CC43-9523-3EE6EAD54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2" y="2060"/>
                <a:ext cx="366" cy="36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23" name="Oval 14">
                <a:extLst>
                  <a:ext uri="{FF2B5EF4-FFF2-40B4-BE49-F238E27FC236}">
                    <a16:creationId xmlns:a16="http://schemas.microsoft.com/office/drawing/2014/main" id="{B2625D91-5F6B-724C-AAE8-A096DB34C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21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24" name="Oval 15">
                <a:extLst>
                  <a:ext uri="{FF2B5EF4-FFF2-40B4-BE49-F238E27FC236}">
                    <a16:creationId xmlns:a16="http://schemas.microsoft.com/office/drawing/2014/main" id="{674F7077-BB45-004A-B204-F9F0BD246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2138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25" name="Oval 16">
                <a:extLst>
                  <a:ext uri="{FF2B5EF4-FFF2-40B4-BE49-F238E27FC236}">
                    <a16:creationId xmlns:a16="http://schemas.microsoft.com/office/drawing/2014/main" id="{670B02A0-04F2-7740-9D0C-77DD8B436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2150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26" name="Text Box 17">
                <a:extLst>
                  <a:ext uri="{FF2B5EF4-FFF2-40B4-BE49-F238E27FC236}">
                    <a16:creationId xmlns:a16="http://schemas.microsoft.com/office/drawing/2014/main" id="{0D48582C-DBC2-6943-B2B3-7EE6D2B02F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6" y="2136"/>
                <a:ext cx="22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KR" b="1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28727" name="Text Box 18">
                <a:extLst>
                  <a:ext uri="{FF2B5EF4-FFF2-40B4-BE49-F238E27FC236}">
                    <a16:creationId xmlns:a16="http://schemas.microsoft.com/office/drawing/2014/main" id="{19E3E28B-E95F-924B-80A8-C6F6FC5A43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9" y="2518"/>
                <a:ext cx="1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KR" b="1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sp>
          <p:nvSpPr>
            <p:cNvPr id="60" name="Donut 59">
              <a:extLst>
                <a:ext uri="{FF2B5EF4-FFF2-40B4-BE49-F238E27FC236}">
                  <a16:creationId xmlns:a16="http://schemas.microsoft.com/office/drawing/2014/main" id="{4D2C81F2-A01C-9049-8203-A343E64B3F68}"/>
                </a:ext>
              </a:extLst>
            </p:cNvPr>
            <p:cNvSpPr/>
            <p:nvPr/>
          </p:nvSpPr>
          <p:spPr>
            <a:xfrm>
              <a:off x="1247274" y="3509211"/>
              <a:ext cx="1287380" cy="1275348"/>
            </a:xfrm>
            <a:prstGeom prst="donut">
              <a:avLst>
                <a:gd name="adj" fmla="val 317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7214A54-A337-624F-B89C-9CDDEACCA63F}"/>
              </a:ext>
            </a:extLst>
          </p:cNvPr>
          <p:cNvGrpSpPr/>
          <p:nvPr/>
        </p:nvGrpSpPr>
        <p:grpSpPr>
          <a:xfrm>
            <a:off x="8089232" y="4165183"/>
            <a:ext cx="1287380" cy="1933575"/>
            <a:chOff x="1247274" y="3170573"/>
            <a:chExt cx="1287380" cy="1933575"/>
          </a:xfrm>
        </p:grpSpPr>
        <p:grpSp>
          <p:nvGrpSpPr>
            <p:cNvPr id="64" name="Group 3">
              <a:extLst>
                <a:ext uri="{FF2B5EF4-FFF2-40B4-BE49-F238E27FC236}">
                  <a16:creationId xmlns:a16="http://schemas.microsoft.com/office/drawing/2014/main" id="{B3DD76C0-E78C-5845-A973-E7E0553742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6298" y="3170573"/>
              <a:ext cx="1247775" cy="1933575"/>
              <a:chOff x="1044" y="1785"/>
              <a:chExt cx="786" cy="1218"/>
            </a:xfrm>
          </p:grpSpPr>
          <p:sp>
            <p:nvSpPr>
              <p:cNvPr id="66" name="Line 4">
                <a:extLst>
                  <a:ext uri="{FF2B5EF4-FFF2-40B4-BE49-F238E27FC236}">
                    <a16:creationId xmlns:a16="http://schemas.microsoft.com/office/drawing/2014/main" id="{8DC5FA86-ED71-8A4F-8F8E-54E7D246A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9" y="1785"/>
                <a:ext cx="0" cy="12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KR"/>
              </a:p>
            </p:txBody>
          </p:sp>
          <p:sp>
            <p:nvSpPr>
              <p:cNvPr id="67" name="Oval 5">
                <a:extLst>
                  <a:ext uri="{FF2B5EF4-FFF2-40B4-BE49-F238E27FC236}">
                    <a16:creationId xmlns:a16="http://schemas.microsoft.com/office/drawing/2014/main" id="{7E802685-3D72-A14E-8A92-283A04E4D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" y="2007"/>
                <a:ext cx="786" cy="794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KR" altLang="en-KR" sz="1800"/>
              </a:p>
            </p:txBody>
          </p:sp>
          <p:sp>
            <p:nvSpPr>
              <p:cNvPr id="68" name="Oval 6">
                <a:extLst>
                  <a:ext uri="{FF2B5EF4-FFF2-40B4-BE49-F238E27FC236}">
                    <a16:creationId xmlns:a16="http://schemas.microsoft.com/office/drawing/2014/main" id="{2790B47C-2D4D-ED45-9EE4-B07D39448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" y="2270"/>
                <a:ext cx="786" cy="266"/>
              </a:xfrm>
              <a:prstGeom prst="ellipse">
                <a:avLst/>
              </a:prstGeom>
              <a:solidFill>
                <a:srgbClr val="008000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KR" altLang="en-KR" sz="1800"/>
              </a:p>
            </p:txBody>
          </p:sp>
          <p:sp>
            <p:nvSpPr>
              <p:cNvPr id="69" name="Line 7">
                <a:extLst>
                  <a:ext uri="{FF2B5EF4-FFF2-40B4-BE49-F238E27FC236}">
                    <a16:creationId xmlns:a16="http://schemas.microsoft.com/office/drawing/2014/main" id="{57EEA627-0FDB-F74A-8A15-43191019A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1" y="2527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KR"/>
              </a:p>
            </p:txBody>
          </p:sp>
          <p:sp>
            <p:nvSpPr>
              <p:cNvPr id="70" name="Oval 8">
                <a:extLst>
                  <a:ext uri="{FF2B5EF4-FFF2-40B4-BE49-F238E27FC236}">
                    <a16:creationId xmlns:a16="http://schemas.microsoft.com/office/drawing/2014/main" id="{5058E4D0-4CA4-AC45-B7B5-EDF83C7DE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2" y="2096"/>
                <a:ext cx="642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" name="Oval 9">
                <a:extLst>
                  <a:ext uri="{FF2B5EF4-FFF2-40B4-BE49-F238E27FC236}">
                    <a16:creationId xmlns:a16="http://schemas.microsoft.com/office/drawing/2014/main" id="{982FAF1C-81FF-CA41-B185-D616E3BC6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9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" name="Oval 10">
                <a:extLst>
                  <a:ext uri="{FF2B5EF4-FFF2-40B4-BE49-F238E27FC236}">
                    <a16:creationId xmlns:a16="http://schemas.microsoft.com/office/drawing/2014/main" id="{B6755E90-6427-1C48-8985-485726D26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2018"/>
                <a:ext cx="348" cy="104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" name="Oval 11">
                <a:extLst>
                  <a:ext uri="{FF2B5EF4-FFF2-40B4-BE49-F238E27FC236}">
                    <a16:creationId xmlns:a16="http://schemas.microsoft.com/office/drawing/2014/main" id="{391D44ED-B360-3C43-B9FA-066B652B1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4" y="2210"/>
                <a:ext cx="174" cy="26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" name="Oval 12">
                <a:extLst>
                  <a:ext uri="{FF2B5EF4-FFF2-40B4-BE49-F238E27FC236}">
                    <a16:creationId xmlns:a16="http://schemas.microsoft.com/office/drawing/2014/main" id="{580450C1-7A7C-214F-8C9D-3E8E41F66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042"/>
                <a:ext cx="390" cy="39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5" name="Oval 13">
                <a:extLst>
                  <a:ext uri="{FF2B5EF4-FFF2-40B4-BE49-F238E27FC236}">
                    <a16:creationId xmlns:a16="http://schemas.microsoft.com/office/drawing/2014/main" id="{31A07BC7-9CFF-EB48-A68B-1C9C5529A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2" y="2060"/>
                <a:ext cx="366" cy="36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6" name="Oval 14">
                <a:extLst>
                  <a:ext uri="{FF2B5EF4-FFF2-40B4-BE49-F238E27FC236}">
                    <a16:creationId xmlns:a16="http://schemas.microsoft.com/office/drawing/2014/main" id="{FD880960-F5F3-7340-BFE3-01FC3A135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21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7" name="Oval 15">
                <a:extLst>
                  <a:ext uri="{FF2B5EF4-FFF2-40B4-BE49-F238E27FC236}">
                    <a16:creationId xmlns:a16="http://schemas.microsoft.com/office/drawing/2014/main" id="{FACECE4F-B968-6544-8C25-F4A6CB1F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2138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8" name="Oval 16">
                <a:extLst>
                  <a:ext uri="{FF2B5EF4-FFF2-40B4-BE49-F238E27FC236}">
                    <a16:creationId xmlns:a16="http://schemas.microsoft.com/office/drawing/2014/main" id="{456BDF97-8459-7847-9BF7-41C3E9C10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2150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KR" altLang="en-KR" b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9" name="Text Box 17">
                <a:extLst>
                  <a:ext uri="{FF2B5EF4-FFF2-40B4-BE49-F238E27FC236}">
                    <a16:creationId xmlns:a16="http://schemas.microsoft.com/office/drawing/2014/main" id="{DA5BFB8B-AB15-4440-8D8F-124896CCF7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6" y="2136"/>
                <a:ext cx="22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KR" b="1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80" name="Text Box 18">
                <a:extLst>
                  <a:ext uri="{FF2B5EF4-FFF2-40B4-BE49-F238E27FC236}">
                    <a16:creationId xmlns:a16="http://schemas.microsoft.com/office/drawing/2014/main" id="{1B24227C-7520-7C4F-B128-630312BB88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9" y="2518"/>
                <a:ext cx="1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KR" b="1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sp>
          <p:nvSpPr>
            <p:cNvPr id="65" name="Donut 64">
              <a:extLst>
                <a:ext uri="{FF2B5EF4-FFF2-40B4-BE49-F238E27FC236}">
                  <a16:creationId xmlns:a16="http://schemas.microsoft.com/office/drawing/2014/main" id="{A6E49CFC-32F6-404E-A4BD-8BE4975F5FEA}"/>
                </a:ext>
              </a:extLst>
            </p:cNvPr>
            <p:cNvSpPr/>
            <p:nvPr/>
          </p:nvSpPr>
          <p:spPr>
            <a:xfrm>
              <a:off x="1247274" y="3509211"/>
              <a:ext cx="1287380" cy="1275348"/>
            </a:xfrm>
            <a:prstGeom prst="donut">
              <a:avLst>
                <a:gd name="adj" fmla="val 317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5E002-DC25-1E4B-A2F9-3D3B4F368F4C}"/>
              </a:ext>
            </a:extLst>
          </p:cNvPr>
          <p:cNvGrpSpPr/>
          <p:nvPr/>
        </p:nvGrpSpPr>
        <p:grpSpPr>
          <a:xfrm>
            <a:off x="276725" y="3052011"/>
            <a:ext cx="1367591" cy="2708987"/>
            <a:chOff x="276725" y="3052011"/>
            <a:chExt cx="1367591" cy="270898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A7DBBF7-DFC0-8545-90AD-A81C925214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516" y="3056021"/>
              <a:ext cx="0" cy="2033337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8112835-EFA7-8E4C-8590-99F36AA5D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9463" y="3052011"/>
              <a:ext cx="0" cy="2033337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7555979-322D-E845-9412-784F69B8DB88}"/>
                    </a:ext>
                  </a:extLst>
                </p:cNvPr>
                <p:cNvSpPr txBox="1"/>
                <p:nvPr/>
              </p:nvSpPr>
              <p:spPr>
                <a:xfrm>
                  <a:off x="276725" y="5257800"/>
                  <a:ext cx="589548" cy="4831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KR" sz="2800" i="1" smtClean="0">
                                <a:solidFill>
                                  <a:srgbClr val="221B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221BFF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KR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7555979-322D-E845-9412-784F69B8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725" y="5257800"/>
                  <a:ext cx="589548" cy="483146"/>
                </a:xfrm>
                <a:prstGeom prst="rect">
                  <a:avLst/>
                </a:prstGeom>
                <a:blipFill>
                  <a:blip r:embed="rId5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0D01E89-64AF-E840-8D27-074B3D142665}"/>
                    </a:ext>
                  </a:extLst>
                </p:cNvPr>
                <p:cNvSpPr txBox="1"/>
                <p:nvPr/>
              </p:nvSpPr>
              <p:spPr>
                <a:xfrm>
                  <a:off x="1054768" y="5277852"/>
                  <a:ext cx="589548" cy="4831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KR" sz="28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KR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0D01E89-64AF-E840-8D27-074B3D1426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768" y="5277852"/>
                  <a:ext cx="589548" cy="483146"/>
                </a:xfrm>
                <a:prstGeom prst="rect">
                  <a:avLst/>
                </a:prstGeom>
                <a:blipFill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3E77CB9-7528-ED47-A4B4-3FE34656CB61}"/>
              </a:ext>
            </a:extLst>
          </p:cNvPr>
          <p:cNvCxnSpPr>
            <a:cxnSpLocks/>
          </p:cNvCxnSpPr>
          <p:nvPr/>
        </p:nvCxnSpPr>
        <p:spPr>
          <a:xfrm flipV="1">
            <a:off x="6529138" y="958515"/>
            <a:ext cx="0" cy="203333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6A6DF6C-EF50-D047-9F0A-6659FB04C141}"/>
              </a:ext>
            </a:extLst>
          </p:cNvPr>
          <p:cNvCxnSpPr>
            <a:cxnSpLocks/>
          </p:cNvCxnSpPr>
          <p:nvPr/>
        </p:nvCxnSpPr>
        <p:spPr>
          <a:xfrm flipV="1">
            <a:off x="7271085" y="954505"/>
            <a:ext cx="0" cy="2033337"/>
          </a:xfrm>
          <a:prstGeom prst="straightConnector1">
            <a:avLst/>
          </a:prstGeom>
          <a:ln w="635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8CE4CAE-CB4D-A845-AD2A-423437FAA55F}"/>
                  </a:ext>
                </a:extLst>
              </p:cNvPr>
              <p:cNvSpPr txBox="1"/>
              <p:nvPr/>
            </p:nvSpPr>
            <p:spPr>
              <a:xfrm>
                <a:off x="6240379" y="3256546"/>
                <a:ext cx="589548" cy="4831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KR" sz="2800" i="1" smtClean="0">
                              <a:solidFill>
                                <a:srgbClr val="221B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221B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KR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8CE4CAE-CB4D-A845-AD2A-423437FAA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379" y="3256546"/>
                <a:ext cx="589548" cy="483146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4A39031-954F-C247-8B09-16FBD9783B97}"/>
                  </a:ext>
                </a:extLst>
              </p:cNvPr>
              <p:cNvSpPr txBox="1"/>
              <p:nvPr/>
            </p:nvSpPr>
            <p:spPr>
              <a:xfrm>
                <a:off x="7006390" y="3252535"/>
                <a:ext cx="589548" cy="4831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KR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KR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4A39031-954F-C247-8B09-16FBD9783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390" y="3252535"/>
                <a:ext cx="589548" cy="483146"/>
              </a:xfrm>
              <a:prstGeom prst="rect">
                <a:avLst/>
              </a:prstGeom>
              <a:blipFill>
                <a:blip r:embed="rId8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C463FBE-E4A0-4845-ACCC-CE9105454D1A}"/>
              </a:ext>
            </a:extLst>
          </p:cNvPr>
          <p:cNvCxnSpPr>
            <a:cxnSpLocks/>
          </p:cNvCxnSpPr>
          <p:nvPr/>
        </p:nvCxnSpPr>
        <p:spPr>
          <a:xfrm flipV="1">
            <a:off x="6553200" y="4002506"/>
            <a:ext cx="0" cy="2033337"/>
          </a:xfrm>
          <a:prstGeom prst="straightConnector1">
            <a:avLst/>
          </a:prstGeom>
          <a:ln w="6350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B5638F2-3C7A-464B-84E0-0A33C00572FF}"/>
              </a:ext>
            </a:extLst>
          </p:cNvPr>
          <p:cNvCxnSpPr>
            <a:cxnSpLocks/>
          </p:cNvCxnSpPr>
          <p:nvPr/>
        </p:nvCxnSpPr>
        <p:spPr>
          <a:xfrm flipV="1">
            <a:off x="7295147" y="3998496"/>
            <a:ext cx="0" cy="2033337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Object 3">
            <a:extLst>
              <a:ext uri="{FF2B5EF4-FFF2-40B4-BE49-F238E27FC236}">
                <a16:creationId xmlns:a16="http://schemas.microsoft.com/office/drawing/2014/main" id="{4D2D3EB7-AD71-DB43-AF61-AE71EC713C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860" y="692366"/>
          <a:ext cx="2112962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700" imgH="939800" progId="Equation.3">
                  <p:embed/>
                </p:oleObj>
              </mc:Choice>
              <mc:Fallback>
                <p:oleObj name="Equation" r:id="rId9" imgW="901700" imgH="939800" progId="Equation.3">
                  <p:embed/>
                  <p:pic>
                    <p:nvPicPr>
                      <p:cNvPr id="81" name="Object 3">
                        <a:extLst>
                          <a:ext uri="{FF2B5EF4-FFF2-40B4-BE49-F238E27FC236}">
                            <a16:creationId xmlns:a16="http://schemas.microsoft.com/office/drawing/2014/main" id="{4D2D3EB7-AD71-DB43-AF61-AE71EC713C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860" y="692366"/>
                        <a:ext cx="2112962" cy="22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" name="Picture 5" descr="txp_fig">
            <a:extLst>
              <a:ext uri="{FF2B5EF4-FFF2-40B4-BE49-F238E27FC236}">
                <a16:creationId xmlns:a16="http://schemas.microsoft.com/office/drawing/2014/main" id="{3187B579-933E-054D-8295-076B665AA98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088" y="934696"/>
            <a:ext cx="3400035" cy="473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127DC-678B-6718-E77B-4002517D3D61}"/>
              </a:ext>
            </a:extLst>
          </p:cNvPr>
          <p:cNvSpPr txBox="1"/>
          <p:nvPr/>
        </p:nvSpPr>
        <p:spPr>
          <a:xfrm>
            <a:off x="2892509" y="2229492"/>
            <a:ext cx="3401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EDM is </a:t>
            </a:r>
            <a:r>
              <a:rPr lang="en-KR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caused</a:t>
            </a:r>
            <a:r>
              <a:rPr lang="en-K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spin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189F3F-438E-7741-1DD6-1B2BA50DF7A5}"/>
              </a:ext>
            </a:extLst>
          </p:cNvPr>
          <p:cNvSpPr txBox="1"/>
          <p:nvPr/>
        </p:nvSpPr>
        <p:spPr>
          <a:xfrm>
            <a:off x="1982912" y="6098758"/>
            <a:ext cx="549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Reminder: batteries are allowed in the SM!</a:t>
            </a:r>
          </a:p>
        </p:txBody>
      </p:sp>
    </p:spTree>
    <p:extLst>
      <p:ext uri="{BB962C8B-B14F-4D97-AF65-F5344CB8AC3E}">
        <p14:creationId xmlns:p14="http://schemas.microsoft.com/office/powerpoint/2010/main" val="198259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786" y="1720564"/>
            <a:ext cx="9558528" cy="2789692"/>
          </a:xfrm>
          <a:solidFill>
            <a:srgbClr val="2934FF"/>
          </a:solidFill>
        </p:spPr>
        <p:txBody>
          <a:bodyPr/>
          <a:lstStyle/>
          <a:p>
            <a:pPr algn="ctr"/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Systematic errors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1B1AE-90AB-6196-2BAD-C67364BB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68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43" name="Picture 15">
            <a:extLst>
              <a:ext uri="{FF2B5EF4-FFF2-40B4-BE49-F238E27FC236}">
                <a16:creationId xmlns:a16="http://schemas.microsoft.com/office/drawing/2014/main" id="{BB4963B5-AABC-0549-9833-3DD9AE73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513" y="366713"/>
            <a:ext cx="40386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16">
            <a:extLst>
              <a:ext uri="{FF2B5EF4-FFF2-40B4-BE49-F238E27FC236}">
                <a16:creationId xmlns:a16="http://schemas.microsoft.com/office/drawing/2014/main" id="{A43A4899-23AE-4D4A-89AD-8788FD808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606" y="133814"/>
            <a:ext cx="7192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KR" sz="2800" baseline="30000" dirty="0"/>
              <a:t>3</a:t>
            </a:r>
            <a:r>
              <a:rPr lang="en-US" altLang="en-KR" sz="2800" dirty="0"/>
              <a:t>He Co-magnetometer in </a:t>
            </a:r>
            <a:r>
              <a:rPr lang="en-US" altLang="en-KR" sz="2800" dirty="0" err="1"/>
              <a:t>nEDM</a:t>
            </a:r>
            <a:r>
              <a:rPr lang="en-US" altLang="en-KR" sz="2800" dirty="0"/>
              <a:t> experiment</a:t>
            </a:r>
          </a:p>
        </p:txBody>
      </p:sp>
      <p:sp>
        <p:nvSpPr>
          <p:cNvPr id="124945" name="Text Box 17">
            <a:extLst>
              <a:ext uri="{FF2B5EF4-FFF2-40B4-BE49-F238E27FC236}">
                <a16:creationId xmlns:a16="http://schemas.microsoft.com/office/drawing/2014/main" id="{1BD578E3-D6A5-E24D-8CC3-F14E0CAB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6" y="5029200"/>
            <a:ext cx="578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Data: ILL nEDM experiment with </a:t>
            </a:r>
            <a:r>
              <a:rPr lang="en-US" altLang="en-KR" sz="1800" baseline="30000">
                <a:latin typeface="Cambria" panose="02040503050406030204" pitchFamily="18" charset="0"/>
              </a:rPr>
              <a:t>199</a:t>
            </a:r>
            <a:r>
              <a:rPr lang="en-US" altLang="en-KR" sz="1800">
                <a:latin typeface="Cambria" panose="02040503050406030204" pitchFamily="18" charset="0"/>
              </a:rPr>
              <a:t>Hg co-magnetometer</a:t>
            </a:r>
          </a:p>
        </p:txBody>
      </p:sp>
      <p:sp>
        <p:nvSpPr>
          <p:cNvPr id="124946" name="Text Box 18">
            <a:extLst>
              <a:ext uri="{FF2B5EF4-FFF2-40B4-BE49-F238E27FC236}">
                <a16:creationId xmlns:a16="http://schemas.microsoft.com/office/drawing/2014/main" id="{4D69B94C-D4BE-9248-812C-0396974A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6" y="5573714"/>
            <a:ext cx="8505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EDM of </a:t>
            </a:r>
            <a:r>
              <a:rPr lang="en-US" altLang="en-KR" sz="1800" baseline="30000">
                <a:latin typeface="Cambria" panose="02040503050406030204" pitchFamily="18" charset="0"/>
              </a:rPr>
              <a:t>199</a:t>
            </a:r>
            <a:r>
              <a:rPr lang="en-US" altLang="en-KR" sz="1800">
                <a:latin typeface="Cambria" panose="02040503050406030204" pitchFamily="18" charset="0"/>
              </a:rPr>
              <a:t>Hg &lt; 10</a:t>
            </a:r>
            <a:r>
              <a:rPr lang="en-US" altLang="en-KR" sz="1800" baseline="30000">
                <a:latin typeface="Cambria" panose="02040503050406030204" pitchFamily="18" charset="0"/>
              </a:rPr>
              <a:t>-28 </a:t>
            </a:r>
            <a:r>
              <a:rPr lang="en-US" altLang="en-KR" sz="1800">
                <a:latin typeface="Cambria" panose="02040503050406030204" pitchFamily="18" charset="0"/>
              </a:rPr>
              <a:t>e-cm (measured); atomic EDM ~ Z</a:t>
            </a:r>
            <a:r>
              <a:rPr lang="en-US" altLang="en-KR" sz="1800" baseline="30000">
                <a:latin typeface="Cambria" panose="02040503050406030204" pitchFamily="18" charset="0"/>
              </a:rPr>
              <a:t>2</a:t>
            </a:r>
            <a:r>
              <a:rPr lang="en-US" altLang="en-KR" sz="1800">
                <a:latin typeface="Cambria" panose="02040503050406030204" pitchFamily="18" charset="0"/>
              </a:rPr>
              <a:t> </a:t>
            </a:r>
            <a:r>
              <a:rPr lang="en-US" altLang="en-KR" sz="1800">
                <a:latin typeface="Cambria" panose="02040503050406030204" pitchFamily="18" charset="0"/>
                <a:cs typeface="Arial" panose="020B0604020202020204" pitchFamily="34" charset="0"/>
                <a:sym typeface="Arrows2" charset="0"/>
              </a:rPr>
              <a:t>→ </a:t>
            </a:r>
            <a:r>
              <a:rPr lang="en-US" altLang="en-KR" sz="1800" baseline="30000">
                <a:latin typeface="Cambria" panose="02040503050406030204" pitchFamily="18" charset="0"/>
                <a:cs typeface="Arial" panose="020B0604020202020204" pitchFamily="34" charset="0"/>
                <a:sym typeface="Arrows2" charset="0"/>
              </a:rPr>
              <a:t>3</a:t>
            </a:r>
            <a:r>
              <a:rPr lang="en-US" altLang="en-KR" sz="1800">
                <a:latin typeface="Cambria" panose="02040503050406030204" pitchFamily="18" charset="0"/>
                <a:cs typeface="Arial" panose="020B0604020202020204" pitchFamily="34" charset="0"/>
                <a:sym typeface="Arrows2" charset="0"/>
              </a:rPr>
              <a:t>He EDM &lt;&lt; </a:t>
            </a:r>
            <a:r>
              <a:rPr lang="en-US" altLang="en-KR" sz="1800">
                <a:latin typeface="Cambria" panose="02040503050406030204" pitchFamily="18" charset="0"/>
                <a:cs typeface="Arial" panose="020B0604020202020204" pitchFamily="34" charset="0"/>
              </a:rPr>
              <a:t>10</a:t>
            </a:r>
            <a:r>
              <a:rPr lang="en-US" altLang="en-KR" sz="1800" baseline="30000">
                <a:latin typeface="Cambria" panose="02040503050406030204" pitchFamily="18" charset="0"/>
                <a:cs typeface="Arial" panose="020B0604020202020204" pitchFamily="34" charset="0"/>
              </a:rPr>
              <a:t>-30</a:t>
            </a:r>
            <a:r>
              <a:rPr lang="en-US" altLang="en-KR" sz="1800">
                <a:latin typeface="Cambria" panose="02040503050406030204" pitchFamily="18" charset="0"/>
                <a:cs typeface="Arial" panose="020B0604020202020204" pitchFamily="34" charset="0"/>
              </a:rPr>
              <a:t> e-cm</a:t>
            </a:r>
          </a:p>
        </p:txBody>
      </p:sp>
      <p:sp>
        <p:nvSpPr>
          <p:cNvPr id="103429" name="TextBox 5">
            <a:extLst>
              <a:ext uri="{FF2B5EF4-FFF2-40B4-BE49-F238E27FC236}">
                <a16:creationId xmlns:a16="http://schemas.microsoft.com/office/drawing/2014/main" id="{D1742FD3-0557-AF4D-92D6-CF2E1A572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066800"/>
            <a:ext cx="30114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000">
                <a:latin typeface="Cambria" panose="02040503050406030204" pitchFamily="18" charset="0"/>
              </a:rPr>
              <a:t>If nEDM = 10</a:t>
            </a:r>
            <a:r>
              <a:rPr lang="en-US" altLang="en-KR" sz="2000" baseline="30000">
                <a:latin typeface="Cambria" panose="02040503050406030204" pitchFamily="18" charset="0"/>
              </a:rPr>
              <a:t>-26</a:t>
            </a:r>
            <a:r>
              <a:rPr lang="en-US" altLang="en-KR" sz="2000">
                <a:latin typeface="Cambria" panose="02040503050406030204" pitchFamily="18" charset="0"/>
              </a:rPr>
              <a:t> e</a:t>
            </a: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</a:t>
            </a:r>
            <a:r>
              <a:rPr lang="en-US" altLang="en-KR" sz="2000">
                <a:latin typeface="Cambria" panose="02040503050406030204" pitchFamily="18" charset="0"/>
              </a:rPr>
              <a:t>cm,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KR" sz="200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000">
                <a:latin typeface="Cambria" panose="02040503050406030204" pitchFamily="18" charset="0"/>
              </a:rPr>
              <a:t>10 kV/cm </a:t>
            </a: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</a:t>
            </a:r>
            <a:r>
              <a:rPr lang="en-US" altLang="en-KR" sz="2000">
                <a:latin typeface="Cambria" panose="02040503050406030204" pitchFamily="18" charset="0"/>
              </a:rPr>
              <a:t> 0.1 </a:t>
            </a: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Hz shift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KR" sz="2000">
              <a:latin typeface="Cambria" panose="02040503050406030204" pitchFamily="18" charset="0"/>
              <a:sym typeface="Symbol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  B field of 2  10 </a:t>
            </a:r>
            <a:r>
              <a:rPr lang="en-US" altLang="en-KR" sz="2000" baseline="30000">
                <a:latin typeface="Cambria" panose="02040503050406030204" pitchFamily="18" charset="0"/>
                <a:sym typeface="Symbol" pitchFamily="2" charset="2"/>
              </a:rPr>
              <a:t>-15</a:t>
            </a: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 T.</a:t>
            </a:r>
            <a:endParaRPr lang="en-US" altLang="en-KR" sz="2000">
              <a:latin typeface="Cambria" panose="02040503050406030204" pitchFamily="18" charset="0"/>
            </a:endParaRPr>
          </a:p>
        </p:txBody>
      </p:sp>
      <p:sp>
        <p:nvSpPr>
          <p:cNvPr id="103430" name="TextBox 6">
            <a:extLst>
              <a:ext uri="{FF2B5EF4-FFF2-40B4-BE49-F238E27FC236}">
                <a16:creationId xmlns:a16="http://schemas.microsoft.com/office/drawing/2014/main" id="{39103E65-D94F-0343-A62B-D8E21DD58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6" y="3200401"/>
            <a:ext cx="3190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Co-magnetometer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KR" sz="180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Uniformly samples the B Field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faster than the relaxation time.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KR" sz="1800">
              <a:latin typeface="Cambria" panose="02040503050406030204" pitchFamily="18" charset="0"/>
            </a:endParaRPr>
          </a:p>
        </p:txBody>
      </p:sp>
      <p:sp>
        <p:nvSpPr>
          <p:cNvPr id="103431" name="TextBox 8">
            <a:extLst>
              <a:ext uri="{FF2B5EF4-FFF2-40B4-BE49-F238E27FC236}">
                <a16:creationId xmlns:a16="http://schemas.microsoft.com/office/drawing/2014/main" id="{53E7E68D-0CDF-3749-9B83-58EDA9FE3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211888"/>
            <a:ext cx="7789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Under gravity, the center of mass of He-3 is higher than UCN by </a:t>
            </a:r>
            <a:r>
              <a:rPr lang="en-US" altLang="en-KR" sz="1800">
                <a:latin typeface="Cambria" panose="02040503050406030204" pitchFamily="18" charset="0"/>
                <a:sym typeface="Symbol" pitchFamily="2" charset="2"/>
              </a:rPr>
              <a:t>h  0.13 cm,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  <a:sym typeface="Symbol" pitchFamily="2" charset="2"/>
              </a:rPr>
              <a:t>sets B = 30 pGauss (1 nA of leakage current).  B/B=10</a:t>
            </a:r>
            <a:r>
              <a:rPr lang="en-US" altLang="en-KR" sz="1800" baseline="30000">
                <a:latin typeface="Cambria" panose="02040503050406030204" pitchFamily="18" charset="0"/>
                <a:sym typeface="Symbol" pitchFamily="2" charset="2"/>
              </a:rPr>
              <a:t>-3</a:t>
            </a:r>
            <a:r>
              <a:rPr lang="en-US" altLang="en-KR" sz="1800">
                <a:latin typeface="Cambria" panose="02040503050406030204" pitchFamily="18" charset="0"/>
                <a:sym typeface="Symbol" pitchFamily="2" charset="2"/>
              </a:rPr>
              <a:t>.</a:t>
            </a:r>
            <a:endParaRPr lang="en-US" altLang="en-KR" sz="180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24C34-37F1-F44A-A3FF-1826D3FD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7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>
            <a:extLst>
              <a:ext uri="{FF2B5EF4-FFF2-40B4-BE49-F238E27FC236}">
                <a16:creationId xmlns:a16="http://schemas.microsoft.com/office/drawing/2014/main" id="{3B70F13A-5F93-0D4B-B697-BA7375D81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1382" y="1"/>
            <a:ext cx="10612582" cy="1039813"/>
          </a:xfrm>
        </p:spPr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</a:t>
            </a:r>
            <a:r>
              <a:rPr lang="en-US" altLang="en-US" sz="3600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torage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</a:t>
            </a:r>
            <a:r>
              <a:rPr lang="en-US" altLang="en-US" sz="3600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ing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sz="3600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lectric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</a:t>
            </a:r>
            <a:r>
              <a:rPr lang="en-US" altLang="en-US" sz="3600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ipole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en-US" altLang="en-US" sz="3600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oments exp. options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977CF4-9D1C-884A-B237-3CF622E73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418528"/>
              </p:ext>
            </p:extLst>
          </p:nvPr>
        </p:nvGraphicFramePr>
        <p:xfrm>
          <a:off x="138545" y="1009651"/>
          <a:ext cx="11637819" cy="5627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03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r>
                        <a:rPr lang="en-US" sz="2800" b="1" dirty="0"/>
                        <a:t>Fields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Example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EDM signal term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Comments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3460">
                <a:tc>
                  <a:txBody>
                    <a:bodyPr/>
                    <a:lstStyle/>
                    <a:p>
                      <a:r>
                        <a:rPr lang="en-US" sz="1800" dirty="0"/>
                        <a:t>Dipole magnetic field </a:t>
                      </a:r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(B)</a:t>
                      </a:r>
                    </a:p>
                    <a:p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(Parasitic)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Muon g-2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Tilt of the spin precession plane.  </a:t>
                      </a:r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(Limited statistical sensitivity due to spin</a:t>
                      </a:r>
                      <a:r>
                        <a:rPr lang="en-US" sz="1800" b="1" baseline="0" dirty="0">
                          <a:solidFill>
                            <a:srgbClr val="221BFF"/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precession)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Eventually</a:t>
                      </a:r>
                      <a:r>
                        <a:rPr lang="en-US" sz="1800" baseline="0" dirty="0"/>
                        <a:t> limited by geometrical alignment.  </a:t>
                      </a:r>
                    </a:p>
                    <a:p>
                      <a:r>
                        <a:rPr lang="en-US" sz="1800" b="1" baseline="0" dirty="0">
                          <a:solidFill>
                            <a:srgbClr val="221BFF"/>
                          </a:solidFill>
                        </a:rPr>
                        <a:t>Requires consecutive CW and CCW injection to eliminate systematic errors</a:t>
                      </a:r>
                      <a:endParaRPr lang="en-US" sz="1800" b="1" dirty="0">
                        <a:solidFill>
                          <a:srgbClr val="221BFF"/>
                        </a:solidFill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9026">
                <a:tc>
                  <a:txBody>
                    <a:bodyPr/>
                    <a:lstStyle/>
                    <a:p>
                      <a:r>
                        <a:rPr lang="en-US" sz="1800" dirty="0"/>
                        <a:t>Combination of electric &amp; and magnetic fields </a:t>
                      </a:r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(E, B)</a:t>
                      </a:r>
                    </a:p>
                    <a:p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(Combined lattice)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Deuteron, </a:t>
                      </a:r>
                      <a:r>
                        <a:rPr lang="en-US" sz="1800" baseline="30000" dirty="0"/>
                        <a:t>3</a:t>
                      </a:r>
                      <a:r>
                        <a:rPr lang="en-US" sz="1800" baseline="0" dirty="0"/>
                        <a:t>He, proton, muon, etc.</a:t>
                      </a:r>
                      <a:endParaRPr lang="en-US" sz="1800" dirty="0"/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Mainly: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High statistical sensitivity. </a:t>
                      </a:r>
                    </a:p>
                    <a:p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Requires consecutive </a:t>
                      </a:r>
                      <a:r>
                        <a:rPr lang="en-US" sz="1800" b="1" baseline="0" dirty="0">
                          <a:solidFill>
                            <a:srgbClr val="221BFF"/>
                          </a:solidFill>
                        </a:rPr>
                        <a:t>CW and CCW injection with main fields flipping sign to eliminate systematic errors</a:t>
                      </a:r>
                      <a:endParaRPr lang="en-US" sz="1800" b="1" dirty="0">
                        <a:solidFill>
                          <a:srgbClr val="221BFF"/>
                        </a:solidFill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298">
                <a:tc>
                  <a:txBody>
                    <a:bodyPr/>
                    <a:lstStyle/>
                    <a:p>
                      <a:r>
                        <a:rPr lang="en-US" sz="1800" dirty="0"/>
                        <a:t>Radial Electric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field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(E)</a:t>
                      </a:r>
                      <a:r>
                        <a:rPr lang="en-US" sz="1800" dirty="0">
                          <a:solidFill>
                            <a:srgbClr val="221BFF"/>
                          </a:solidFill>
                        </a:rPr>
                        <a:t> </a:t>
                      </a:r>
                      <a:r>
                        <a:rPr lang="en-US" sz="1800" dirty="0"/>
                        <a:t>&amp; 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Electric</a:t>
                      </a:r>
                      <a:r>
                        <a:rPr lang="en-US" sz="1800" baseline="0" dirty="0"/>
                        <a:t> focusing </a:t>
                      </a:r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(E)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221BFF"/>
                          </a:solidFill>
                        </a:rPr>
                        <a:t>(All electric lattice)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Proton, etc. 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Large ring, CW &amp; CCW storage.  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="1" baseline="0" dirty="0">
                          <a:solidFill>
                            <a:srgbClr val="221BFF"/>
                          </a:solidFill>
                        </a:rPr>
                        <a:t>Requires demonstration of adequate sensitivity to radial B-field syst. error</a:t>
                      </a:r>
                      <a:endParaRPr lang="en-US" sz="1800" b="1" dirty="0">
                        <a:solidFill>
                          <a:srgbClr val="221BFF"/>
                        </a:solidFill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1951">
                <a:tc>
                  <a:txBody>
                    <a:bodyPr/>
                    <a:lstStyle/>
                    <a:p>
                      <a:r>
                        <a:rPr lang="en-US" sz="1800" dirty="0"/>
                        <a:t>Radial Electric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field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(E)</a:t>
                      </a:r>
                      <a:r>
                        <a:rPr lang="en-US" sz="1800" dirty="0"/>
                        <a:t> &amp; 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Magnetic focusing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(B)</a:t>
                      </a:r>
                    </a:p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(Hybrid, symmetric lattice)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Proton, etc.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Large ring, CW &amp; CCW storage.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Only lattice to achieve direct cancellation of main systematic error sources (its own “co-magnetometer”).</a:t>
                      </a:r>
                    </a:p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GOLD STANDARD!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739863"/>
                  </a:ext>
                </a:extLst>
              </a:tr>
            </a:tbl>
          </a:graphicData>
        </a:graphic>
      </p:graphicFrame>
      <p:graphicFrame>
        <p:nvGraphicFramePr>
          <p:cNvPr id="204829" name="Object 2">
            <a:extLst>
              <a:ext uri="{FF2B5EF4-FFF2-40B4-BE49-F238E27FC236}">
                <a16:creationId xmlns:a16="http://schemas.microsoft.com/office/drawing/2014/main" id="{F03F7F7A-16F6-D045-B84E-DA1E4D101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465138"/>
              </p:ext>
            </p:extLst>
          </p:nvPr>
        </p:nvGraphicFramePr>
        <p:xfrm>
          <a:off x="5597091" y="3200401"/>
          <a:ext cx="18097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03300" imgH="406400" progId="Equation.3">
                  <p:embed/>
                </p:oleObj>
              </mc:Choice>
              <mc:Fallback>
                <p:oleObj name="Equation" r:id="rId3" imgW="1003300" imgH="406400" progId="Equation.3">
                  <p:embed/>
                  <p:pic>
                    <p:nvPicPr>
                      <p:cNvPr id="204829" name="Object 2">
                        <a:extLst>
                          <a:ext uri="{FF2B5EF4-FFF2-40B4-BE49-F238E27FC236}">
                            <a16:creationId xmlns:a16="http://schemas.microsoft.com/office/drawing/2014/main" id="{F03F7F7A-16F6-D045-B84E-DA1E4D1010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7091" y="3200401"/>
                        <a:ext cx="1809750" cy="7334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0" name="Object 2">
            <a:extLst>
              <a:ext uri="{FF2B5EF4-FFF2-40B4-BE49-F238E27FC236}">
                <a16:creationId xmlns:a16="http://schemas.microsoft.com/office/drawing/2014/main" id="{BC7AC3E4-6274-5A40-9A24-D5A055A41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551775"/>
              </p:ext>
            </p:extLst>
          </p:nvPr>
        </p:nvGraphicFramePr>
        <p:xfrm>
          <a:off x="5618885" y="4297940"/>
          <a:ext cx="130651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900" imgH="419100" progId="Equation.DSMT4">
                  <p:embed/>
                </p:oleObj>
              </mc:Choice>
              <mc:Fallback>
                <p:oleObj name="Equation" r:id="rId5" imgW="723900" imgH="419100" progId="Equation.DSMT4">
                  <p:embed/>
                  <p:pic>
                    <p:nvPicPr>
                      <p:cNvPr id="204830" name="Object 2">
                        <a:extLst>
                          <a:ext uri="{FF2B5EF4-FFF2-40B4-BE49-F238E27FC236}">
                            <a16:creationId xmlns:a16="http://schemas.microsoft.com/office/drawing/2014/main" id="{BC7AC3E4-6274-5A40-9A24-D5A055A41F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8885" y="4297940"/>
                        <a:ext cx="1306513" cy="7572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99850319-C64B-3646-8162-CFC3F79CC7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984701"/>
              </p:ext>
            </p:extLst>
          </p:nvPr>
        </p:nvGraphicFramePr>
        <p:xfrm>
          <a:off x="5632740" y="5489431"/>
          <a:ext cx="130651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900" imgH="419100" progId="Equation.DSMT4">
                  <p:embed/>
                </p:oleObj>
              </mc:Choice>
              <mc:Fallback>
                <p:oleObj name="Equation" r:id="rId5" imgW="723900" imgH="41910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99850319-C64B-3646-8162-CFC3F79CC7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740" y="5489431"/>
                        <a:ext cx="1306513" cy="7572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14BFD2-A3DD-7241-CEEA-A62134E7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34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4B32613-F166-C17E-CBFD-3D09562CC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920" y="811834"/>
            <a:ext cx="10232358" cy="60727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725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as a function of azimuthal harmonic </a:t>
            </a:r>
            <a:r>
              <a:rPr lang="en-US" sz="4000" i="1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B3A5-46D4-B84D-AD9B-A73E78B3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23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F5F8D-43F5-0390-5A3E-FF3504BB6190}"/>
              </a:ext>
            </a:extLst>
          </p:cNvPr>
          <p:cNvSpPr txBox="1"/>
          <p:nvPr/>
        </p:nvSpPr>
        <p:spPr>
          <a:xfrm>
            <a:off x="8706677" y="1560443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B-field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4F219D-2812-40D3-D80E-F84B2DF69202}"/>
              </a:ext>
            </a:extLst>
          </p:cNvPr>
          <p:cNvSpPr txBox="1"/>
          <p:nvPr/>
        </p:nvSpPr>
        <p:spPr>
          <a:xfrm>
            <a:off x="2587486" y="2011017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E-field</a:t>
            </a:r>
          </a:p>
        </p:txBody>
      </p:sp>
    </p:spTree>
    <p:extLst>
      <p:ext uri="{BB962C8B-B14F-4D97-AF65-F5344CB8AC3E}">
        <p14:creationId xmlns:p14="http://schemas.microsoft.com/office/powerpoint/2010/main" val="939221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7968" y="438417"/>
            <a:ext cx="9558528" cy="2789692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Ring planarity:</a:t>
            </a:r>
            <a:b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The average vertical speed in deflectors needs to be zero!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4C8B9-636B-5A47-8FDB-78685F55F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453693"/>
            <a:ext cx="4423063" cy="3854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99C6E-91ED-AA4A-942C-FEB7574CEB80}"/>
              </a:ext>
            </a:extLst>
          </p:cNvPr>
          <p:cNvSpPr txBox="1"/>
          <p:nvPr/>
        </p:nvSpPr>
        <p:spPr>
          <a:xfrm>
            <a:off x="2173580" y="5073931"/>
            <a:ext cx="215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Quads: 0.1T/m, 0.4m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B9670-0C4F-2C4C-AE7C-93C2645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708" y="3590472"/>
            <a:ext cx="4433030" cy="26535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0410B0-DF00-272A-D848-DA4E402BA502}"/>
              </a:ext>
            </a:extLst>
          </p:cNvPr>
          <p:cNvGrpSpPr/>
          <p:nvPr/>
        </p:nvGrpSpPr>
        <p:grpSpPr>
          <a:xfrm>
            <a:off x="8685305" y="4247477"/>
            <a:ext cx="2896261" cy="944880"/>
            <a:chOff x="8685305" y="4247477"/>
            <a:chExt cx="2896261" cy="94488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872C3DC-6A16-729B-08FB-DC5224573F0D}"/>
                </a:ext>
              </a:extLst>
            </p:cNvPr>
            <p:cNvCxnSpPr/>
            <p:nvPr/>
          </p:nvCxnSpPr>
          <p:spPr>
            <a:xfrm>
              <a:off x="8685305" y="4247477"/>
              <a:ext cx="0" cy="94488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80B10C-7F88-5B49-7950-D6390728B6E6}"/>
                </a:ext>
              </a:extLst>
            </p:cNvPr>
            <p:cNvSpPr txBox="1"/>
            <p:nvPr/>
          </p:nvSpPr>
          <p:spPr>
            <a:xfrm>
              <a:off x="10300446" y="4464423"/>
              <a:ext cx="1281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0.1 mm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DC460B-4797-1873-FC2C-42E91448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F8157B-80B8-B34E-B3FD-92266880D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519" y="1621536"/>
            <a:ext cx="2985481" cy="3432048"/>
          </a:xfrm>
          <a:prstGeom prst="rect">
            <a:avLst/>
          </a:prstGeom>
        </p:spPr>
      </p:pic>
      <p:sp>
        <p:nvSpPr>
          <p:cNvPr id="118785" name="Title 1">
            <a:extLst>
              <a:ext uri="{FF2B5EF4-FFF2-40B4-BE49-F238E27FC236}">
                <a16:creationId xmlns:a16="http://schemas.microsoft.com/office/drawing/2014/main" id="{9DA0FE02-2C2B-B243-95B3-2CD782F98B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4496"/>
            <a:ext cx="10723417" cy="692195"/>
          </a:xfrm>
        </p:spPr>
        <p:txBody>
          <a:bodyPr>
            <a:normAutofit fontScale="90000"/>
          </a:bodyPr>
          <a:lstStyle/>
          <a:p>
            <a:r>
              <a:rPr lang="en-US" altLang="en-US" sz="2954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Hybrid, symmetric lattice storage ring. Great for systematic error reduction.</a:t>
            </a:r>
          </a:p>
        </p:txBody>
      </p:sp>
      <p:pic>
        <p:nvPicPr>
          <p:cNvPr id="8" name="Picture 2" descr="alternating_gradient_lattice_with_inj.pdf">
            <a:extLst>
              <a:ext uri="{FF2B5EF4-FFF2-40B4-BE49-F238E27FC236}">
                <a16:creationId xmlns:a16="http://schemas.microsoft.com/office/drawing/2014/main" id="{CC173E1A-11BB-3449-B44B-EC261B1969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0" y="2075339"/>
            <a:ext cx="2855494" cy="273595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2BA93C-B047-6045-AE35-F17E4C9AA406}"/>
              </a:ext>
            </a:extLst>
          </p:cNvPr>
          <p:cNvSpPr txBox="1"/>
          <p:nvPr/>
        </p:nvSpPr>
        <p:spPr>
          <a:xfrm>
            <a:off x="0" y="54864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 of radially polarized beam (sensitive to V. Dark Matter/Dark Energy,         </a:t>
            </a:r>
            <a:r>
              <a:rPr lang="en-KR" sz="28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Graham </a:t>
            </a:r>
            <a:r>
              <a:rPr lang="en-KR" sz="28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KR" sz="28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PRD, 055 010, 2021</a:t>
            </a:r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most sensitive to vertical velocity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27C71-D201-524D-BD3B-07026F7EA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600200"/>
            <a:ext cx="60960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5DF73-C9AD-E845-A43A-340644961F6D}"/>
              </a:ext>
            </a:extLst>
          </p:cNvPr>
          <p:cNvSpPr txBox="1"/>
          <p:nvPr/>
        </p:nvSpPr>
        <p:spPr>
          <a:xfrm>
            <a:off x="2661492" y="1675262"/>
            <a:ext cx="265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 Omarov </a:t>
            </a:r>
            <a:r>
              <a:rPr lang="en-K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FB512830-0704-2140-AD23-E173B65BC002}"/>
              </a:ext>
            </a:extLst>
          </p:cNvPr>
          <p:cNvSpPr/>
          <p:nvPr/>
        </p:nvSpPr>
        <p:spPr>
          <a:xfrm>
            <a:off x="6349115" y="768927"/>
            <a:ext cx="5932940" cy="5138703"/>
          </a:xfrm>
          <a:prstGeom prst="donut">
            <a:avLst>
              <a:gd name="adj" fmla="val 1692"/>
            </a:avLst>
          </a:prstGeom>
          <a:solidFill>
            <a:srgbClr val="221BFF"/>
          </a:solidFill>
          <a:ln>
            <a:solidFill>
              <a:srgbClr val="221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D809F135-F6F8-2C40-9175-FAF0F58A7ADB}"/>
              </a:ext>
            </a:extLst>
          </p:cNvPr>
          <p:cNvSpPr/>
          <p:nvPr/>
        </p:nvSpPr>
        <p:spPr>
          <a:xfrm>
            <a:off x="0" y="1091045"/>
            <a:ext cx="6452755" cy="4567205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71C545-E632-E7D3-EE32-FDCAF45A9D94}"/>
              </a:ext>
            </a:extLst>
          </p:cNvPr>
          <p:cNvGrpSpPr/>
          <p:nvPr/>
        </p:nvGrpSpPr>
        <p:grpSpPr>
          <a:xfrm>
            <a:off x="143114" y="2151500"/>
            <a:ext cx="2530839" cy="2337892"/>
            <a:chOff x="143114" y="2151500"/>
            <a:chExt cx="2530839" cy="23378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EDC6920-3290-2563-1140-B1EF2517AC12}"/>
                </a:ext>
              </a:extLst>
            </p:cNvPr>
            <p:cNvSpPr/>
            <p:nvPr/>
          </p:nvSpPr>
          <p:spPr>
            <a:xfrm>
              <a:off x="2595821" y="3286724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C685AE-EB1C-827A-8561-834F85650260}"/>
                </a:ext>
              </a:extLst>
            </p:cNvPr>
            <p:cNvSpPr/>
            <p:nvPr/>
          </p:nvSpPr>
          <p:spPr>
            <a:xfrm>
              <a:off x="2251833" y="2461275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ED2201-8396-976F-2E30-A75927EDE92B}"/>
                </a:ext>
              </a:extLst>
            </p:cNvPr>
            <p:cNvSpPr/>
            <p:nvPr/>
          </p:nvSpPr>
          <p:spPr>
            <a:xfrm>
              <a:off x="1378487" y="2151500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AA74EF-9AB5-6FDF-BE49-E9D32D5CE3E2}"/>
                </a:ext>
              </a:extLst>
            </p:cNvPr>
            <p:cNvSpPr/>
            <p:nvPr/>
          </p:nvSpPr>
          <p:spPr>
            <a:xfrm>
              <a:off x="2248100" y="4114661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BF8627F-F588-3D8E-51BE-69F52744496F}"/>
                </a:ext>
              </a:extLst>
            </p:cNvPr>
            <p:cNvSpPr/>
            <p:nvPr/>
          </p:nvSpPr>
          <p:spPr>
            <a:xfrm>
              <a:off x="1371023" y="4420704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E77AE9-78BF-D90A-60E6-588B2D5D6457}"/>
                </a:ext>
              </a:extLst>
            </p:cNvPr>
            <p:cNvSpPr/>
            <p:nvPr/>
          </p:nvSpPr>
          <p:spPr>
            <a:xfrm>
              <a:off x="493945" y="4107196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680C16-E91D-F342-AED5-472B31C0E5E5}"/>
                </a:ext>
              </a:extLst>
            </p:cNvPr>
            <p:cNvSpPr/>
            <p:nvPr/>
          </p:nvSpPr>
          <p:spPr>
            <a:xfrm>
              <a:off x="486481" y="2461275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2896D31-8303-B5D0-F3BB-CD0546292DBE}"/>
                </a:ext>
              </a:extLst>
            </p:cNvPr>
            <p:cNvSpPr/>
            <p:nvPr/>
          </p:nvSpPr>
          <p:spPr>
            <a:xfrm>
              <a:off x="143114" y="3282368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</p:spTree>
    <p:extLst>
      <p:ext uri="{BB962C8B-B14F-4D97-AF65-F5344CB8AC3E}">
        <p14:creationId xmlns:p14="http://schemas.microsoft.com/office/powerpoint/2010/main" val="20451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725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velocity effect cancels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B3A5-46D4-B84D-AD9B-A73E78B3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26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FA0157-7CA8-812B-CDB2-EBDE5EA98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97" y="990736"/>
            <a:ext cx="11179243" cy="5251037"/>
          </a:xfrm>
        </p:spPr>
      </p:pic>
    </p:spTree>
    <p:extLst>
      <p:ext uri="{BB962C8B-B14F-4D97-AF65-F5344CB8AC3E}">
        <p14:creationId xmlns:p14="http://schemas.microsoft.com/office/powerpoint/2010/main" val="2275272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56328" y="0"/>
            <a:ext cx="9264072" cy="1143000"/>
          </a:xfrm>
        </p:spPr>
        <p:txBody>
          <a:bodyPr>
            <a:normAutofit fontScale="90000"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systematic errors at 10</a:t>
            </a:r>
            <a:r>
              <a:rPr lang="en-US" altLang="en-KR" sz="40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40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for hybrid-symmetric lattice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F2588D4-E85C-7D46-9B2F-5944A76F6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1357" y="1381991"/>
            <a:ext cx="11554691" cy="54760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magnetic focusing allows simultaneous CW &amp; CCW storage and shields against external B-fields. Vertical dipole E-fields eliminated (its own “co-magnetometer”), unique feature of this lattice.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lattice significantly reduces systematic errors associated with vertical velocity (major source). Using longitudinal, radial and vertical polarization directions, sensitive to different physics/systematic errors.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ring planarity &lt;0.1mm; CW &amp; CCW beam separation &lt;0.01mm, resolves issues with geometrical phases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2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D1FD96-ED7C-5F4C-A554-ABFEA3FF7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776" y="1024128"/>
            <a:ext cx="4840224" cy="556422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2932849-CD58-1247-A70A-C1654A27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60" y="0"/>
            <a:ext cx="10515600" cy="627321"/>
          </a:xfrm>
        </p:spPr>
        <p:txBody>
          <a:bodyPr>
            <a:normAutofit fontScale="90000"/>
          </a:bodyPr>
          <a:lstStyle/>
          <a:p>
            <a:r>
              <a:rPr 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Symmetries against systematic errors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582429-9136-3248-9A31-1658D430306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80484"/>
            <a:ext cx="7963786" cy="61775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Clock-wise (CW) vs. Counter-Clock-Wise (CCW)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Eliminates vertical Electric field background</a:t>
            </a: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lattice (electric bending, magnetic focusing)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Shields against background magnetic fields</a:t>
            </a: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symmetric lattice (24 FODO systems)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Eliminates vertical velocity background</a:t>
            </a: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and negative helicity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polarimeter systematic errors </a:t>
            </a: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ring to 0.1 mm, beams overlap within 0.01 mm, spin-based alignment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Geometrical phases; High-order vertical E-field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B0B18-3E2E-3953-2CDA-F9E5C05D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8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8B2DD8E-BB15-E24D-B897-90474BE28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56" y="0"/>
            <a:ext cx="12159343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Spin-based alignment/background reduction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5BBA4-246E-D4E8-7951-DD29889A14D5}"/>
              </a:ext>
            </a:extLst>
          </p:cNvPr>
          <p:cNvSpPr txBox="1"/>
          <p:nvPr/>
        </p:nvSpPr>
        <p:spPr>
          <a:xfrm>
            <a:off x="7757340" y="1465155"/>
            <a:ext cx="377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From Zhanibek Omarov’s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002AA-6F80-244F-F78C-D362201F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497319"/>
            <a:ext cx="7772400" cy="43703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E66C6-B5FE-C140-8012-23D9AD2A71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36250"/>
            <a:ext cx="7772400" cy="1517835"/>
          </a:xfrm>
        </p:spPr>
        <p:txBody>
          <a:bodyPr>
            <a:normAutofit/>
          </a:bodyPr>
          <a:lstStyle/>
          <a:p>
            <a:r>
              <a:rPr lang="en-US" altLang="en-US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Omarov’s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method: a combination of background fields can create false EDM signals. Artificially inflate one component to reduce the other.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A36B0C-BC9B-5100-A5C3-701E2BAC921C}"/>
              </a:ext>
            </a:extLst>
          </p:cNvPr>
          <p:cNvSpPr txBox="1">
            <a:spLocks noChangeArrowheads="1"/>
          </p:cNvSpPr>
          <p:nvPr/>
        </p:nvSpPr>
        <p:spPr>
          <a:xfrm>
            <a:off x="32656" y="3205282"/>
            <a:ext cx="5344886" cy="3333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Vary the radial B-field (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i="1" baseline="-25000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 and observe the </a:t>
            </a:r>
            <a:r>
              <a:rPr lang="en-US" altLang="en-US" i="1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ds</a:t>
            </a:r>
            <a:r>
              <a:rPr lang="en-US" altLang="en-US" i="1" baseline="-25000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dt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slope vs. 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i="1" baseline="-25000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The EDM signal does not depend on the value of 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i="1" baseline="-25000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Tune out the background field (here electric field focusing) until we get zero slope in </a:t>
            </a:r>
            <a:r>
              <a:rPr lang="en-US" altLang="en-US" i="1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ds</a:t>
            </a:r>
            <a:r>
              <a:rPr lang="en-US" altLang="en-US" i="1" baseline="-25000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dt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vs. 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i="1" baseline="-25000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4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893594" cy="1117599"/>
          </a:xfrm>
        </p:spPr>
        <p:txBody>
          <a:bodyPr>
            <a:normAutofit fontScale="90000"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paper </a:t>
            </a:r>
            <a:r>
              <a:rPr lang="en-US" altLang="en-KR" sz="400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EDMs, 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altLang="en-KR" sz="400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EDMs:</a:t>
            </a:r>
            <a:endParaRPr lang="en-US" altLang="en-KR" sz="40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E1950-527A-FAEB-B389-5FF42FF73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6127"/>
            <a:ext cx="6715125" cy="3734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9DADB-A747-FB5C-1AE1-42C2E5D77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48259"/>
            <a:ext cx="6900863" cy="1252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93E393-477F-5F0E-B3C7-7223195CF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044" y="0"/>
            <a:ext cx="5422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81307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Protons in a hybrid-symmetric ring: no new technology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F2588D4-E85C-7D46-9B2F-5944A76F6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583473"/>
            <a:ext cx="12192000" cy="4838348"/>
          </a:xfrm>
        </p:spPr>
        <p:txBody>
          <a:bodyPr>
            <a:normAutofit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need to develop/test new technology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CW/CCW beam storage is possible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 ~4.5 MV/m with present technology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fields from misplaced quads are self-shielded by the magnetic focusing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Hybrid/symmetric ring options are simple. Large tune in both planes, beam position monitor (BPM) tasks are achievable with present technology. 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SCT are large, injection into ring works, while all primary systematic error sources are kept small.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protons, add dipole magnetic field in bending sections: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do proton, deuteron, 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He, (and muons)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977CF4-9D1C-884A-B237-3CF622E73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229240"/>
              </p:ext>
            </p:extLst>
          </p:nvPr>
        </p:nvGraphicFramePr>
        <p:xfrm>
          <a:off x="0" y="0"/>
          <a:ext cx="12192000" cy="6195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5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66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155">
                <a:tc>
                  <a:txBody>
                    <a:bodyPr/>
                    <a:lstStyle/>
                    <a:p>
                      <a:r>
                        <a:rPr lang="en-US" sz="2800" b="1" dirty="0"/>
                        <a:t>System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Risk factor, comments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Ring construction, beam storage, stability, IBS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b="0" baseline="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 (alternate) focusing, a ring prototype has been built (AGS analog at BNL) in 60’s. Lattice elements placement specs are ordinary. Intra-beam-scattering (IBS) OK below transition.</a:t>
                      </a:r>
                      <a:endParaRPr lang="en-US" sz="2400" b="0" dirty="0">
                        <a:solidFill>
                          <a:srgbClr val="221B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E-field strength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b="0" baseline="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Plate-units are similar to those ran at Tevatron with higher specs.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739863"/>
                  </a:ext>
                </a:extLst>
              </a:tr>
              <a:tr h="8744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E-field plates shape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Medium.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Make as flat as conveniently possible. Probe and shim out high order fields by intentionally splitting the CR-beams 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010835"/>
                  </a:ext>
                </a:extLst>
              </a:tr>
              <a:tr h="560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Spin coherence time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Ordinary sextupoles will provide &gt;10</a:t>
                      </a:r>
                      <a:r>
                        <a:rPr lang="en-US" sz="2400" baseline="300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aseline="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</a:t>
                      </a:r>
                      <a:endParaRPr lang="en-US" sz="2400" dirty="0">
                        <a:solidFill>
                          <a:srgbClr val="221B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429200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position monitors (BPM), SQUID-based BPMs.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Medium. 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Ordinary BPMs and hydrostatic level system (HLS) to level the ring to better than 0.1mm; SQUID-based or more conventional BPMs to check CR-beams split to 0.01mm.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647170"/>
                  </a:ext>
                </a:extLst>
              </a:tr>
              <a:tr h="314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High-precision, efficient software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Cross-checking our results routinely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988645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Polarimeter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Mature technology available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9597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BB884-74B5-614C-9AB7-C8005341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29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8512" r="34796" b="40660"/>
          <a:stretch>
            <a:fillRect/>
          </a:stretch>
        </p:blipFill>
        <p:spPr bwMode="auto">
          <a:xfrm>
            <a:off x="1524000" y="457200"/>
            <a:ext cx="9144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2624668" y="239890"/>
            <a:ext cx="7027332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</a:rPr>
              <a:t>The proton EDM </a:t>
            </a:r>
            <a:r>
              <a:rPr lang="en-US" sz="2800" dirty="0">
                <a:solidFill>
                  <a:srgbClr val="FF0000"/>
                </a:solidFill>
              </a:rPr>
              <a:t>in the AGS tunnel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 at BNL</a:t>
            </a:r>
          </a:p>
        </p:txBody>
      </p:sp>
      <p:sp>
        <p:nvSpPr>
          <p:cNvPr id="419846" name="Line 6"/>
          <p:cNvSpPr>
            <a:spLocks noChangeShapeType="1"/>
          </p:cNvSpPr>
          <p:nvPr/>
        </p:nvSpPr>
        <p:spPr bwMode="auto">
          <a:xfrm>
            <a:off x="3717926" y="2239964"/>
            <a:ext cx="182563" cy="793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47" name="Line 7"/>
          <p:cNvSpPr>
            <a:spLocks noChangeShapeType="1"/>
          </p:cNvSpPr>
          <p:nvPr/>
        </p:nvSpPr>
        <p:spPr bwMode="auto">
          <a:xfrm>
            <a:off x="3810001" y="2239964"/>
            <a:ext cx="1489075" cy="11826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48" name="Freeform 8"/>
          <p:cNvSpPr>
            <a:spLocks/>
          </p:cNvSpPr>
          <p:nvPr/>
        </p:nvSpPr>
        <p:spPr bwMode="auto">
          <a:xfrm>
            <a:off x="5299076" y="3314701"/>
            <a:ext cx="320675" cy="206375"/>
          </a:xfrm>
          <a:custGeom>
            <a:avLst/>
            <a:gdLst>
              <a:gd name="T0" fmla="*/ 0 w 202"/>
              <a:gd name="T1" fmla="*/ 68 h 130"/>
              <a:gd name="T2" fmla="*/ 54 w 202"/>
              <a:gd name="T3" fmla="*/ 111 h 130"/>
              <a:gd name="T4" fmla="*/ 103 w 202"/>
              <a:gd name="T5" fmla="*/ 129 h 130"/>
              <a:gd name="T6" fmla="*/ 145 w 202"/>
              <a:gd name="T7" fmla="*/ 119 h 130"/>
              <a:gd name="T8" fmla="*/ 168 w 202"/>
              <a:gd name="T9" fmla="*/ 86 h 130"/>
              <a:gd name="T10" fmla="*/ 202 w 202"/>
              <a:gd name="T11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" h="130">
                <a:moveTo>
                  <a:pt x="0" y="68"/>
                </a:moveTo>
                <a:cubicBezTo>
                  <a:pt x="9" y="75"/>
                  <a:pt x="37" y="101"/>
                  <a:pt x="54" y="111"/>
                </a:cubicBezTo>
                <a:cubicBezTo>
                  <a:pt x="71" y="121"/>
                  <a:pt x="88" y="128"/>
                  <a:pt x="103" y="129"/>
                </a:cubicBezTo>
                <a:cubicBezTo>
                  <a:pt x="118" y="130"/>
                  <a:pt x="134" y="126"/>
                  <a:pt x="145" y="119"/>
                </a:cubicBezTo>
                <a:cubicBezTo>
                  <a:pt x="156" y="112"/>
                  <a:pt x="159" y="106"/>
                  <a:pt x="168" y="86"/>
                </a:cubicBezTo>
                <a:cubicBezTo>
                  <a:pt x="177" y="66"/>
                  <a:pt x="195" y="18"/>
                  <a:pt x="202" y="0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49" name="Oval 9"/>
          <p:cNvSpPr>
            <a:spLocks noChangeArrowheads="1"/>
          </p:cNvSpPr>
          <p:nvPr/>
        </p:nvSpPr>
        <p:spPr bwMode="auto">
          <a:xfrm>
            <a:off x="5622926" y="2971800"/>
            <a:ext cx="677863" cy="69215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51" name="Oval 11"/>
          <p:cNvSpPr>
            <a:spLocks noChangeArrowheads="1"/>
          </p:cNvSpPr>
          <p:nvPr/>
        </p:nvSpPr>
        <p:spPr bwMode="auto">
          <a:xfrm>
            <a:off x="6188075" y="2836864"/>
            <a:ext cx="2660650" cy="2714625"/>
          </a:xfrm>
          <a:prstGeom prst="ellipse">
            <a:avLst/>
          </a:prstGeom>
          <a:noFill/>
          <a:ln w="12700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19852" name="Line 12"/>
          <p:cNvSpPr>
            <a:spLocks noChangeShapeType="1"/>
          </p:cNvSpPr>
          <p:nvPr/>
        </p:nvSpPr>
        <p:spPr bwMode="auto">
          <a:xfrm>
            <a:off x="6297614" y="3336925"/>
            <a:ext cx="14287" cy="9683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53" name="Line 13"/>
          <p:cNvSpPr>
            <a:spLocks noChangeShapeType="1"/>
          </p:cNvSpPr>
          <p:nvPr/>
        </p:nvSpPr>
        <p:spPr bwMode="auto">
          <a:xfrm flipH="1">
            <a:off x="6230939" y="3424238"/>
            <a:ext cx="77787" cy="4381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61" name="Line 21"/>
          <p:cNvSpPr>
            <a:spLocks noChangeShapeType="1"/>
          </p:cNvSpPr>
          <p:nvPr/>
        </p:nvSpPr>
        <p:spPr bwMode="auto">
          <a:xfrm>
            <a:off x="9483726" y="2601914"/>
            <a:ext cx="168275" cy="1587"/>
          </a:xfrm>
          <a:prstGeom prst="line">
            <a:avLst/>
          </a:prstGeom>
          <a:noFill/>
          <a:ln w="28575">
            <a:solidFill>
              <a:srgbClr val="C5C5C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62" name="Line 22"/>
          <p:cNvSpPr>
            <a:spLocks noChangeShapeType="1"/>
          </p:cNvSpPr>
          <p:nvPr/>
        </p:nvSpPr>
        <p:spPr bwMode="auto">
          <a:xfrm>
            <a:off x="9488489" y="2873375"/>
            <a:ext cx="168275" cy="0"/>
          </a:xfrm>
          <a:prstGeom prst="line">
            <a:avLst/>
          </a:prstGeom>
          <a:noFill/>
          <a:ln w="28575">
            <a:solidFill>
              <a:srgbClr val="C5C5C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29779" y="3640668"/>
            <a:ext cx="34570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Circumference: 800m</a:t>
            </a:r>
          </a:p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Max E-field: 4.5MV/m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B27D7-0DEF-D252-C148-6476B87E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61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56633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Benante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Bill Morse in AGS tunnel, plenty of room for the EDM ring.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fld id="{90CDB356-0B88-4BC1-B268-E69530B25FC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 descr="2014-10-03 10.44.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705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4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6D2703-2476-7845-BC9E-496AC9906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6215"/>
            <a:ext cx="4498848" cy="5171785"/>
          </a:xfrm>
          <a:prstGeom prst="rect">
            <a:avLst/>
          </a:prstGeom>
        </p:spPr>
      </p:pic>
      <p:sp>
        <p:nvSpPr>
          <p:cNvPr id="118785" name="Title 1">
            <a:extLst>
              <a:ext uri="{FF2B5EF4-FFF2-40B4-BE49-F238E27FC236}">
                <a16:creationId xmlns:a16="http://schemas.microsoft.com/office/drawing/2014/main" id="{9DA0FE02-2C2B-B243-95B3-2CD782F98B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" y="194496"/>
            <a:ext cx="6040582" cy="920626"/>
          </a:xfrm>
        </p:spPr>
        <p:txBody>
          <a:bodyPr/>
          <a:lstStyle/>
          <a:p>
            <a:pPr algn="l"/>
            <a:r>
              <a:rPr lang="en-US" altLang="en-US" sz="2954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Hybrid, symmetric lattice storage ring, designed by Val. Lebedev (FNAL)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25C3A-CC6B-734F-8557-590E6FDA1A0A}"/>
              </a:ext>
            </a:extLst>
          </p:cNvPr>
          <p:cNvSpPr txBox="1"/>
          <p:nvPr/>
        </p:nvSpPr>
        <p:spPr>
          <a:xfrm>
            <a:off x="1282810" y="447770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Sensitivity goal</a:t>
            </a:r>
          </a:p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-29</a:t>
            </a:r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-cm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A35A41-0A08-4742-AFF3-FADDEBD4EAF4}"/>
              </a:ext>
            </a:extLst>
          </p:cNvPr>
          <p:cNvCxnSpPr/>
          <p:nvPr/>
        </p:nvCxnSpPr>
        <p:spPr>
          <a:xfrm flipH="1">
            <a:off x="10046368" y="2129590"/>
            <a:ext cx="12753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DE671D-70D1-D24D-BF92-B700D42B2BDC}"/>
              </a:ext>
            </a:extLst>
          </p:cNvPr>
          <p:cNvCxnSpPr/>
          <p:nvPr/>
        </p:nvCxnSpPr>
        <p:spPr>
          <a:xfrm flipH="1">
            <a:off x="9994232" y="4182980"/>
            <a:ext cx="12753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04A9D8C-FA2B-654E-8C8C-874011F83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170" y="140368"/>
            <a:ext cx="4264379" cy="6717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98163-F113-6B40-A4FE-45605F9A5449}"/>
              </a:ext>
            </a:extLst>
          </p:cNvPr>
          <p:cNvSpPr txBox="1"/>
          <p:nvPr/>
        </p:nvSpPr>
        <p:spPr>
          <a:xfrm>
            <a:off x="10095470" y="1655805"/>
            <a:ext cx="120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</a:rPr>
              <a:t>Low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6AAC2-57EB-114C-9C08-BC721D192AF6}"/>
              </a:ext>
            </a:extLst>
          </p:cNvPr>
          <p:cNvSpPr txBox="1"/>
          <p:nvPr/>
        </p:nvSpPr>
        <p:spPr>
          <a:xfrm>
            <a:off x="9889524" y="3649362"/>
            <a:ext cx="2106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</a:rPr>
              <a:t>Strong focusing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441BB-D29F-FB4F-840B-8814E5471381}"/>
              </a:ext>
            </a:extLst>
          </p:cNvPr>
          <p:cNvSpPr txBox="1"/>
          <p:nvPr/>
        </p:nvSpPr>
        <p:spPr>
          <a:xfrm>
            <a:off x="123007" y="1183943"/>
            <a:ext cx="621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 Omarov </a:t>
            </a:r>
            <a:r>
              <a:rPr lang="en-K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PHYS. REV. D </a:t>
            </a:r>
            <a:r>
              <a:rPr lang="en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032001 (2022)</a:t>
            </a:r>
            <a:endParaRPr lang="en-K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E3DE05-D7BA-00F5-58DC-4FB3DA56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47" y="1710121"/>
            <a:ext cx="6858879" cy="5147879"/>
          </a:xfrm>
          <a:prstGeom prst="rect">
            <a:avLst/>
          </a:prstGeom>
        </p:spPr>
      </p:pic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56328" y="0"/>
            <a:ext cx="8229600" cy="61414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F2588D4-E85C-7D46-9B2F-5944A76F6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79120"/>
            <a:ext cx="12192000" cy="1838959"/>
          </a:xfrm>
        </p:spPr>
        <p:txBody>
          <a:bodyPr>
            <a:normAutofit lnSpcReduction="10000"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Snowmass/white paper, CDR, proposal/TDR, prototype/string-test, ring construction (3-5 years), storage (2-3 years) to first publication 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 similar to muon g-2 experiments (under evaluation at BNL)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interesting results within a decade.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69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D5A15F69-4252-E448-AC88-D76B05799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5800" y="0"/>
            <a:ext cx="8229600" cy="876300"/>
          </a:xfrm>
        </p:spPr>
        <p:txBody>
          <a:bodyPr/>
          <a:lstStyle/>
          <a:p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1224E1AB-6F15-D94C-95C6-AB653D341D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39800"/>
            <a:ext cx="12191999" cy="5918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 physics is must do, exciting and timely, CP-violation, ~10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New-Physics reach, axion physics, DM/DE. 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Hybrid, symmetric ring lattice and spin-based alignment. Minimized systematic error sources. Statistics and systematics of pEDM to better than 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encouraged BNL to come up with a technically strong proposal for a storage ring proton EDM. BNL is currently funding the cost estimate of the storage ring EDM experiment.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progress in statistics and systematics promises two to three orders improvement in sensitivity of </a:t>
            </a:r>
            <a:r>
              <a:rPr lang="en-US" altLang="en-KR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eEDM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KR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nEDM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KR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μEDM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pEDM within the current and next decade.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E51B3D"/>
              </a:solidFill>
            </a:endParaRPr>
          </a:p>
          <a:p>
            <a:endParaRPr lang="en-US" altLang="en-KR" dirty="0">
              <a:solidFill>
                <a:srgbClr val="000099"/>
              </a:solidFill>
            </a:endParaRPr>
          </a:p>
          <a:p>
            <a:endParaRPr lang="en-US" altLang="en-KR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3D57A-F9B5-064D-9E36-E442BC08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D5A15F69-4252-E448-AC88-D76B05799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5800" y="0"/>
            <a:ext cx="8229600" cy="568036"/>
          </a:xfrm>
        </p:spPr>
        <p:txBody>
          <a:bodyPr>
            <a:normAutofit fontScale="90000"/>
          </a:bodyPr>
          <a:lstStyle/>
          <a:p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1224E1AB-6F15-D94C-95C6-AB653D341D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71055"/>
            <a:ext cx="12191999" cy="6386945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Omarov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Symmetric-Hybrid ring design for pEDM experiment at below 10</a:t>
            </a:r>
            <a:r>
              <a:rPr lang="en-US" altLang="en-KR" sz="16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-cm, Phys. Rev. D 105, 032001 (2022)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Kim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method of probing an oscillating EDM induced by axionlike dark matter…, </a:t>
            </a:r>
            <a:r>
              <a:rPr lang="en-US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104 (9), 096006 (2021)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P.W. Graham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ring Probes for Dark Matter and Dark Energy, </a:t>
            </a:r>
            <a:r>
              <a:rPr lang="en-US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103 (5), 055010 (2021)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Haciomeroglu and Y.K. Semertzidis, Hybrid ring design in the storage-ring proton EDM experiment, Phys. Rev. Accel. Beams 22 (3), 034001 (2019)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S.P. Chang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Axionlike dark matter search using the storage ring EDM method, Phys. Rev. D 99 (8), 083002 (2019)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Haciomeroglu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SQUID-based Beam Position Monitor, </a:t>
            </a:r>
            <a:r>
              <a:rPr lang="en-US" altLang="en-KR" sz="1600" i="1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ICHEP2018 (2019) 279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Hempelmann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 locking the spin precession in a storage ring, Phys. Rev. Lett. 119 (1), 014801 (2017)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Guidoboni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How to reach a Thousand-second in-plane Polarization Lifetime with 0.97 GeV/c Deuterons in a storage ring, Phys. Rev. Lett. 117 (5), 054801 (2016)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Anastassopoulos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storage ring experiment to detect a proton electric dipole moment, Rev. Sci. Instrum. 87 (11), 115116 (2016)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E.M. Metodiev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 benchmarks for precision particle tracking in electric and magnetic rings, NIM A797, 311 (2015)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E.M. Metodiev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Fringe electric fields of flat and cylindrical deflectors in electrostatic charged particle storage rings, Phys. Rev. Accel. Beams 17 (7), 074002 (2014)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W.M. Morse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rf Wien filter in an electric dipole moment storage ring: The “partially frozen spin” effect, Phys. Rev. Accel. Beams 16 (11), 114001 (2013)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N.P.M.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Brantjes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Correction systematic errors in high-sensitivity deuteron polarization measurements,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Instrum. Meth. A664, 49 (2012)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G.W. Bennett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improved limit on the muon electric dipole moment, Phys. Rev. D 80, 052008 (2009)</a:t>
            </a:r>
          </a:p>
          <a:p>
            <a:pPr marL="342900" indent="-342900"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F.J.M. Farley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new method of measuring electric dipole moments in storage rings, Phys. Rev. Lett. 93, 052001 (2004)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altLang="en-KR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3D57A-F9B5-064D-9E36-E442BC08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23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7481B038-0527-754F-A2C5-B6B80FC20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KR"/>
              <a:t>Extra slides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7CE9E566-FC73-0E4F-B793-279190C07A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KR" altLang="en-KR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335C22-3DEE-794D-A00D-DD6CFA9C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4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709" y="360861"/>
            <a:ext cx="10709564" cy="8572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 planarity critical to control geometrical phase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686561"/>
            <a:ext cx="11887199" cy="5074456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rgbClr val="384EFF"/>
                </a:solidFill>
                <a:ea typeface="ＭＳ Ｐゴシック" panose="020B0600070205080204" pitchFamily="34" charset="-128"/>
              </a:rPr>
              <a:t>Numerous studies on slow ground motion in accelerators,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</a:t>
            </a:r>
            <a:r>
              <a:rPr lang="en-US" altLang="en-US" sz="3200" dirty="0">
                <a:solidFill>
                  <a:srgbClr val="384EFF"/>
                </a:solidFill>
                <a:ea typeface="ＭＳ Ｐゴシック" panose="020B0600070205080204" pitchFamily="34" charset="-128"/>
              </a:rPr>
              <a:t>ydrostatic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</a:t>
            </a:r>
            <a:r>
              <a:rPr lang="en-US" altLang="en-US" sz="3200" dirty="0">
                <a:solidFill>
                  <a:srgbClr val="384EFF"/>
                </a:solidFill>
                <a:ea typeface="ＭＳ Ｐゴシック" panose="020B0600070205080204" pitchFamily="34" charset="-128"/>
              </a:rPr>
              <a:t>evel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</a:t>
            </a:r>
            <a:r>
              <a:rPr lang="en-US" altLang="en-US" sz="3200" dirty="0">
                <a:solidFill>
                  <a:srgbClr val="384EFF"/>
                </a:solidFill>
                <a:ea typeface="ＭＳ Ｐゴシック" panose="020B0600070205080204" pitchFamily="34" charset="-128"/>
              </a:rPr>
              <a:t>ystem for slow ground motion studies at Fermilab. (Part of the linear collider studies!)</a:t>
            </a:r>
            <a:endParaRPr lang="en-US" sz="3200" dirty="0">
              <a:solidFill>
                <a:srgbClr val="2929FF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rgbClr val="3732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Thorough review by Vladimir </a:t>
            </a:r>
            <a:r>
              <a:rPr lang="en-US" altLang="en-US" sz="3200" dirty="0" err="1">
                <a:solidFill>
                  <a:srgbClr val="3732FF"/>
                </a:solidFill>
                <a:ea typeface="ＭＳ Ｐゴシック" panose="020B0600070205080204" pitchFamily="34" charset="-128"/>
              </a:rPr>
              <a:t>Shiltsev</a:t>
            </a:r>
            <a:r>
              <a:rPr lang="en-US" altLang="en-US" sz="3200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 (FNAL):</a:t>
            </a:r>
          </a:p>
          <a:p>
            <a:pPr marL="0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  <a:hlinkClick r:id="rId2"/>
              </a:rPr>
              <a:t>https://arxiv.org/pdf/0905.4194.pdf</a:t>
            </a:r>
            <a:endParaRPr lang="en-US" altLang="en-US" sz="3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3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endParaRPr lang="en-US" sz="3200" dirty="0">
              <a:solidFill>
                <a:srgbClr val="2929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B3A5-46D4-B84D-AD9B-A73E78B3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5CDC2-BCBD-B744-8717-1EA331DD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970" y="3967712"/>
            <a:ext cx="4433030" cy="26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798AE-3C3A-6B10-CF00-B26C74FBB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39" y="634929"/>
            <a:ext cx="9422836" cy="6223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19FEB-125B-ACDC-DA96-C7342CA22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4" y="0"/>
            <a:ext cx="720779" cy="6858000"/>
          </a:xfrm>
          <a:prstGeom prst="rect">
            <a:avLst/>
          </a:prstGeom>
        </p:spPr>
      </p:pic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852755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 timelines, from Snowmass 2021 (2022).</a:t>
            </a:r>
            <a:endParaRPr lang="en-US" altLang="en-KR" sz="4000" i="1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57627E7-3FEC-F388-7BEA-09B7B983085E}"/>
              </a:ext>
            </a:extLst>
          </p:cNvPr>
          <p:cNvSpPr txBox="1">
            <a:spLocks noChangeArrowheads="1"/>
          </p:cNvSpPr>
          <p:nvPr/>
        </p:nvSpPr>
        <p:spPr>
          <a:xfrm>
            <a:off x="8507002" y="3002622"/>
            <a:ext cx="3211070" cy="852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Blum, Winter </a:t>
            </a:r>
            <a:r>
              <a:rPr lang="en-US" altLang="en-KR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1493497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E92EA4-B0C5-2F45-ABFB-79DA6BAB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323850"/>
            <a:ext cx="80645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1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8B2DD8E-BB15-E24D-B897-90474BE28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257" y="0"/>
            <a:ext cx="11678194" cy="60089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HLS measurements at Fermilab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E26A9-15AE-084A-992D-1EF59264C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" y="600347"/>
            <a:ext cx="6306058" cy="4415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F3CCDC-01A2-FD4C-8C7E-F81FE8D75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740" y="1695994"/>
            <a:ext cx="5679259" cy="42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25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4776"/>
            <a:ext cx="914400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8420B6-FDB0-8E7E-A776-17AD444C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00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SLayo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48" y="990918"/>
            <a:ext cx="6425852" cy="5867082"/>
          </a:xfrm>
          <a:prstGeom prst="rect">
            <a:avLst/>
          </a:prstGeom>
        </p:spPr>
      </p:pic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1677387" y="102296"/>
            <a:ext cx="58935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Sketch of the AGS Accumulator 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510105"/>
            <a:ext cx="86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dirty="0">
                <a:solidFill>
                  <a:srgbClr val="003399"/>
                </a:solidFill>
              </a:rPr>
              <a:t>It was sketched for 1.5GeV ring. Space needed: 1mX1m. </a:t>
            </a: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D5AAF716-D215-2688-71DC-AC06EC436794}"/>
              </a:ext>
            </a:extLst>
          </p:cNvPr>
          <p:cNvSpPr/>
          <p:nvPr/>
        </p:nvSpPr>
        <p:spPr>
          <a:xfrm>
            <a:off x="5285678" y="3334215"/>
            <a:ext cx="1635428" cy="1286972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13A04C-E142-DCCF-1DD0-74B09899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9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3352800" cy="639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905000"/>
            <a:ext cx="91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</a:t>
            </a: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>
            <a:off x="3272770" y="2089666"/>
            <a:ext cx="1908830" cy="653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05001" y="889415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Booster-to-AGS </a:t>
            </a:r>
            <a:r>
              <a:rPr lang="en-US" dirty="0" err="1"/>
              <a:t>BtA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3921900" y="1074082"/>
            <a:ext cx="2326501" cy="6785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649166" y="775505"/>
            <a:ext cx="5543063" cy="5949387"/>
            <a:chOff x="3125165" y="775504"/>
            <a:chExt cx="5543063" cy="5949387"/>
          </a:xfrm>
        </p:grpSpPr>
        <p:sp>
          <p:nvSpPr>
            <p:cNvPr id="19" name="Freeform 18"/>
            <p:cNvSpPr/>
            <p:nvPr/>
          </p:nvSpPr>
          <p:spPr>
            <a:xfrm>
              <a:off x="3125165" y="775504"/>
              <a:ext cx="3368232" cy="5949387"/>
            </a:xfrm>
            <a:custGeom>
              <a:avLst/>
              <a:gdLst>
                <a:gd name="connsiteX0" fmla="*/ 3368232 w 3368232"/>
                <a:gd name="connsiteY0" fmla="*/ 0 h 5949387"/>
                <a:gd name="connsiteX1" fmla="*/ 2419108 w 3368232"/>
                <a:gd name="connsiteY1" fmla="*/ 1076445 h 5949387"/>
                <a:gd name="connsiteX2" fmla="*/ 1446835 w 3368232"/>
                <a:gd name="connsiteY2" fmla="*/ 2569580 h 5949387"/>
                <a:gd name="connsiteX3" fmla="*/ 648182 w 3368232"/>
                <a:gd name="connsiteY3" fmla="*/ 4109012 h 5949387"/>
                <a:gd name="connsiteX4" fmla="*/ 0 w 3368232"/>
                <a:gd name="connsiteY4" fmla="*/ 5949387 h 594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8232" h="5949387">
                  <a:moveTo>
                    <a:pt x="3368232" y="0"/>
                  </a:moveTo>
                  <a:cubicBezTo>
                    <a:pt x="3053786" y="324091"/>
                    <a:pt x="2739341" y="648182"/>
                    <a:pt x="2419108" y="1076445"/>
                  </a:cubicBezTo>
                  <a:cubicBezTo>
                    <a:pt x="2098875" y="1504708"/>
                    <a:pt x="1741989" y="2064152"/>
                    <a:pt x="1446835" y="2569580"/>
                  </a:cubicBezTo>
                  <a:cubicBezTo>
                    <a:pt x="1151681" y="3075008"/>
                    <a:pt x="889321" y="3545711"/>
                    <a:pt x="648182" y="4109012"/>
                  </a:cubicBezTo>
                  <a:cubicBezTo>
                    <a:pt x="407043" y="4672313"/>
                    <a:pt x="203521" y="5310850"/>
                    <a:pt x="0" y="5949387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29400" y="990600"/>
              <a:ext cx="20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Proposed EDM Ring</a:t>
              </a:r>
            </a:p>
          </p:txBody>
        </p:sp>
        <p:cxnSp>
          <p:nvCxnSpPr>
            <p:cNvPr id="22" name="Straight Arrow Connector 21"/>
            <p:cNvCxnSpPr>
              <a:stCxn id="20" idx="1"/>
            </p:cNvCxnSpPr>
            <p:nvPr/>
          </p:nvCxnSpPr>
          <p:spPr>
            <a:xfrm flipH="1">
              <a:off x="5943600" y="1175266"/>
              <a:ext cx="685800" cy="1846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4" name="Group 2053"/>
          <p:cNvGrpSpPr/>
          <p:nvPr/>
        </p:nvGrpSpPr>
        <p:grpSpPr>
          <a:xfrm>
            <a:off x="4649165" y="1905000"/>
            <a:ext cx="5567358" cy="4752396"/>
            <a:chOff x="3125165" y="1905000"/>
            <a:chExt cx="5567358" cy="4752396"/>
          </a:xfrm>
        </p:grpSpPr>
        <p:sp>
          <p:nvSpPr>
            <p:cNvPr id="30" name="TextBox 29"/>
            <p:cNvSpPr txBox="1"/>
            <p:nvPr/>
          </p:nvSpPr>
          <p:spPr>
            <a:xfrm>
              <a:off x="6462938" y="3810000"/>
              <a:ext cx="2229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Injection points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5448300" y="19050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9" name="Straight Arrow Connector 2048"/>
            <p:cNvCxnSpPr>
              <a:stCxn id="30" idx="1"/>
              <a:endCxn id="31" idx="2"/>
            </p:cNvCxnSpPr>
            <p:nvPr/>
          </p:nvCxnSpPr>
          <p:spPr>
            <a:xfrm flipH="1" flipV="1">
              <a:off x="5448300" y="1943100"/>
              <a:ext cx="1014638" cy="20515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3125165" y="6581196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3" name="Straight Arrow Connector 2052"/>
            <p:cNvCxnSpPr>
              <a:stCxn id="30" idx="1"/>
              <a:endCxn id="36" idx="7"/>
            </p:cNvCxnSpPr>
            <p:nvPr/>
          </p:nvCxnSpPr>
          <p:spPr>
            <a:xfrm flipH="1">
              <a:off x="3190206" y="3994666"/>
              <a:ext cx="3272732" cy="25976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8458200" y="2710934"/>
            <a:ext cx="56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781800" y="2895600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5" name="Group 2054"/>
          <p:cNvGrpSpPr/>
          <p:nvPr/>
        </p:nvGrpSpPr>
        <p:grpSpPr>
          <a:xfrm>
            <a:off x="5257800" y="4953000"/>
            <a:ext cx="2729138" cy="369332"/>
            <a:chOff x="3733800" y="4953000"/>
            <a:chExt cx="2729138" cy="369332"/>
          </a:xfrm>
        </p:grpSpPr>
        <p:sp>
          <p:nvSpPr>
            <p:cNvPr id="42" name="TextBox 41"/>
            <p:cNvSpPr txBox="1"/>
            <p:nvPr/>
          </p:nvSpPr>
          <p:spPr>
            <a:xfrm>
              <a:off x="5257800" y="4953000"/>
              <a:ext cx="1205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Q12 of </a:t>
              </a:r>
              <a:r>
                <a:rPr lang="en-US" dirty="0" err="1"/>
                <a:t>BtA</a:t>
              </a:r>
              <a:endParaRPr lang="en-US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3733800" y="5137666"/>
              <a:ext cx="1524000" cy="9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1" name="Group 2060"/>
          <p:cNvGrpSpPr/>
          <p:nvPr/>
        </p:nvGrpSpPr>
        <p:grpSpPr>
          <a:xfrm>
            <a:off x="6060712" y="2152050"/>
            <a:ext cx="2700654" cy="596524"/>
            <a:chOff x="1981200" y="2831234"/>
            <a:chExt cx="2700654" cy="596524"/>
          </a:xfrm>
        </p:grpSpPr>
        <p:sp>
          <p:nvSpPr>
            <p:cNvPr id="2057" name="Freeform 2056"/>
            <p:cNvSpPr/>
            <p:nvPr/>
          </p:nvSpPr>
          <p:spPr>
            <a:xfrm>
              <a:off x="1981200" y="2831234"/>
              <a:ext cx="660003" cy="596524"/>
            </a:xfrm>
            <a:custGeom>
              <a:avLst/>
              <a:gdLst>
                <a:gd name="connsiteX0" fmla="*/ 77073 w 660003"/>
                <a:gd name="connsiteY0" fmla="*/ 0 h 596524"/>
                <a:gd name="connsiteX1" fmla="*/ 12303 w 660003"/>
                <a:gd name="connsiteY1" fmla="*/ 243840 h 596524"/>
                <a:gd name="connsiteX2" fmla="*/ 4683 w 660003"/>
                <a:gd name="connsiteY2" fmla="*/ 396240 h 596524"/>
                <a:gd name="connsiteX3" fmla="*/ 65643 w 660003"/>
                <a:gd name="connsiteY3" fmla="*/ 537210 h 596524"/>
                <a:gd name="connsiteX4" fmla="*/ 187563 w 660003"/>
                <a:gd name="connsiteY4" fmla="*/ 590550 h 596524"/>
                <a:gd name="connsiteX5" fmla="*/ 290433 w 660003"/>
                <a:gd name="connsiteY5" fmla="*/ 590550 h 596524"/>
                <a:gd name="connsiteX6" fmla="*/ 389493 w 660003"/>
                <a:gd name="connsiteY6" fmla="*/ 548640 h 596524"/>
                <a:gd name="connsiteX7" fmla="*/ 473313 w 660003"/>
                <a:gd name="connsiteY7" fmla="*/ 464820 h 596524"/>
                <a:gd name="connsiteX8" fmla="*/ 549513 w 660003"/>
                <a:gd name="connsiteY8" fmla="*/ 354330 h 596524"/>
                <a:gd name="connsiteX9" fmla="*/ 660003 w 660003"/>
                <a:gd name="connsiteY9" fmla="*/ 190500 h 59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0003" h="596524">
                  <a:moveTo>
                    <a:pt x="77073" y="0"/>
                  </a:moveTo>
                  <a:cubicBezTo>
                    <a:pt x="50720" y="88900"/>
                    <a:pt x="24368" y="177800"/>
                    <a:pt x="12303" y="243840"/>
                  </a:cubicBezTo>
                  <a:cubicBezTo>
                    <a:pt x="238" y="309880"/>
                    <a:pt x="-4207" y="347345"/>
                    <a:pt x="4683" y="396240"/>
                  </a:cubicBezTo>
                  <a:cubicBezTo>
                    <a:pt x="13573" y="445135"/>
                    <a:pt x="35163" y="504825"/>
                    <a:pt x="65643" y="537210"/>
                  </a:cubicBezTo>
                  <a:cubicBezTo>
                    <a:pt x="96123" y="569595"/>
                    <a:pt x="150098" y="581660"/>
                    <a:pt x="187563" y="590550"/>
                  </a:cubicBezTo>
                  <a:cubicBezTo>
                    <a:pt x="225028" y="599440"/>
                    <a:pt x="256778" y="597535"/>
                    <a:pt x="290433" y="590550"/>
                  </a:cubicBezTo>
                  <a:cubicBezTo>
                    <a:pt x="324088" y="583565"/>
                    <a:pt x="359013" y="569595"/>
                    <a:pt x="389493" y="548640"/>
                  </a:cubicBezTo>
                  <a:cubicBezTo>
                    <a:pt x="419973" y="527685"/>
                    <a:pt x="446643" y="497205"/>
                    <a:pt x="473313" y="464820"/>
                  </a:cubicBezTo>
                  <a:cubicBezTo>
                    <a:pt x="499983" y="432435"/>
                    <a:pt x="518398" y="400050"/>
                    <a:pt x="549513" y="354330"/>
                  </a:cubicBezTo>
                  <a:cubicBezTo>
                    <a:pt x="580628" y="308610"/>
                    <a:pt x="620315" y="249555"/>
                    <a:pt x="660003" y="19050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8" name="TextBox 2057"/>
            <p:cNvSpPr txBox="1"/>
            <p:nvPr/>
          </p:nvSpPr>
          <p:spPr>
            <a:xfrm>
              <a:off x="3434397" y="2888984"/>
              <a:ext cx="1247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Inj. Line</a:t>
              </a:r>
            </a:p>
          </p:txBody>
        </p:sp>
        <p:cxnSp>
          <p:nvCxnSpPr>
            <p:cNvPr id="2060" name="Straight Arrow Connector 2059"/>
            <p:cNvCxnSpPr>
              <a:stCxn id="2058" idx="1"/>
              <a:endCxn id="2057" idx="4"/>
            </p:cNvCxnSpPr>
            <p:nvPr/>
          </p:nvCxnSpPr>
          <p:spPr>
            <a:xfrm flipH="1">
              <a:off x="2168763" y="3073650"/>
              <a:ext cx="1265634" cy="3481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6" name="Group 2065"/>
          <p:cNvGrpSpPr/>
          <p:nvPr/>
        </p:nvGrpSpPr>
        <p:grpSpPr>
          <a:xfrm>
            <a:off x="4800600" y="5255410"/>
            <a:ext cx="3657600" cy="1011070"/>
            <a:chOff x="1524000" y="5029200"/>
            <a:chExt cx="3657600" cy="1011070"/>
          </a:xfrm>
        </p:grpSpPr>
        <p:sp>
          <p:nvSpPr>
            <p:cNvPr id="2063" name="Freeform 2062"/>
            <p:cNvSpPr/>
            <p:nvPr/>
          </p:nvSpPr>
          <p:spPr>
            <a:xfrm>
              <a:off x="1524000" y="5029200"/>
              <a:ext cx="426720" cy="1005840"/>
            </a:xfrm>
            <a:custGeom>
              <a:avLst/>
              <a:gdLst>
                <a:gd name="connsiteX0" fmla="*/ 426720 w 426720"/>
                <a:gd name="connsiteY0" fmla="*/ 0 h 1005840"/>
                <a:gd name="connsiteX1" fmla="*/ 365760 w 426720"/>
                <a:gd name="connsiteY1" fmla="*/ 179070 h 1005840"/>
                <a:gd name="connsiteX2" fmla="*/ 182880 w 426720"/>
                <a:gd name="connsiteY2" fmla="*/ 575310 h 1005840"/>
                <a:gd name="connsiteX3" fmla="*/ 83820 w 426720"/>
                <a:gd name="connsiteY3" fmla="*/ 750570 h 1005840"/>
                <a:gd name="connsiteX4" fmla="*/ 26670 w 426720"/>
                <a:gd name="connsiteY4" fmla="*/ 922020 h 1005840"/>
                <a:gd name="connsiteX5" fmla="*/ 0 w 426720"/>
                <a:gd name="connsiteY5" fmla="*/ 1005840 h 100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720" h="1005840">
                  <a:moveTo>
                    <a:pt x="426720" y="0"/>
                  </a:moveTo>
                  <a:cubicBezTo>
                    <a:pt x="416560" y="41592"/>
                    <a:pt x="406400" y="83185"/>
                    <a:pt x="365760" y="179070"/>
                  </a:cubicBezTo>
                  <a:cubicBezTo>
                    <a:pt x="325120" y="274955"/>
                    <a:pt x="229870" y="480060"/>
                    <a:pt x="182880" y="575310"/>
                  </a:cubicBezTo>
                  <a:cubicBezTo>
                    <a:pt x="135890" y="670560"/>
                    <a:pt x="109855" y="692785"/>
                    <a:pt x="83820" y="750570"/>
                  </a:cubicBezTo>
                  <a:cubicBezTo>
                    <a:pt x="57785" y="808355"/>
                    <a:pt x="40640" y="879475"/>
                    <a:pt x="26670" y="922020"/>
                  </a:cubicBezTo>
                  <a:cubicBezTo>
                    <a:pt x="12700" y="964565"/>
                    <a:pt x="6350" y="985202"/>
                    <a:pt x="0" y="1005840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83964" y="5670938"/>
              <a:ext cx="1197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baseline="30000" dirty="0"/>
                <a:t>st</a:t>
              </a:r>
              <a:r>
                <a:rPr lang="en-US" dirty="0"/>
                <a:t> Inj. Line</a:t>
              </a:r>
            </a:p>
          </p:txBody>
        </p:sp>
        <p:cxnSp>
          <p:nvCxnSpPr>
            <p:cNvPr id="2065" name="Straight Arrow Connector 2064"/>
            <p:cNvCxnSpPr>
              <a:stCxn id="53" idx="1"/>
              <a:endCxn id="2063" idx="2"/>
            </p:cNvCxnSpPr>
            <p:nvPr/>
          </p:nvCxnSpPr>
          <p:spPr>
            <a:xfrm flipH="1" flipV="1">
              <a:off x="1706880" y="5604510"/>
              <a:ext cx="2277084" cy="2510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D157FE-BA8F-AA97-1AA7-232C2F42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676400" y="533401"/>
            <a:ext cx="4114800" cy="233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US" sz="1700" dirty="0">
                <a:latin typeface="Arial" charset="0"/>
              </a:rPr>
              <a:t>These intensity scan was done in 2009 with Booster input 3*10</a:t>
            </a:r>
            <a:r>
              <a:rPr lang="en-US" sz="1700" baseline="30000" dirty="0">
                <a:latin typeface="Arial" charset="0"/>
              </a:rPr>
              <a:t>11</a:t>
            </a:r>
            <a:r>
              <a:rPr lang="en-US" sz="1700" dirty="0">
                <a:latin typeface="Arial" charset="0"/>
              </a:rPr>
              <a:t>. Not much horizontal scan was done since then. The vertical scale is normalized 95% emittance.</a:t>
            </a:r>
          </a:p>
          <a:p>
            <a:pPr>
              <a:spcBef>
                <a:spcPts val="1125"/>
              </a:spcBef>
            </a:pPr>
            <a:r>
              <a:rPr lang="en-US" sz="1700" dirty="0">
                <a:latin typeface="Arial" charset="0"/>
              </a:rPr>
              <a:t>The corresponding normalized </a:t>
            </a:r>
            <a:r>
              <a:rPr lang="en-US" sz="1700" dirty="0" err="1">
                <a:latin typeface="Arial" charset="0"/>
              </a:rPr>
              <a:t>rms</a:t>
            </a:r>
            <a:r>
              <a:rPr lang="en-US" sz="1700" dirty="0">
                <a:latin typeface="Arial" charset="0"/>
              </a:rPr>
              <a:t> emittance at 10</a:t>
            </a:r>
            <a:r>
              <a:rPr lang="en-US" sz="1700" baseline="30000" dirty="0">
                <a:latin typeface="Arial" charset="0"/>
              </a:rPr>
              <a:t>11</a:t>
            </a:r>
            <a:r>
              <a:rPr lang="en-US" sz="1700" dirty="0">
                <a:latin typeface="Arial" charset="0"/>
              </a:rPr>
              <a:t> is 0.7π horizontal, 1.0π vertical for horizontal scraping.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703388" y="3357564"/>
          <a:ext cx="4438457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064400" imgH="2764080" progId="Excel.Sheet.8">
                  <p:embed/>
                </p:oleObj>
              </mc:Choice>
              <mc:Fallback>
                <p:oleObj name="Worksheet" r:id="rId3" imgW="4064400" imgH="2764080" progId="Excel.Sheet.8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3357564"/>
                        <a:ext cx="4438457" cy="2890837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164264" y="3124200"/>
          <a:ext cx="4503737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064040" imgH="2764080" progId="Excel.Sheet.8">
                  <p:embed/>
                </p:oleObj>
              </mc:Choice>
              <mc:Fallback>
                <p:oleObj name="Worksheet" r:id="rId5" imgW="4064040" imgH="2764080" progId="Excel.Sheet.8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4264" y="3124200"/>
                        <a:ext cx="4503737" cy="3048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781801" y="3733801"/>
            <a:ext cx="1906845" cy="34073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600" dirty="0"/>
              <a:t>Horizontal scraping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53315" y="304800"/>
            <a:ext cx="4600575" cy="2819400"/>
            <a:chOff x="4329289" y="304800"/>
            <a:chExt cx="4600575" cy="2819400"/>
          </a:xfrm>
        </p:grpSpPr>
        <p:sp>
          <p:nvSpPr>
            <p:cNvPr id="8193" name="Text Box 1"/>
            <p:cNvSpPr txBox="1">
              <a:spLocks noChangeArrowheads="1"/>
            </p:cNvSpPr>
            <p:nvPr/>
          </p:nvSpPr>
          <p:spPr bwMode="auto">
            <a:xfrm>
              <a:off x="6156325" y="98107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5pPr>
              <a:lvl6pPr marL="25146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6pPr>
              <a:lvl7pPr marL="29718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7pPr>
              <a:lvl8pPr marL="34290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8pPr>
              <a:lvl9pPr marL="38862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9pPr>
            </a:lstStyle>
            <a:p>
              <a:pPr algn="r">
                <a:spcBef>
                  <a:spcPct val="0"/>
                </a:spcBef>
                <a:buClrTx/>
                <a:buFontTx/>
                <a:buNone/>
              </a:pPr>
              <a:fld id="{2FA2F63F-CC9A-0147-B39A-0200B4021C19}" type="slidenum">
                <a:rPr lang="en-US" sz="1400">
                  <a:latin typeface="Times New Roman" charset="0"/>
                </a:rPr>
                <a:pPr algn="r">
                  <a:spcBef>
                    <a:spcPct val="0"/>
                  </a:spcBef>
                  <a:buClrTx/>
                  <a:buFontTx/>
                  <a:buNone/>
                </a:pPr>
                <a:t>45</a:t>
              </a:fld>
              <a:endParaRPr lang="en-US" sz="1400">
                <a:latin typeface="Times New Roman" charset="0"/>
              </a:endParaRPr>
            </a:p>
          </p:txBody>
        </p:sp>
        <p:graphicFrame>
          <p:nvGraphicFramePr>
            <p:cNvPr id="8196" name="Object 4"/>
            <p:cNvGraphicFramePr>
              <a:graphicFrameLocks noChangeAspect="1"/>
            </p:cNvGraphicFramePr>
            <p:nvPr/>
          </p:nvGraphicFramePr>
          <p:xfrm>
            <a:off x="4329289" y="304800"/>
            <a:ext cx="4600575" cy="281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7" imgW="4877280" imgH="2764080" progId="Excel.Sheet.8">
                    <p:embed/>
                  </p:oleObj>
                </mc:Choice>
                <mc:Fallback>
                  <p:oleObj name="Worksheet" r:id="rId7" imgW="4877280" imgH="2764080" progId="Excel.Sheet.8">
                    <p:embed/>
                    <p:pic>
                      <p:nvPicPr>
                        <p:cNvPr id="819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9289" y="304800"/>
                          <a:ext cx="4600575" cy="28194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5032375" y="765175"/>
              <a:ext cx="1643376" cy="34073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5pPr>
              <a:lvl6pPr marL="25146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6pPr>
              <a:lvl7pPr marL="29718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7pPr>
              <a:lvl8pPr marL="34290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8pPr>
              <a:lvl9pPr marL="38862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en-US" sz="1600"/>
                <a:t>vertical scraping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905001" y="2971800"/>
            <a:ext cx="27100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Intensity: 15~2e11 protons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1" y="289560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@10</a:t>
            </a:r>
            <a:r>
              <a:rPr lang="en-US" baseline="30000" dirty="0"/>
              <a:t>11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5" idx="3"/>
          </p:cNvCxnSpPr>
          <p:nvPr/>
        </p:nvCxnSpPr>
        <p:spPr>
          <a:xfrm flipV="1">
            <a:off x="6040388" y="2286000"/>
            <a:ext cx="2036813" cy="794266"/>
          </a:xfrm>
          <a:prstGeom prst="straightConnector1">
            <a:avLst/>
          </a:prstGeom>
          <a:ln w="9525" cmpd="sng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19800" y="3200400"/>
            <a:ext cx="2133600" cy="1676400"/>
          </a:xfrm>
          <a:prstGeom prst="straightConnector1">
            <a:avLst/>
          </a:prstGeom>
          <a:ln w="9525" cmpd="sng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53401" y="4953001"/>
            <a:ext cx="8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V:6.1π</a:t>
            </a:r>
          </a:p>
          <a:p>
            <a:r>
              <a:rPr lang="en-US" dirty="0"/>
              <a:t>H:4.4π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1600200" y="76200"/>
            <a:ext cx="3997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Emittance out of Booster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6BBE9-DCEA-63F3-9895-C3A24052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4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2543FE-B5EE-6C43-AB74-00ABF0E0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424" y="1206506"/>
            <a:ext cx="4608576" cy="529792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2932849-CD58-1247-A70A-C1654A27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8" y="0"/>
            <a:ext cx="11489635" cy="1099929"/>
          </a:xfrm>
        </p:spPr>
        <p:txBody>
          <a:bodyPr>
            <a:noAutofit/>
          </a:bodyPr>
          <a:lstStyle/>
          <a:p>
            <a:pPr algn="ctr"/>
            <a:r>
              <a:rPr lang="en-KR" sz="3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with 800 m circumference for a sensitive experiment on EDM, Dark Matter (DM) and Dark Energy (DE)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F081A3B-C2C8-9141-8F49-482FE1D79DA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414131"/>
            <a:ext cx="8442251" cy="555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bending with cylindrically shaped E-field plates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 E-field: 4.4 MV/m, 4-cm plate separation</a:t>
            </a:r>
          </a:p>
          <a:p>
            <a:pPr marL="457200" lvl="1" indent="0">
              <a:buNone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Alternate-magnetic-focusing (k</a:t>
            </a:r>
            <a:r>
              <a:rPr lang="en-US" altLang="en-KR" baseline="-25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=-k</a:t>
            </a:r>
            <a:r>
              <a:rPr lang="en-US" altLang="en-KR" baseline="-25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counter-rotating beams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focusing in both horizontal and vertical planes</a:t>
            </a:r>
          </a:p>
          <a:p>
            <a:pPr marL="457200" lvl="1" indent="0">
              <a:buNone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 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ongitudinal, 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adial and 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ertical polarizations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EDM (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DM/DE (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and both (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F404ED-E963-4E6B-DC94-B5A362C0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0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79700" y="355600"/>
            <a:ext cx="6477000" cy="4978400"/>
            <a:chOff x="528" y="512"/>
            <a:chExt cx="4560" cy="3664"/>
          </a:xfrm>
        </p:grpSpPr>
        <p:pic>
          <p:nvPicPr>
            <p:cNvPr id="73753" name="Picture 3" descr="scan11"/>
            <p:cNvPicPr preferRelativeResize="0">
              <a:picLocks noChangeAspect="1" noChangeArrowheads="1"/>
            </p:cNvPicPr>
            <p:nvPr/>
          </p:nvPicPr>
          <p:blipFill>
            <a:blip r:embed="rId3"/>
            <a:srcRect b="20786"/>
            <a:stretch>
              <a:fillRect/>
            </a:stretch>
          </p:blipFill>
          <p:spPr bwMode="auto">
            <a:xfrm>
              <a:off x="528" y="512"/>
              <a:ext cx="3881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54" name="Freeform 4"/>
            <p:cNvSpPr>
              <a:spLocks noChangeAspect="1"/>
            </p:cNvSpPr>
            <p:nvPr/>
          </p:nvSpPr>
          <p:spPr bwMode="auto">
            <a:xfrm>
              <a:off x="4433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5" name="Freeform 5"/>
            <p:cNvSpPr>
              <a:spLocks noChangeAspect="1"/>
            </p:cNvSpPr>
            <p:nvPr/>
          </p:nvSpPr>
          <p:spPr bwMode="auto">
            <a:xfrm>
              <a:off x="4961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Text Box 6"/>
            <p:cNvSpPr txBox="1">
              <a:spLocks noChangeArrowheads="1"/>
            </p:cNvSpPr>
            <p:nvPr/>
          </p:nvSpPr>
          <p:spPr bwMode="auto">
            <a:xfrm rot="5471936">
              <a:off x="4425" y="2368"/>
              <a:ext cx="747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Electroweak</a:t>
              </a:r>
            </a:p>
            <a:p>
              <a:pPr eaLnBrk="0" hangingPunct="0"/>
              <a:r>
                <a:rPr lang="en-US" sz="1200">
                  <a:latin typeface="Times New Roman" pitchFamily="18" charset="0"/>
                </a:rPr>
                <a:t>Baryogenises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7" name="Text Box 7"/>
            <p:cNvSpPr txBox="1">
              <a:spLocks noChangeArrowheads="1"/>
            </p:cNvSpPr>
            <p:nvPr/>
          </p:nvSpPr>
          <p:spPr bwMode="auto">
            <a:xfrm rot="5471879">
              <a:off x="3975" y="2450"/>
              <a:ext cx="682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GUT SUSY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8" name="Oval 8"/>
            <p:cNvSpPr>
              <a:spLocks noChangeArrowheads="1"/>
            </p:cNvSpPr>
            <p:nvPr/>
          </p:nvSpPr>
          <p:spPr bwMode="auto">
            <a:xfrm>
              <a:off x="2352" y="18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3731" name="Picture 9"/>
          <p:cNvPicPr>
            <a:picLocks noChangeAspect="1" noChangeArrowheads="1"/>
          </p:cNvPicPr>
          <p:nvPr/>
        </p:nvPicPr>
        <p:blipFill>
          <a:blip r:embed="rId4"/>
          <a:srcRect r="38513"/>
          <a:stretch>
            <a:fillRect/>
          </a:stretch>
        </p:blipFill>
        <p:spPr bwMode="auto">
          <a:xfrm>
            <a:off x="2982914" y="330201"/>
            <a:ext cx="3043237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0"/>
          <p:cNvPicPr>
            <a:picLocks noChangeAspect="1" noChangeArrowheads="1"/>
          </p:cNvPicPr>
          <p:nvPr/>
        </p:nvPicPr>
        <p:blipFill>
          <a:blip r:embed="rId5"/>
          <a:srcRect l="61497"/>
          <a:stretch>
            <a:fillRect/>
          </a:stretch>
        </p:blipFill>
        <p:spPr bwMode="auto">
          <a:xfrm>
            <a:off x="6019800" y="330201"/>
            <a:ext cx="1905000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AutoShape 11"/>
          <p:cNvSpPr>
            <a:spLocks noChangeArrowheads="1"/>
          </p:cNvSpPr>
          <p:nvPr/>
        </p:nvSpPr>
        <p:spPr bwMode="auto">
          <a:xfrm>
            <a:off x="6429376" y="6556376"/>
            <a:ext cx="4238625" cy="301625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B9E12"/>
              </a:buClr>
              <a:buSzPct val="100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40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J.M.Pendlebury and E.A. Hinds, NIMA 440 (2000) 471</a:t>
            </a:r>
          </a:p>
        </p:txBody>
      </p:sp>
      <p:sp>
        <p:nvSpPr>
          <p:cNvPr id="73734" name="AutoShape 12"/>
          <p:cNvSpPr>
            <a:spLocks noChangeArrowheads="1"/>
          </p:cNvSpPr>
          <p:nvPr/>
        </p:nvSpPr>
        <p:spPr bwMode="auto">
          <a:xfrm>
            <a:off x="5835650" y="6316664"/>
            <a:ext cx="751158" cy="42428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tabLst>
                <a:tab pos="657225" algn="l"/>
              </a:tabLst>
            </a:pPr>
            <a:r>
              <a:rPr lang="en-GB" sz="2200" i="1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-cm</a:t>
            </a:r>
          </a:p>
        </p:txBody>
      </p:sp>
      <p:sp>
        <p:nvSpPr>
          <p:cNvPr id="73735" name="AutoShape 13"/>
          <p:cNvSpPr>
            <a:spLocks noChangeArrowheads="1"/>
          </p:cNvSpPr>
          <p:nvPr/>
        </p:nvSpPr>
        <p:spPr bwMode="auto">
          <a:xfrm>
            <a:off x="8974138" y="547689"/>
            <a:ext cx="1295400" cy="547687"/>
          </a:xfrm>
          <a:prstGeom prst="roundRect">
            <a:avLst>
              <a:gd name="adj" fmla="val 27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tabLst>
                <a:tab pos="657225" algn="l"/>
              </a:tabLst>
            </a:pPr>
            <a:r>
              <a:rPr lang="en-GB" sz="1500" i="1">
                <a:solidFill>
                  <a:srgbClr val="000000"/>
                </a:solidFill>
                <a:latin typeface="Cambria" pitchFamily="18" charset="0"/>
              </a:rPr>
              <a:t>Gray: Neutron</a:t>
            </a:r>
          </a:p>
          <a:p>
            <a:pPr defTabSz="828675" hangingPunct="0">
              <a:buClr>
                <a:srgbClr val="000000"/>
              </a:buClr>
              <a:buSzPct val="45000"/>
              <a:tabLst>
                <a:tab pos="657225" algn="l"/>
              </a:tabLst>
            </a:pPr>
            <a:r>
              <a:rPr lang="en-GB" sz="1500" i="1">
                <a:solidFill>
                  <a:srgbClr val="C00000"/>
                </a:solidFill>
                <a:latin typeface="Cambria" pitchFamily="18" charset="0"/>
              </a:rPr>
              <a:t>Red: Electron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2052638" y="2330450"/>
            <a:ext cx="9953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n</a:t>
            </a:r>
            <a:r>
              <a:rPr lang="en-US" sz="1600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 current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1887539" y="3022600"/>
            <a:ext cx="1039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161616"/>
                </a:solidFill>
                <a:latin typeface="Cambria" pitchFamily="18" charset="0"/>
              </a:rPr>
              <a:t>n</a:t>
            </a:r>
            <a:r>
              <a:rPr lang="en-US" sz="2000" i="1" dirty="0">
                <a:solidFill>
                  <a:srgbClr val="161616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73738" name="Rectangle 18"/>
          <p:cNvSpPr>
            <a:spLocks noChangeArrowheads="1"/>
          </p:cNvSpPr>
          <p:nvPr/>
        </p:nvSpPr>
        <p:spPr bwMode="auto">
          <a:xfrm>
            <a:off x="2781300" y="42037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9"/>
          <p:cNvSpPr>
            <a:spLocks noChangeArrowheads="1"/>
          </p:cNvSpPr>
          <p:nvPr/>
        </p:nvSpPr>
        <p:spPr bwMode="auto">
          <a:xfrm>
            <a:off x="7747000" y="17145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40" name="Text Box 20"/>
          <p:cNvSpPr txBox="1">
            <a:spLocks noChangeArrowheads="1"/>
          </p:cNvSpPr>
          <p:nvPr/>
        </p:nvSpPr>
        <p:spPr bwMode="auto">
          <a:xfrm>
            <a:off x="3048000" y="0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FF"/>
                </a:solidFill>
              </a:rPr>
              <a:t>Sensitivity to Rule on Several New Models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2984500" y="3884613"/>
            <a:ext cx="5867400" cy="0"/>
          </a:xfrm>
          <a:prstGeom prst="line">
            <a:avLst/>
          </a:prstGeom>
          <a:noFill/>
          <a:ln w="25400">
            <a:solidFill>
              <a:srgbClr val="FF0728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2052639" y="2667000"/>
            <a:ext cx="981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991879"/>
                </a:solidFill>
                <a:latin typeface="Cambria" pitchFamily="18" charset="0"/>
              </a:rPr>
              <a:t>e current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776414" y="3675063"/>
            <a:ext cx="10185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FF0728"/>
                </a:solidFill>
                <a:latin typeface="Cambria" pitchFamily="18" charset="0"/>
              </a:rPr>
              <a:t>e</a:t>
            </a:r>
            <a:r>
              <a:rPr lang="en-US" sz="2000" i="1" dirty="0">
                <a:solidFill>
                  <a:srgbClr val="FF0728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2984500" y="35496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716089" y="3325813"/>
            <a:ext cx="12782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p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, </a:t>
            </a:r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d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248400" y="2438400"/>
            <a:ext cx="241300" cy="215900"/>
          </a:xfrm>
          <a:prstGeom prst="ellipse">
            <a:avLst/>
          </a:prstGeom>
          <a:solidFill>
            <a:schemeClr val="accent4">
              <a:lumMod val="10000"/>
            </a:schemeClr>
          </a:solidFill>
          <a:ln w="9525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045200" y="2705100"/>
            <a:ext cx="241300" cy="215900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035800" y="3019425"/>
            <a:ext cx="241300" cy="215900"/>
          </a:xfrm>
          <a:prstGeom prst="ellipse">
            <a:avLst/>
          </a:prstGeom>
          <a:gradFill flip="none" rotWithShape="1">
            <a:gsLst>
              <a:gs pos="43000">
                <a:schemeClr val="accent4">
                  <a:lumMod val="10000"/>
                  <a:alpha val="7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161616"/>
            </a:solidFill>
            <a:prstDash val="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7639957" y="3622040"/>
            <a:ext cx="711200" cy="635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0728">
                <a:alpha val="94901"/>
              </a:srgb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399020" y="3479800"/>
            <a:ext cx="482600" cy="152400"/>
          </a:xfrm>
          <a:prstGeom prst="ellipse">
            <a:avLst/>
          </a:prstGeom>
          <a:gradFill flip="none" rotWithShape="1"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0099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3060700" y="3155950"/>
            <a:ext cx="5867400" cy="0"/>
          </a:xfrm>
          <a:prstGeom prst="line">
            <a:avLst/>
          </a:prstGeom>
          <a:noFill/>
          <a:ln w="25400">
            <a:solidFill>
              <a:srgbClr val="161616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31" name="TextBox 30"/>
          <p:cNvSpPr txBox="1"/>
          <p:nvPr/>
        </p:nvSpPr>
        <p:spPr>
          <a:xfrm>
            <a:off x="7292800" y="1263074"/>
            <a:ext cx="4525128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If found it could explain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Baryogenesis (p, d, n (or </a:t>
            </a:r>
            <a:r>
              <a:rPr lang="en-US" sz="2400" b="1" baseline="30000" dirty="0">
                <a:solidFill>
                  <a:srgbClr val="009900"/>
                </a:solidFill>
              </a:rPr>
              <a:t>3</a:t>
            </a:r>
            <a:r>
              <a:rPr lang="en-US" sz="2400" b="1" dirty="0">
                <a:solidFill>
                  <a:srgbClr val="009900"/>
                </a:solidFill>
              </a:rPr>
              <a:t>He))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6606" y="5352879"/>
            <a:ext cx="4179734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pEDM probes EW-Baryogenesis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and axion physics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22225" y="4622801"/>
            <a:ext cx="2990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Statistics limited</a:t>
            </a: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797800" y="3810000"/>
            <a:ext cx="482600" cy="152400"/>
          </a:xfrm>
          <a:prstGeom prst="ellipse">
            <a:avLst/>
          </a:prstGeom>
          <a:gradFill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99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51802" y="3987801"/>
            <a:ext cx="127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Upgrade</a:t>
            </a: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3162300" y="38798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F1E4078-4070-7340-949D-8050A2CD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3154" y="3397434"/>
            <a:ext cx="203060" cy="189829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E8463E-9439-8F44-9686-178415BF2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716" y="3007477"/>
            <a:ext cx="178974" cy="169138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C8D40-BD72-9BD0-871B-D58B5288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73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22" grpId="0" animBg="1"/>
      <p:bldP spid="23" grpId="0"/>
      <p:bldP spid="24" grpId="0"/>
      <p:bldP spid="26" grpId="0" animBg="1"/>
      <p:bldP spid="28" grpId="0"/>
      <p:bldP spid="30" grpId="0" animBg="1"/>
      <p:bldP spid="33" grpId="0" animBg="1"/>
      <p:bldP spid="34" grpId="0" animBg="1"/>
      <p:bldP spid="36" grpId="0" animBg="1"/>
      <p:bldP spid="35" grpId="0" animBg="1"/>
      <p:bldP spid="37" grpId="0" animBg="1"/>
      <p:bldP spid="32" grpId="0" animBg="1"/>
      <p:bldP spid="38" grpId="0"/>
      <p:bldP spid="41" grpId="0" animBg="1"/>
      <p:bldP spid="42" grpId="0"/>
      <p:bldP spid="43" grpId="0" animBg="1"/>
      <p:bldP spid="43" grpId="1" animBg="1"/>
      <p:bldP spid="40" grpId="0" animBg="1"/>
      <p:bldP spid="4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786" y="1720564"/>
            <a:ext cx="9558528" cy="2789692"/>
          </a:xfrm>
          <a:solidFill>
            <a:srgbClr val="2934FF"/>
          </a:solidFill>
        </p:spPr>
        <p:txBody>
          <a:bodyPr/>
          <a:lstStyle/>
          <a:p>
            <a:pPr algn="ctr"/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SQUID-based BPMs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9B4701-392D-46F4-EA16-B46D832F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86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>
            <a:extLst>
              <a:ext uri="{FF2B5EF4-FFF2-40B4-BE49-F238E27FC236}">
                <a16:creationId xmlns:a16="http://schemas.microsoft.com/office/drawing/2014/main" id="{B06FAAEA-B0DA-D54D-A212-439F3665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1431682"/>
            <a:ext cx="3455377" cy="478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6" name="Picture 3">
            <a:extLst>
              <a:ext uri="{FF2B5EF4-FFF2-40B4-BE49-F238E27FC236}">
                <a16:creationId xmlns:a16="http://schemas.microsoft.com/office/drawing/2014/main" id="{E1C9A32A-901A-E442-9EBD-71B5C20E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13" y="1431681"/>
            <a:ext cx="2583473" cy="284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AC542075-5CAA-B640-A990-B2EE07C2106B}"/>
              </a:ext>
            </a:extLst>
          </p:cNvPr>
          <p:cNvCxnSpPr/>
          <p:nvPr/>
        </p:nvCxnSpPr>
        <p:spPr>
          <a:xfrm flipH="1">
            <a:off x="6472604" y="5185997"/>
            <a:ext cx="531934" cy="56563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68" name="TextBox 7">
            <a:extLst>
              <a:ext uri="{FF2B5EF4-FFF2-40B4-BE49-F238E27FC236}">
                <a16:creationId xmlns:a16="http://schemas.microsoft.com/office/drawing/2014/main" id="{59BEC0F4-9F0F-E343-BFDF-9FEC144C0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478" y="5722329"/>
            <a:ext cx="2141933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77" b="1">
                <a:cs typeface="Arial" panose="020B0604020202020204" pitchFamily="34" charset="0"/>
              </a:rPr>
              <a:t>SQUID</a:t>
            </a:r>
            <a:r>
              <a:rPr lang="ko-KR" altLang="en-US" sz="1477" b="1">
                <a:cs typeface="Arial" panose="020B0604020202020204" pitchFamily="34" charset="0"/>
              </a:rPr>
              <a:t> </a:t>
            </a:r>
            <a:r>
              <a:rPr lang="en-US" altLang="ko-KR" sz="1477" b="1">
                <a:cs typeface="Arial" panose="020B0604020202020204" pitchFamily="34" charset="0"/>
              </a:rPr>
              <a:t>magnetometer</a:t>
            </a:r>
            <a:endParaRPr lang="ko-KR" altLang="en-US" sz="1477" b="1">
              <a:cs typeface="Arial" panose="020B0604020202020204" pitchFamily="34" charset="0"/>
            </a:endParaRPr>
          </a:p>
        </p:txBody>
      </p:sp>
      <p:sp>
        <p:nvSpPr>
          <p:cNvPr id="113669" name="TextBox 10">
            <a:extLst>
              <a:ext uri="{FF2B5EF4-FFF2-40B4-BE49-F238E27FC236}">
                <a16:creationId xmlns:a16="http://schemas.microsoft.com/office/drawing/2014/main" id="{CC06C27F-029C-D24A-AEBC-00ECA2E8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229" y="5736983"/>
            <a:ext cx="1507529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77" b="1">
                <a:cs typeface="Arial" panose="020B0604020202020204" pitchFamily="34" charset="0"/>
              </a:rPr>
              <a:t>To p-beam line</a:t>
            </a:r>
            <a:endParaRPr lang="ko-KR" altLang="en-US" sz="1477" b="1">
              <a:cs typeface="Arial" panose="020B0604020202020204" pitchFamily="34" charset="0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ECE70EB0-72AB-FB43-BA15-D250EED8F44F}"/>
              </a:ext>
            </a:extLst>
          </p:cNvPr>
          <p:cNvCxnSpPr/>
          <p:nvPr/>
        </p:nvCxnSpPr>
        <p:spPr>
          <a:xfrm flipH="1" flipV="1">
            <a:off x="8178312" y="5534758"/>
            <a:ext cx="590550" cy="25790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71" name="TextBox 13">
            <a:extLst>
              <a:ext uri="{FF2B5EF4-FFF2-40B4-BE49-F238E27FC236}">
                <a16:creationId xmlns:a16="http://schemas.microsoft.com/office/drawing/2014/main" id="{088E51E5-7B0A-894C-BFC7-26C2FB94A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643" y="4160229"/>
            <a:ext cx="1047082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77" b="1">
                <a:cs typeface="Arial" panose="020B0604020202020204" pitchFamily="34" charset="0"/>
              </a:rPr>
              <a:t>Liquid He</a:t>
            </a:r>
            <a:endParaRPr lang="ko-KR" altLang="en-US" sz="1477" b="1">
              <a:cs typeface="Arial" panose="020B0604020202020204" pitchFamily="34" charset="0"/>
            </a:endParaRPr>
          </a:p>
        </p:txBody>
      </p:sp>
      <p:sp>
        <p:nvSpPr>
          <p:cNvPr id="113672" name="TextBox 14">
            <a:extLst>
              <a:ext uri="{FF2B5EF4-FFF2-40B4-BE49-F238E27FC236}">
                <a16:creationId xmlns:a16="http://schemas.microsoft.com/office/drawing/2014/main" id="{B8980C99-D305-E94C-900A-CEA2CB3C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577" y="5367706"/>
            <a:ext cx="911596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77" b="1">
                <a:cs typeface="Arial" panose="020B0604020202020204" pitchFamily="34" charset="0"/>
              </a:rPr>
              <a:t>Vacuum</a:t>
            </a:r>
            <a:endParaRPr lang="ko-KR" altLang="en-US" sz="1477" b="1">
              <a:cs typeface="Arial" panose="020B0604020202020204" pitchFamily="34" charset="0"/>
            </a:endParaRPr>
          </a:p>
        </p:txBody>
      </p:sp>
      <p:sp>
        <p:nvSpPr>
          <p:cNvPr id="113673" name="TextBox 15">
            <a:extLst>
              <a:ext uri="{FF2B5EF4-FFF2-40B4-BE49-F238E27FC236}">
                <a16:creationId xmlns:a16="http://schemas.microsoft.com/office/drawing/2014/main" id="{1AFEBA76-02B5-6746-B02A-10D69164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272" y="86650"/>
            <a:ext cx="593784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585" b="1" u="sng" dirty="0">
                <a:cs typeface="Arial" panose="020B0604020202020204" pitchFamily="34" charset="0"/>
              </a:rPr>
              <a:t>Beam position monitor: SQUID array</a:t>
            </a:r>
            <a:endParaRPr lang="ko-KR" altLang="en-US" sz="2585" b="1" u="sng" dirty="0">
              <a:cs typeface="Arial" panose="020B0604020202020204" pitchFamily="34" charset="0"/>
            </a:endParaRPr>
          </a:p>
        </p:txBody>
      </p:sp>
      <p:pic>
        <p:nvPicPr>
          <p:cNvPr id="113674" name="_x260189640" descr="EMB000017c00cbd">
            <a:extLst>
              <a:ext uri="{FF2B5EF4-FFF2-40B4-BE49-F238E27FC236}">
                <a16:creationId xmlns:a16="http://schemas.microsoft.com/office/drawing/2014/main" id="{F4DDF026-8819-714E-BF48-475B6704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431324"/>
            <a:ext cx="1969477" cy="178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5" name="그림 16">
            <a:extLst>
              <a:ext uri="{FF2B5EF4-FFF2-40B4-BE49-F238E27FC236}">
                <a16:creationId xmlns:a16="http://schemas.microsoft.com/office/drawing/2014/main" id="{660B58B4-F5B7-294F-8AA8-27EE216A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77" y="1374531"/>
            <a:ext cx="3483220" cy="288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D0BB6-E4FC-0DB1-A055-2DE4AD4B1E46}"/>
              </a:ext>
            </a:extLst>
          </p:cNvPr>
          <p:cNvSpPr txBox="1"/>
          <p:nvPr/>
        </p:nvSpPr>
        <p:spPr>
          <a:xfrm>
            <a:off x="2276061" y="705678"/>
            <a:ext cx="692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 sense counter-rotating beam separation to 10μm </a:t>
            </a:r>
          </a:p>
        </p:txBody>
      </p:sp>
    </p:spTree>
    <p:extLst>
      <p:ext uri="{BB962C8B-B14F-4D97-AF65-F5344CB8AC3E}">
        <p14:creationId xmlns:p14="http://schemas.microsoft.com/office/powerpoint/2010/main" val="241059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893594" cy="1221581"/>
          </a:xfrm>
        </p:spPr>
        <p:txBody>
          <a:bodyPr>
            <a:normAutofit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paper on EDMs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40F06-FEF3-3043-991D-CD132BC5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825" y="2129883"/>
            <a:ext cx="6323243" cy="4728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7EA0FE-3769-9D2C-06E4-F08B327223D9}"/>
              </a:ext>
            </a:extLst>
          </p:cNvPr>
          <p:cNvSpPr txBox="1"/>
          <p:nvPr/>
        </p:nvSpPr>
        <p:spPr>
          <a:xfrm>
            <a:off x="2352266" y="1491066"/>
            <a:ext cx="147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KR" dirty="0"/>
              <a:t>eutron EDM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BEC55B-9F90-B7FF-93BF-AD412402F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985" y="955034"/>
            <a:ext cx="7257015" cy="30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24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3">
            <a:extLst>
              <a:ext uri="{FF2B5EF4-FFF2-40B4-BE49-F238E27FC236}">
                <a16:creationId xmlns:a16="http://schemas.microsoft.com/office/drawing/2014/main" id="{32D47B38-E869-8740-B2D0-1B1F5A22C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694" y="300731"/>
            <a:ext cx="184731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662"/>
          </a:p>
        </p:txBody>
      </p:sp>
      <p:pic>
        <p:nvPicPr>
          <p:cNvPr id="114690" name="_x260754136" descr="EMB000017c00d0a">
            <a:extLst>
              <a:ext uri="{FF2B5EF4-FFF2-40B4-BE49-F238E27FC236}">
                <a16:creationId xmlns:a16="http://schemas.microsoft.com/office/drawing/2014/main" id="{782B194D-1584-2141-80CE-B246B577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663" y="1800959"/>
            <a:ext cx="2646485" cy="33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_x260754536" descr="EMB000017c00d0b">
            <a:extLst>
              <a:ext uri="{FF2B5EF4-FFF2-40B4-BE49-F238E27FC236}">
                <a16:creationId xmlns:a16="http://schemas.microsoft.com/office/drawing/2014/main" id="{B462B72E-5968-6448-B463-0253E334D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25" y="1817078"/>
            <a:ext cx="2612781" cy="33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Rectangle 3">
            <a:extLst>
              <a:ext uri="{FF2B5EF4-FFF2-40B4-BE49-F238E27FC236}">
                <a16:creationId xmlns:a16="http://schemas.microsoft.com/office/drawing/2014/main" id="{85EFDE08-2F43-0049-8E52-421586FAC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371" y="441408"/>
            <a:ext cx="184731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662"/>
          </a:p>
        </p:txBody>
      </p:sp>
      <p:sp>
        <p:nvSpPr>
          <p:cNvPr id="114693" name="Rectangle 2">
            <a:extLst>
              <a:ext uri="{FF2B5EF4-FFF2-40B4-BE49-F238E27FC236}">
                <a16:creationId xmlns:a16="http://schemas.microsoft.com/office/drawing/2014/main" id="{B48F366D-CDCE-9A42-8BFD-82E1C23F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457" y="555383"/>
            <a:ext cx="7458892" cy="45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808000"/>
                  </a:outerShdw>
                </a:effectLst>
              </a14:hiddenEffects>
            </a:ext>
          </a:extLst>
        </p:spPr>
        <p:txBody>
          <a:bodyPr wrap="none" lIns="84391" tIns="42196" rIns="84391" bIns="4219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Marlett" pitchFamily="2" charset="2"/>
              <a:buNone/>
            </a:pPr>
            <a:r>
              <a:rPr kumimoji="1" lang="en-US" altLang="ko-KR" sz="2585" b="1" u="sng" dirty="0">
                <a:solidFill>
                  <a:srgbClr val="51D021"/>
                </a:solidFill>
                <a:ea typeface="굴림" panose="020B0600000101010101" pitchFamily="34" charset="-127"/>
                <a:cs typeface="Arial" panose="020B0604020202020204" pitchFamily="34" charset="0"/>
              </a:rPr>
              <a:t>Cylindrical Dewar: original design (KRISS)</a:t>
            </a:r>
          </a:p>
        </p:txBody>
      </p:sp>
      <p:sp>
        <p:nvSpPr>
          <p:cNvPr id="114694" name="Slide Number Placeholder 3">
            <a:extLst>
              <a:ext uri="{FF2B5EF4-FFF2-40B4-BE49-F238E27FC236}">
                <a16:creationId xmlns:a16="http://schemas.microsoft.com/office/drawing/2014/main" id="{8258E172-EEC9-CF40-B4FC-39CCB9C3F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7F9657-D192-5A44-906B-8392DD48673E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92"/>
          </a:p>
        </p:txBody>
      </p:sp>
    </p:spTree>
    <p:extLst>
      <p:ext uri="{BB962C8B-B14F-4D97-AF65-F5344CB8AC3E}">
        <p14:creationId xmlns:p14="http://schemas.microsoft.com/office/powerpoint/2010/main" val="4229241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5">
            <a:extLst>
              <a:ext uri="{FF2B5EF4-FFF2-40B4-BE49-F238E27FC236}">
                <a16:creationId xmlns:a16="http://schemas.microsoft.com/office/drawing/2014/main" id="{DB9F59E2-B4C2-F348-9BDE-E26089A3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3" y="3248759"/>
            <a:ext cx="4825512" cy="30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3">
            <a:extLst>
              <a:ext uri="{FF2B5EF4-FFF2-40B4-BE49-F238E27FC236}">
                <a16:creationId xmlns:a16="http://schemas.microsoft.com/office/drawing/2014/main" id="{E314889B-4ED9-0B4D-B39A-3236CF3F7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992" y="402983"/>
            <a:ext cx="3972562" cy="4594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386" dirty="0">
                <a:solidFill>
                  <a:srgbClr val="FF0000"/>
                </a:solidFill>
              </a:rPr>
              <a:t>SQUID-based BPMs, Korea</a:t>
            </a:r>
          </a:p>
        </p:txBody>
      </p:sp>
      <p:pic>
        <p:nvPicPr>
          <p:cNvPr id="115716" name="Picture 2">
            <a:extLst>
              <a:ext uri="{FF2B5EF4-FFF2-40B4-BE49-F238E27FC236}">
                <a16:creationId xmlns:a16="http://schemas.microsoft.com/office/drawing/2014/main" id="{0E6CB3D8-6155-9447-8EC5-84B58317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70" y="962758"/>
            <a:ext cx="5880589" cy="252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0DAC8C7-4B75-E44D-B830-091D0B24E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26" y="3757770"/>
            <a:ext cx="6038641" cy="4594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386" dirty="0">
                <a:solidFill>
                  <a:srgbClr val="FF0000"/>
                </a:solidFill>
              </a:rPr>
              <a:t>Next: Testing the concept at an accelerator.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6269E-18C2-1248-A57F-E2719C6C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Number Placeholder 4">
            <a:extLst>
              <a:ext uri="{FF2B5EF4-FFF2-40B4-BE49-F238E27FC236}">
                <a16:creationId xmlns:a16="http://schemas.microsoft.com/office/drawing/2014/main" id="{8454DB08-B869-CF42-931D-875224FE7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5A0945-0B3A-6547-AE74-FB8EAD15F8DE}" type="slidenum">
              <a:rPr lang="en-US" altLang="en-KR" sz="1400"/>
              <a:pPr eaLnBrk="1" hangingPunct="1"/>
              <a:t>52</a:t>
            </a:fld>
            <a:endParaRPr lang="en-US" altLang="en-KR" sz="140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542FC61-EBA2-7840-8816-787E78A11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KR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Large Surface Area Electrodes</a:t>
            </a:r>
          </a:p>
        </p:txBody>
      </p:sp>
      <p:graphicFrame>
        <p:nvGraphicFramePr>
          <p:cNvPr id="4215" name="Group 119">
            <a:extLst>
              <a:ext uri="{FF2B5EF4-FFF2-40B4-BE49-F238E27FC236}">
                <a16:creationId xmlns:a16="http://schemas.microsoft.com/office/drawing/2014/main" id="{00B4BA58-5383-4840-B5B0-FAAABE1EA2F7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326291" y="1612558"/>
          <a:ext cx="9720650" cy="4763332"/>
        </p:xfrm>
        <a:graphic>
          <a:graphicData uri="http://schemas.openxmlformats.org/drawingml/2006/table">
            <a:tbl>
              <a:tblPr/>
              <a:tblGrid>
                <a:gridCol w="216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Parameter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Tevatron pbar-p Separators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BNL K-pi Separators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pEDM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(low risk)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Length/unit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2.6m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4.5m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5×2.5m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Gap,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E-field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5cm,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7.2 MV/m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10cm,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 MV/m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4cm,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4.5 MV/m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Height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0.2m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0.4m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0.2m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Number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24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48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Max. HV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  <a:sym typeface="Symbol" pitchFamily="-111" charset="2"/>
                        </a:rPr>
                        <a:t>(150-180)KV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  <a:sym typeface="Symbol" pitchFamily="-111" charset="2"/>
                        </a:rPr>
                        <a:t>200KV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  <a:sym typeface="Symbol" pitchFamily="-111" charset="2"/>
                        </a:rPr>
                        <a:t>90KV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2435D895-94CB-CF4B-BB4F-6C94E7A05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1383" y="1"/>
            <a:ext cx="10557162" cy="1425575"/>
          </a:xfrm>
        </p:spPr>
        <p:txBody>
          <a:bodyPr/>
          <a:lstStyle/>
          <a:p>
            <a:r>
              <a:rPr lang="en-US" altLang="en-KR" dirty="0">
                <a:solidFill>
                  <a:srgbClr val="221BFF"/>
                </a:solidFill>
              </a:rPr>
              <a:t>E-field plate modules: The (24) FNAL Tevatron ES-separators ran for years with harder specs</a:t>
            </a:r>
          </a:p>
        </p:txBody>
      </p:sp>
      <p:pic>
        <p:nvPicPr>
          <p:cNvPr id="123907" name="Picture 2">
            <a:extLst>
              <a:ext uri="{FF2B5EF4-FFF2-40B4-BE49-F238E27FC236}">
                <a16:creationId xmlns:a16="http://schemas.microsoft.com/office/drawing/2014/main" id="{4EB9E9CB-E9D0-634B-B2F2-2C12D8F6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25688"/>
            <a:ext cx="5627688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3">
            <a:extLst>
              <a:ext uri="{FF2B5EF4-FFF2-40B4-BE49-F238E27FC236}">
                <a16:creationId xmlns:a16="http://schemas.microsoft.com/office/drawing/2014/main" id="{220B2B2F-05C7-CA4C-B217-29AEF3228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6" y="1398589"/>
            <a:ext cx="43846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94A7DD-0A85-6942-A4CC-EFEE5AF20CCA}"/>
              </a:ext>
            </a:extLst>
          </p:cNvPr>
          <p:cNvCxnSpPr/>
          <p:nvPr/>
        </p:nvCxnSpPr>
        <p:spPr>
          <a:xfrm>
            <a:off x="7624764" y="3973514"/>
            <a:ext cx="1628775" cy="158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0" name="TextBox 7">
            <a:extLst>
              <a:ext uri="{FF2B5EF4-FFF2-40B4-BE49-F238E27FC236}">
                <a16:creationId xmlns:a16="http://schemas.microsoft.com/office/drawing/2014/main" id="{8CC947E4-B13B-0441-9B33-4B60B121B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4" y="408146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>
                <a:solidFill>
                  <a:srgbClr val="FF0000"/>
                </a:solidFill>
              </a:rPr>
              <a:t>0.4 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434A3F-4143-8441-B1E8-B62D225452DB}"/>
              </a:ext>
            </a:extLst>
          </p:cNvPr>
          <p:cNvCxnSpPr/>
          <p:nvPr/>
        </p:nvCxnSpPr>
        <p:spPr>
          <a:xfrm>
            <a:off x="1524000" y="3713163"/>
            <a:ext cx="4559300" cy="249555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2" name="TextBox 10">
            <a:extLst>
              <a:ext uri="{FF2B5EF4-FFF2-40B4-BE49-F238E27FC236}">
                <a16:creationId xmlns:a16="http://schemas.microsoft.com/office/drawing/2014/main" id="{CAE4ACB5-758D-904C-93DA-E8A4E0B16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6" y="4819651"/>
            <a:ext cx="69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>
                <a:solidFill>
                  <a:srgbClr val="FF0000"/>
                </a:solidFill>
              </a:rPr>
              <a:t>3 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461312-15FE-814F-B095-458B1AD370BB}"/>
              </a:ext>
            </a:extLst>
          </p:cNvPr>
          <p:cNvSpPr/>
          <p:nvPr/>
        </p:nvSpPr>
        <p:spPr>
          <a:xfrm>
            <a:off x="8439150" y="2714625"/>
            <a:ext cx="76200" cy="65088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166278-4266-8B41-BF4F-4A860A02F5BE}"/>
              </a:ext>
            </a:extLst>
          </p:cNvPr>
          <p:cNvCxnSpPr/>
          <p:nvPr/>
        </p:nvCxnSpPr>
        <p:spPr>
          <a:xfrm rot="5400000">
            <a:off x="8015288" y="2041526"/>
            <a:ext cx="1085850" cy="130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5" name="TextBox 13">
            <a:extLst>
              <a:ext uri="{FF2B5EF4-FFF2-40B4-BE49-F238E27FC236}">
                <a16:creationId xmlns:a16="http://schemas.microsoft.com/office/drawing/2014/main" id="{7BAFCD3C-EFAE-B141-BFA0-74C04418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600" y="1312864"/>
            <a:ext cx="164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/>
              <a:t>Beam 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4D6F2-C925-1543-90D6-73366B83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13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4">
            <a:extLst>
              <a:ext uri="{FF2B5EF4-FFF2-40B4-BE49-F238E27FC236}">
                <a16:creationId xmlns:a16="http://schemas.microsoft.com/office/drawing/2014/main" id="{CB0CE2DF-2246-9347-8FE0-2641367C9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2103438"/>
            <a:ext cx="7275513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2">
            <a:extLst>
              <a:ext uri="{FF2B5EF4-FFF2-40B4-BE49-F238E27FC236}">
                <a16:creationId xmlns:a16="http://schemas.microsoft.com/office/drawing/2014/main" id="{48F42A1C-8B91-AF40-91C4-3D5ECFCE3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462" y="160338"/>
            <a:ext cx="10462578" cy="1390650"/>
          </a:xfrm>
        </p:spPr>
        <p:txBody>
          <a:bodyPr/>
          <a:lstStyle/>
          <a:p>
            <a:r>
              <a:rPr lang="en-US" altLang="en-KR" b="1" dirty="0">
                <a:solidFill>
                  <a:srgbClr val="000099"/>
                </a:solidFill>
              </a:rPr>
              <a:t>Polarimeter analyzing power at </a:t>
            </a:r>
            <a:r>
              <a:rPr lang="en-US" altLang="en-KR" b="1" dirty="0" err="1">
                <a:solidFill>
                  <a:srgbClr val="000099"/>
                </a:solidFill>
              </a:rPr>
              <a:t>P</a:t>
            </a:r>
            <a:r>
              <a:rPr lang="en-US" altLang="en-KR" b="1" baseline="-25000" dirty="0" err="1">
                <a:solidFill>
                  <a:srgbClr val="000099"/>
                </a:solidFill>
              </a:rPr>
              <a:t>magic</a:t>
            </a:r>
            <a:r>
              <a:rPr lang="en-US" altLang="en-KR" b="1" baseline="-25000" dirty="0">
                <a:solidFill>
                  <a:srgbClr val="000099"/>
                </a:solidFill>
              </a:rPr>
              <a:t> </a:t>
            </a:r>
            <a:r>
              <a:rPr lang="en-US" altLang="en-KR" b="1" dirty="0">
                <a:solidFill>
                  <a:srgbClr val="000099"/>
                </a:solidFill>
              </a:rPr>
              <a:t>is great </a:t>
            </a:r>
            <a:endParaRPr lang="en-US" altLang="en-KR" b="1" dirty="0">
              <a:solidFill>
                <a:srgbClr val="FF0000"/>
              </a:solidFill>
            </a:endParaRPr>
          </a:p>
        </p:txBody>
      </p:sp>
      <p:cxnSp>
        <p:nvCxnSpPr>
          <p:cNvPr id="95235" name="Straight Arrow Connector 16">
            <a:extLst>
              <a:ext uri="{FF2B5EF4-FFF2-40B4-BE49-F238E27FC236}">
                <a16:creationId xmlns:a16="http://schemas.microsoft.com/office/drawing/2014/main" id="{C8DBD24A-6D31-A144-BBDD-56DAC8CA2899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1784350" y="4008438"/>
            <a:ext cx="2597150" cy="317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36" name="TextBox 5">
            <a:extLst>
              <a:ext uri="{FF2B5EF4-FFF2-40B4-BE49-F238E27FC236}">
                <a16:creationId xmlns:a16="http://schemas.microsoft.com/office/drawing/2014/main" id="{F85F45FD-A3D6-9341-A921-F4C1B15D8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08" y="1670050"/>
            <a:ext cx="505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000" dirty="0">
                <a:solidFill>
                  <a:srgbClr val="FF0000"/>
                </a:solidFill>
              </a:rPr>
              <a:t>Analyzing power can be further optimized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2261E4-3C00-794F-B2EC-0443FA2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75775-A48D-F97F-6E44-F70D5DEF0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632" y="1432322"/>
            <a:ext cx="5481637" cy="41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14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71648FBE-2062-8844-ADA4-AA20C2138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8500" y="0"/>
            <a:ext cx="8229600" cy="812800"/>
          </a:xfrm>
        </p:spPr>
        <p:txBody>
          <a:bodyPr/>
          <a:lstStyle/>
          <a:p>
            <a:r>
              <a:rPr lang="en-US" altLang="en-KR"/>
              <a:t>Spin Coherence Time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DE5448A7-F00A-274D-B3FB-FA3D4CFACF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812800"/>
            <a:ext cx="8724900" cy="2971800"/>
          </a:xfrm>
        </p:spPr>
        <p:txBody>
          <a:bodyPr/>
          <a:lstStyle/>
          <a:p>
            <a:r>
              <a:rPr lang="en-US" altLang="en-KR" dirty="0">
                <a:solidFill>
                  <a:srgbClr val="000099"/>
                </a:solidFill>
              </a:rPr>
              <a:t>Not all particles have same deviation from magic momentum, or same horizontal and vertical divergence (second order effects)</a:t>
            </a:r>
          </a:p>
          <a:p>
            <a:endParaRPr lang="en-US" altLang="en-KR" dirty="0">
              <a:solidFill>
                <a:srgbClr val="000099"/>
              </a:solidFill>
            </a:endParaRPr>
          </a:p>
          <a:p>
            <a:r>
              <a:rPr lang="en-US" altLang="en-KR" dirty="0">
                <a:solidFill>
                  <a:srgbClr val="000099"/>
                </a:solidFill>
              </a:rPr>
              <a:t>They Cause a spread in the g-2 frequencies:</a:t>
            </a:r>
          </a:p>
        </p:txBody>
      </p:sp>
      <p:sp>
        <p:nvSpPr>
          <p:cNvPr id="57349" name="Content Placeholder 2">
            <a:extLst>
              <a:ext uri="{FF2B5EF4-FFF2-40B4-BE49-F238E27FC236}">
                <a16:creationId xmlns:a16="http://schemas.microsoft.com/office/drawing/2014/main" id="{E2598CB8-3E4E-CB4F-B2F0-703687E2DAAE}"/>
              </a:ext>
            </a:extLst>
          </p:cNvPr>
          <p:cNvSpPr txBox="1">
            <a:spLocks/>
          </p:cNvSpPr>
          <p:nvPr/>
        </p:nvSpPr>
        <p:spPr bwMode="auto">
          <a:xfrm>
            <a:off x="1524000" y="49022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KR">
                <a:solidFill>
                  <a:srgbClr val="000099"/>
                </a:solidFill>
              </a:rPr>
              <a:t>Correct by tuning plate shape/straight section length plus fine tuning with sextupoles (current plan) or cooling (mixing) during storage (under evaluation).</a:t>
            </a:r>
          </a:p>
        </p:txBody>
      </p:sp>
      <p:graphicFrame>
        <p:nvGraphicFramePr>
          <p:cNvPr id="57348" name="Object 3">
            <a:extLst>
              <a:ext uri="{FF2B5EF4-FFF2-40B4-BE49-F238E27FC236}">
                <a16:creationId xmlns:a16="http://schemas.microsoft.com/office/drawing/2014/main" id="{4A017565-1CD0-B942-977D-17CAECA35D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0750" y="3586164"/>
          <a:ext cx="4878388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63700" imgH="419100" progId="Equation.3">
                  <p:embed/>
                </p:oleObj>
              </mc:Choice>
              <mc:Fallback>
                <p:oleObj name="Equation" r:id="rId2" imgW="1663700" imgH="419100" progId="Equation.3">
                  <p:embed/>
                  <p:pic>
                    <p:nvPicPr>
                      <p:cNvPr id="57348" name="Object 3">
                        <a:extLst>
                          <a:ext uri="{FF2B5EF4-FFF2-40B4-BE49-F238E27FC236}">
                            <a16:creationId xmlns:a16="http://schemas.microsoft.com/office/drawing/2014/main" id="{4A017565-1CD0-B942-977D-17CAECA35D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0" y="3586164"/>
                        <a:ext cx="4878388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165FD8-6BB2-2241-B515-405247CE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5C20AA-C273-E946-B2AD-CEDD63825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16" y="1621536"/>
            <a:ext cx="3558184" cy="4090416"/>
          </a:xfrm>
          <a:prstGeom prst="rect">
            <a:avLst/>
          </a:prstGeom>
        </p:spPr>
      </p:pic>
      <p:sp>
        <p:nvSpPr>
          <p:cNvPr id="118785" name="Title 1">
            <a:extLst>
              <a:ext uri="{FF2B5EF4-FFF2-40B4-BE49-F238E27FC236}">
                <a16:creationId xmlns:a16="http://schemas.microsoft.com/office/drawing/2014/main" id="{9DA0FE02-2C2B-B243-95B3-2CD782F98B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4496"/>
            <a:ext cx="11574379" cy="692195"/>
          </a:xfrm>
        </p:spPr>
        <p:txBody>
          <a:bodyPr>
            <a:normAutofit fontScale="90000"/>
          </a:bodyPr>
          <a:lstStyle/>
          <a:p>
            <a:r>
              <a:rPr lang="en-US" altLang="en-US" sz="2954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Hybrid, symmetric lattice storage ring. </a:t>
            </a:r>
            <a:r>
              <a:rPr lang="en-US" altLang="en-US" sz="2954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</a:t>
            </a:r>
            <a:r>
              <a:rPr lang="en-US" altLang="en-US" sz="2954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pin </a:t>
            </a:r>
            <a:r>
              <a:rPr lang="en-US" altLang="en-US" sz="2954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</a:t>
            </a:r>
            <a:r>
              <a:rPr lang="en-US" altLang="en-US" sz="2954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oherence </a:t>
            </a:r>
            <a:r>
              <a:rPr lang="en-US" altLang="en-US" sz="2954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</a:t>
            </a:r>
            <a:r>
              <a:rPr lang="en-US" altLang="en-US" sz="2954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ime with </a:t>
            </a:r>
            <a:r>
              <a:rPr lang="en-US" altLang="en-US" sz="2954" dirty="0" err="1">
                <a:solidFill>
                  <a:srgbClr val="221BFF"/>
                </a:solidFill>
                <a:ea typeface="ＭＳ Ｐゴシック" panose="020B0600070205080204" pitchFamily="34" charset="-128"/>
              </a:rPr>
              <a:t>sextupoles</a:t>
            </a:r>
            <a:endParaRPr lang="en-US" altLang="en-US" sz="2954" dirty="0">
              <a:solidFill>
                <a:srgbClr val="221B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DC6134-E88B-D442-A97D-2D481FA54A8F}"/>
              </a:ext>
            </a:extLst>
          </p:cNvPr>
          <p:cNvSpPr txBox="1"/>
          <p:nvPr/>
        </p:nvSpPr>
        <p:spPr>
          <a:xfrm>
            <a:off x="543697" y="5708822"/>
            <a:ext cx="689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Hybrid (magnetic and elecric) sextupoles were used to achieve long SCT.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48660-0BB2-BA49-A577-0C75FACCA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9161"/>
            <a:ext cx="8276379" cy="3039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85E985-5384-5C45-9E29-2EB801121097}"/>
              </a:ext>
            </a:extLst>
          </p:cNvPr>
          <p:cNvSpPr txBox="1"/>
          <p:nvPr/>
        </p:nvSpPr>
        <p:spPr>
          <a:xfrm>
            <a:off x="61592" y="1497842"/>
            <a:ext cx="936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Omarov </a:t>
            </a:r>
            <a:r>
              <a:rPr lang="en-KR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PHYS. REV. D </a:t>
            </a:r>
            <a:r>
              <a:rPr lang="en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en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032001 (2022)</a:t>
            </a:r>
            <a:endParaRPr lang="en-KR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43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846ACCDB-AE5E-CB49-B3D1-64A6A14DEE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601663"/>
          </a:xfrm>
        </p:spPr>
        <p:txBody>
          <a:bodyPr>
            <a:normAutofit fontScale="90000"/>
          </a:bodyPr>
          <a:lstStyle/>
          <a:p>
            <a:r>
              <a:rPr lang="en-US" altLang="en-KR" sz="4000" u="sng">
                <a:solidFill>
                  <a:srgbClr val="000099"/>
                </a:solidFill>
              </a:rPr>
              <a:t>Physics strength comparison  </a:t>
            </a:r>
            <a:r>
              <a:rPr lang="en-US" altLang="en-KR" sz="2400" u="sng">
                <a:solidFill>
                  <a:srgbClr val="E51B3D"/>
                </a:solidFill>
              </a:rPr>
              <a:t>(Marciano)</a:t>
            </a:r>
          </a:p>
        </p:txBody>
      </p:sp>
      <p:graphicFrame>
        <p:nvGraphicFramePr>
          <p:cNvPr id="160812" name="Group 44">
            <a:extLst>
              <a:ext uri="{FF2B5EF4-FFF2-40B4-BE49-F238E27FC236}">
                <a16:creationId xmlns:a16="http://schemas.microsoft.com/office/drawing/2014/main" id="{BC4E28E0-C047-9A44-9D2F-23EF51A1CAC7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479613" y="688322"/>
          <a:ext cx="8594725" cy="5992902"/>
        </p:xfrm>
        <a:graphic>
          <a:graphicData uri="http://schemas.openxmlformats.org/drawingml/2006/table">
            <a:tbl>
              <a:tblPr/>
              <a:tblGrid>
                <a:gridCol w="2001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4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System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Current limit 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[e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cm]</a:t>
                      </a:r>
                      <a:endParaRPr kumimoji="0" lang="en-US" altLang="en-KR" sz="2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Future goal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Neutron equivalent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2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Neutron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&lt;1.6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~10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1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Hg atom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&lt;7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1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129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Xe atom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&lt;6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-27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~10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-29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-31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-25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64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Deuteron nucleus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KR" altLang="en-KR" sz="2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~10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-29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-29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- 5×10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-31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18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Proton nucleus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&lt;2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-25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~10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30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-29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A6013-98CE-FC48-A2BB-5429EF4C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57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14CA1-9DEC-4340-B4C1-56B74D20C7BF}"/>
              </a:ext>
            </a:extLst>
          </p:cNvPr>
          <p:cNvCxnSpPr>
            <a:cxnSpLocks/>
          </p:cNvCxnSpPr>
          <p:nvPr/>
        </p:nvCxnSpPr>
        <p:spPr>
          <a:xfrm flipH="1">
            <a:off x="8827169" y="5034155"/>
            <a:ext cx="23966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0A0827-5970-DC4E-B208-10813DDB3E0C}"/>
              </a:ext>
            </a:extLst>
          </p:cNvPr>
          <p:cNvSpPr txBox="1"/>
          <p:nvPr/>
        </p:nvSpPr>
        <p:spPr>
          <a:xfrm>
            <a:off x="9163142" y="5026535"/>
            <a:ext cx="25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</a:rPr>
              <a:t>From SUSY-like CPV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603376-1904-CD4E-9A83-355963B48FD2}"/>
              </a:ext>
            </a:extLst>
          </p:cNvPr>
          <p:cNvCxnSpPr>
            <a:cxnSpLocks/>
          </p:cNvCxnSpPr>
          <p:nvPr/>
        </p:nvCxnSpPr>
        <p:spPr>
          <a:xfrm flipH="1">
            <a:off x="8845099" y="4639707"/>
            <a:ext cx="23787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95EEC1-4D15-3949-89BE-84BEEC5418CB}"/>
              </a:ext>
            </a:extLst>
          </p:cNvPr>
          <p:cNvSpPr txBox="1"/>
          <p:nvPr/>
        </p:nvSpPr>
        <p:spPr>
          <a:xfrm>
            <a:off x="9396223" y="4147994"/>
            <a:ext cx="222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</a:rPr>
              <a:t>From theta-QCD</a:t>
            </a:r>
          </a:p>
        </p:txBody>
      </p:sp>
    </p:spTree>
    <p:extLst>
      <p:ext uri="{BB962C8B-B14F-4D97-AF65-F5344CB8AC3E}">
        <p14:creationId xmlns:p14="http://schemas.microsoft.com/office/powerpoint/2010/main" val="2556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56328" y="0"/>
            <a:ext cx="9264072" cy="1143000"/>
          </a:xfrm>
        </p:spPr>
        <p:txBody>
          <a:bodyPr>
            <a:normAutofit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the srEDM exp. at 10</a:t>
            </a:r>
            <a:r>
              <a:rPr lang="en-US" altLang="en-KR" sz="40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40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works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F2588D4-E85C-7D46-9B2F-5944A76F6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2508" y="1025237"/>
            <a:ext cx="11554691" cy="555567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radial E-field &lt;5 MV/m, for 40mm plate separation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and spin dynamics stable for required beam intensity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coherence time estimated &gt;10</a:t>
            </a:r>
            <a:r>
              <a:rPr lang="en-US" altLang="en-KR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using </a:t>
            </a:r>
            <a:r>
              <a:rPr lang="en-US" altLang="en-K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sextupoles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 stochastic cooling)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magnetic focusing greatly shielding external B-fields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lattice significantly reducing systematic error sources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ring planarity &lt;0.1mm; CW &amp; CCW beam separation &lt;0.01mm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oter Placeholder 3">
            <a:extLst>
              <a:ext uri="{FF2B5EF4-FFF2-40B4-BE49-F238E27FC236}">
                <a16:creationId xmlns:a16="http://schemas.microsoft.com/office/drawing/2014/main" id="{E4900734-389B-1A48-AF6A-1D73AC96B746}"/>
              </a:ext>
            </a:extLst>
          </p:cNvPr>
          <p:cNvSpPr txBox="1">
            <a:spLocks noGrp="1"/>
          </p:cNvSpPr>
          <p:nvPr/>
        </p:nvSpPr>
        <p:spPr bwMode="auto">
          <a:xfrm>
            <a:off x="4659312" y="6521450"/>
            <a:ext cx="514970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KR" sz="1400" dirty="0"/>
              <a:t>Yannis Semertzidis, IBS-CAPP &amp; KAIST</a:t>
            </a: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56647913-6E2E-3546-AB95-8FF05E7C220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1689100"/>
          </a:xfrm>
        </p:spPr>
        <p:txBody>
          <a:bodyPr/>
          <a:lstStyle/>
          <a:p>
            <a:r>
              <a:rPr lang="en-US" altLang="en-KR" sz="3200" dirty="0">
                <a:solidFill>
                  <a:srgbClr val="221BFF"/>
                </a:solidFill>
              </a:rPr>
              <a:t>The spin precession relative to momentum in the plane is kept near zero.  A vert. spin precession vs. time is an indication of an EDM (</a:t>
            </a:r>
            <a:r>
              <a:rPr lang="en-US" altLang="en-KR" sz="3200" i="1" dirty="0">
                <a:solidFill>
                  <a:srgbClr val="221BFF"/>
                </a:solidFill>
              </a:rPr>
              <a:t>d</a:t>
            </a:r>
            <a:r>
              <a:rPr lang="en-US" altLang="en-KR" sz="3200" dirty="0">
                <a:solidFill>
                  <a:srgbClr val="221BFF"/>
                </a:solidFill>
              </a:rPr>
              <a:t>) signal.</a:t>
            </a:r>
          </a:p>
        </p:txBody>
      </p:sp>
      <p:sp>
        <p:nvSpPr>
          <p:cNvPr id="34819" name="Line 3">
            <a:extLst>
              <a:ext uri="{FF2B5EF4-FFF2-40B4-BE49-F238E27FC236}">
                <a16:creationId xmlns:a16="http://schemas.microsoft.com/office/drawing/2014/main" id="{F11F3B9E-3463-9E47-9EF9-54DCEDF93C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09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0" name="Oval 5">
            <a:extLst>
              <a:ext uri="{FF2B5EF4-FFF2-40B4-BE49-F238E27FC236}">
                <a16:creationId xmlns:a16="http://schemas.microsoft.com/office/drawing/2014/main" id="{D0FB660A-6FCB-0E47-A9B3-B765F7A28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804988"/>
            <a:ext cx="4876800" cy="46799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KR" altLang="en-KR" sz="1800"/>
          </a:p>
        </p:txBody>
      </p:sp>
      <p:sp>
        <p:nvSpPr>
          <p:cNvPr id="34821" name="Line 6">
            <a:extLst>
              <a:ext uri="{FF2B5EF4-FFF2-40B4-BE49-F238E27FC236}">
                <a16:creationId xmlns:a16="http://schemas.microsoft.com/office/drawing/2014/main" id="{317C324C-4295-C64A-9D0D-A8D71651E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2800" y="1804988"/>
            <a:ext cx="914400" cy="0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2" name="Line 7">
            <a:extLst>
              <a:ext uri="{FF2B5EF4-FFF2-40B4-BE49-F238E27FC236}">
                <a16:creationId xmlns:a16="http://schemas.microsoft.com/office/drawing/2014/main" id="{34FD6065-F9DF-E544-BBD8-8EF32FAD19E3}"/>
              </a:ext>
            </a:extLst>
          </p:cNvPr>
          <p:cNvSpPr>
            <a:spLocks noChangeShapeType="1"/>
          </p:cNvSpPr>
          <p:nvPr/>
        </p:nvSpPr>
        <p:spPr bwMode="auto">
          <a:xfrm rot="19279132">
            <a:off x="4254500" y="2209801"/>
            <a:ext cx="914400" cy="3175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3" name="Line 8">
            <a:extLst>
              <a:ext uri="{FF2B5EF4-FFF2-40B4-BE49-F238E27FC236}">
                <a16:creationId xmlns:a16="http://schemas.microsoft.com/office/drawing/2014/main" id="{E603E218-1D16-524A-BC5B-C7CFD222645D}"/>
              </a:ext>
            </a:extLst>
          </p:cNvPr>
          <p:cNvSpPr>
            <a:spLocks noChangeShapeType="1"/>
          </p:cNvSpPr>
          <p:nvPr/>
        </p:nvSpPr>
        <p:spPr bwMode="auto">
          <a:xfrm rot="3187806">
            <a:off x="7696995" y="2832895"/>
            <a:ext cx="860425" cy="1587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4" name="Line 9">
            <a:extLst>
              <a:ext uri="{FF2B5EF4-FFF2-40B4-BE49-F238E27FC236}">
                <a16:creationId xmlns:a16="http://schemas.microsoft.com/office/drawing/2014/main" id="{FC07B796-36BC-7F45-B0BD-79EE407806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1900" y="5113338"/>
            <a:ext cx="508000" cy="620712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5" name="Line 10">
            <a:extLst>
              <a:ext uri="{FF2B5EF4-FFF2-40B4-BE49-F238E27FC236}">
                <a16:creationId xmlns:a16="http://schemas.microsoft.com/office/drawing/2014/main" id="{6F0BA2E3-EFEC-7246-B02C-644098335CAE}"/>
              </a:ext>
            </a:extLst>
          </p:cNvPr>
          <p:cNvSpPr>
            <a:spLocks noChangeShapeType="1"/>
          </p:cNvSpPr>
          <p:nvPr/>
        </p:nvSpPr>
        <p:spPr bwMode="auto">
          <a:xfrm rot="21391762" flipH="1">
            <a:off x="7289800" y="5781675"/>
            <a:ext cx="584200" cy="501650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6" name="Line 11">
            <a:extLst>
              <a:ext uri="{FF2B5EF4-FFF2-40B4-BE49-F238E27FC236}">
                <a16:creationId xmlns:a16="http://schemas.microsoft.com/office/drawing/2014/main" id="{8A2E53C8-2D8A-EA4D-8E2C-C7AA074DC590}"/>
              </a:ext>
            </a:extLst>
          </p:cNvPr>
          <p:cNvSpPr>
            <a:spLocks noChangeShapeType="1"/>
          </p:cNvSpPr>
          <p:nvPr/>
        </p:nvSpPr>
        <p:spPr bwMode="auto">
          <a:xfrm rot="5383711">
            <a:off x="8129588" y="4505326"/>
            <a:ext cx="858838" cy="1587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7" name="Line 12">
            <a:extLst>
              <a:ext uri="{FF2B5EF4-FFF2-40B4-BE49-F238E27FC236}">
                <a16:creationId xmlns:a16="http://schemas.microsoft.com/office/drawing/2014/main" id="{34C6E08F-18A3-FE44-8DA4-A858CD1D4368}"/>
              </a:ext>
            </a:extLst>
          </p:cNvPr>
          <p:cNvSpPr>
            <a:spLocks noChangeShapeType="1"/>
          </p:cNvSpPr>
          <p:nvPr/>
        </p:nvSpPr>
        <p:spPr bwMode="auto">
          <a:xfrm rot="16152466">
            <a:off x="3228975" y="3857625"/>
            <a:ext cx="858838" cy="1588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8" name="Line 13">
            <a:extLst>
              <a:ext uri="{FF2B5EF4-FFF2-40B4-BE49-F238E27FC236}">
                <a16:creationId xmlns:a16="http://schemas.microsoft.com/office/drawing/2014/main" id="{BED5BB7A-FCB2-C845-92E1-E3100F6D0FE6}"/>
              </a:ext>
            </a:extLst>
          </p:cNvPr>
          <p:cNvSpPr>
            <a:spLocks noChangeShapeType="1"/>
          </p:cNvSpPr>
          <p:nvPr/>
        </p:nvSpPr>
        <p:spPr bwMode="auto">
          <a:xfrm rot="10672734">
            <a:off x="5384800" y="6484939"/>
            <a:ext cx="914400" cy="3175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29" name="Line 14">
            <a:extLst>
              <a:ext uri="{FF2B5EF4-FFF2-40B4-BE49-F238E27FC236}">
                <a16:creationId xmlns:a16="http://schemas.microsoft.com/office/drawing/2014/main" id="{8EA9E150-7C37-5449-972F-D82CB7119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30" name="Line 15">
            <a:extLst>
              <a:ext uri="{FF2B5EF4-FFF2-40B4-BE49-F238E27FC236}">
                <a16:creationId xmlns:a16="http://schemas.microsoft.com/office/drawing/2014/main" id="{56391138-B47E-6D4C-82EE-F1AB867F0A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6901" y="2246313"/>
            <a:ext cx="231775" cy="203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31" name="Line 16">
            <a:extLst>
              <a:ext uri="{FF2B5EF4-FFF2-40B4-BE49-F238E27FC236}">
                <a16:creationId xmlns:a16="http://schemas.microsoft.com/office/drawing/2014/main" id="{A511125B-31C0-6444-AE2A-961797F7073D}"/>
              </a:ext>
            </a:extLst>
          </p:cNvPr>
          <p:cNvSpPr>
            <a:spLocks noChangeShapeType="1"/>
          </p:cNvSpPr>
          <p:nvPr/>
        </p:nvSpPr>
        <p:spPr bwMode="auto">
          <a:xfrm rot="18148271" flipH="1">
            <a:off x="3517107" y="3993357"/>
            <a:ext cx="269875" cy="17303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32" name="Line 17">
            <a:extLst>
              <a:ext uri="{FF2B5EF4-FFF2-40B4-BE49-F238E27FC236}">
                <a16:creationId xmlns:a16="http://schemas.microsoft.com/office/drawing/2014/main" id="{35163D99-013E-A24A-BCF7-96F60DCAE2DD}"/>
              </a:ext>
            </a:extLst>
          </p:cNvPr>
          <p:cNvSpPr>
            <a:spLocks noChangeShapeType="1"/>
          </p:cNvSpPr>
          <p:nvPr/>
        </p:nvSpPr>
        <p:spPr bwMode="auto">
          <a:xfrm rot="9561479" flipV="1">
            <a:off x="7497763" y="5846763"/>
            <a:ext cx="381000" cy="1587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33" name="Line 18">
            <a:extLst>
              <a:ext uri="{FF2B5EF4-FFF2-40B4-BE49-F238E27FC236}">
                <a16:creationId xmlns:a16="http://schemas.microsoft.com/office/drawing/2014/main" id="{392CAC78-36C8-1A47-A581-1ED86A954852}"/>
              </a:ext>
            </a:extLst>
          </p:cNvPr>
          <p:cNvSpPr>
            <a:spLocks noChangeShapeType="1"/>
          </p:cNvSpPr>
          <p:nvPr/>
        </p:nvSpPr>
        <p:spPr bwMode="auto">
          <a:xfrm rot="6443357" flipH="1">
            <a:off x="8348663" y="4270376"/>
            <a:ext cx="422275" cy="152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34" name="Line 19">
            <a:extLst>
              <a:ext uri="{FF2B5EF4-FFF2-40B4-BE49-F238E27FC236}">
                <a16:creationId xmlns:a16="http://schemas.microsoft.com/office/drawing/2014/main" id="{0B28EDAC-DFA7-D846-BC91-2447BE498DEB}"/>
              </a:ext>
            </a:extLst>
          </p:cNvPr>
          <p:cNvSpPr>
            <a:spLocks noChangeShapeType="1"/>
          </p:cNvSpPr>
          <p:nvPr/>
        </p:nvSpPr>
        <p:spPr bwMode="auto">
          <a:xfrm rot="3816004" flipH="1">
            <a:off x="7751763" y="2646363"/>
            <a:ext cx="568325" cy="1079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35" name="Line 20">
            <a:extLst>
              <a:ext uri="{FF2B5EF4-FFF2-40B4-BE49-F238E27FC236}">
                <a16:creationId xmlns:a16="http://schemas.microsoft.com/office/drawing/2014/main" id="{3538B7D7-41D5-174D-9B8B-9B849D0C69AA}"/>
              </a:ext>
            </a:extLst>
          </p:cNvPr>
          <p:cNvSpPr>
            <a:spLocks noChangeShapeType="1"/>
          </p:cNvSpPr>
          <p:nvPr/>
        </p:nvSpPr>
        <p:spPr bwMode="auto">
          <a:xfrm rot="15918648" flipH="1">
            <a:off x="3987800" y="5464175"/>
            <a:ext cx="273050" cy="1841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4836" name="Line 21">
            <a:extLst>
              <a:ext uri="{FF2B5EF4-FFF2-40B4-BE49-F238E27FC236}">
                <a16:creationId xmlns:a16="http://schemas.microsoft.com/office/drawing/2014/main" id="{E0406AF3-7E69-674C-A94A-DBDF0C6E51DF}"/>
              </a:ext>
            </a:extLst>
          </p:cNvPr>
          <p:cNvSpPr>
            <a:spLocks noChangeShapeType="1"/>
          </p:cNvSpPr>
          <p:nvPr/>
        </p:nvSpPr>
        <p:spPr bwMode="auto">
          <a:xfrm rot="12226580" flipV="1">
            <a:off x="5811838" y="6386513"/>
            <a:ext cx="411162" cy="1968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graphicFrame>
        <p:nvGraphicFramePr>
          <p:cNvPr id="34837" name="Object 2">
            <a:extLst>
              <a:ext uri="{FF2B5EF4-FFF2-40B4-BE49-F238E27FC236}">
                <a16:creationId xmlns:a16="http://schemas.microsoft.com/office/drawing/2014/main" id="{FA7C560D-2F5B-CA43-8300-74019EED76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163" y="3429001"/>
          <a:ext cx="146526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36200" imgH="5270500" progId="Equation.3">
                  <p:embed/>
                </p:oleObj>
              </mc:Choice>
              <mc:Fallback>
                <p:oleObj name="Equation" r:id="rId3" imgW="10236200" imgH="5270500" progId="Equation.3">
                  <p:embed/>
                  <p:pic>
                    <p:nvPicPr>
                      <p:cNvPr id="34837" name="Object 2">
                        <a:extLst>
                          <a:ext uri="{FF2B5EF4-FFF2-40B4-BE49-F238E27FC236}">
                            <a16:creationId xmlns:a16="http://schemas.microsoft.com/office/drawing/2014/main" id="{FA7C560D-2F5B-CA43-8300-74019EED76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3429001"/>
                        <a:ext cx="1465262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38" name="Object 3">
            <a:extLst>
              <a:ext uri="{FF2B5EF4-FFF2-40B4-BE49-F238E27FC236}">
                <a16:creationId xmlns:a16="http://schemas.microsoft.com/office/drawing/2014/main" id="{CDF136B1-5EAA-704F-8103-66FB0EA382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3513" y="4383088"/>
          <a:ext cx="1892300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900" imgH="419100" progId="Equation.DSMT4">
                  <p:embed/>
                </p:oleObj>
              </mc:Choice>
              <mc:Fallback>
                <p:oleObj name="Equation" r:id="rId5" imgW="723900" imgH="419100" progId="Equation.DSMT4">
                  <p:embed/>
                  <p:pic>
                    <p:nvPicPr>
                      <p:cNvPr id="34838" name="Object 3">
                        <a:extLst>
                          <a:ext uri="{FF2B5EF4-FFF2-40B4-BE49-F238E27FC236}">
                            <a16:creationId xmlns:a16="http://schemas.microsoft.com/office/drawing/2014/main" id="{CDF136B1-5EAA-704F-8103-66FB0EA382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513" y="4383088"/>
                        <a:ext cx="1892300" cy="109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839" name="Group 36">
            <a:extLst>
              <a:ext uri="{FF2B5EF4-FFF2-40B4-BE49-F238E27FC236}">
                <a16:creationId xmlns:a16="http://schemas.microsoft.com/office/drawing/2014/main" id="{8DC86B95-B081-B748-A5DE-5C2A39141907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1870075"/>
            <a:ext cx="4722812" cy="4548188"/>
            <a:chOff x="2221591" y="1869535"/>
            <a:chExt cx="4722366" cy="4548478"/>
          </a:xfrm>
        </p:grpSpPr>
        <p:sp>
          <p:nvSpPr>
            <p:cNvPr id="34840" name="Line 25">
              <a:extLst>
                <a:ext uri="{FF2B5EF4-FFF2-40B4-BE49-F238E27FC236}">
                  <a16:creationId xmlns:a16="http://schemas.microsoft.com/office/drawing/2014/main" id="{2AC6391D-0FEC-694F-A280-5865A49BA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591" y="4224768"/>
              <a:ext cx="546439" cy="88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KR"/>
            </a:p>
          </p:txBody>
        </p:sp>
        <p:sp>
          <p:nvSpPr>
            <p:cNvPr id="34841" name="Line 25">
              <a:extLst>
                <a:ext uri="{FF2B5EF4-FFF2-40B4-BE49-F238E27FC236}">
                  <a16:creationId xmlns:a16="http://schemas.microsoft.com/office/drawing/2014/main" id="{27EEB0F3-8B8E-4F4E-9F61-ABC3C674C7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50188" y="4246902"/>
              <a:ext cx="593769" cy="8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KR"/>
            </a:p>
          </p:txBody>
        </p:sp>
        <p:sp>
          <p:nvSpPr>
            <p:cNvPr id="34842" name="Line 25">
              <a:extLst>
                <a:ext uri="{FF2B5EF4-FFF2-40B4-BE49-F238E27FC236}">
                  <a16:creationId xmlns:a16="http://schemas.microsoft.com/office/drawing/2014/main" id="{A6036D97-22D2-134D-B60F-4A155AF7A7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4401" y="1869535"/>
              <a:ext cx="3259" cy="5078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KR"/>
            </a:p>
          </p:txBody>
        </p:sp>
        <p:sp>
          <p:nvSpPr>
            <p:cNvPr id="34843" name="Line 25">
              <a:extLst>
                <a:ext uri="{FF2B5EF4-FFF2-40B4-BE49-F238E27FC236}">
                  <a16:creationId xmlns:a16="http://schemas.microsoft.com/office/drawing/2014/main" id="{82D4B8D8-8A86-4F47-B77C-0D25547C2A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02530" y="5894568"/>
              <a:ext cx="7597" cy="523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KR"/>
            </a:p>
          </p:txBody>
        </p:sp>
        <p:sp>
          <p:nvSpPr>
            <p:cNvPr id="34844" name="TextBox 32">
              <a:extLst>
                <a:ext uri="{FF2B5EF4-FFF2-40B4-BE49-F238E27FC236}">
                  <a16:creationId xmlns:a16="http://schemas.microsoft.com/office/drawing/2014/main" id="{74788C49-925B-7E41-91C5-53B2DAA2A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2790" y="207341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KR" sz="1800" b="1"/>
                <a:t>E</a:t>
              </a:r>
            </a:p>
          </p:txBody>
        </p:sp>
        <p:sp>
          <p:nvSpPr>
            <p:cNvPr id="34845" name="TextBox 33">
              <a:extLst>
                <a:ext uri="{FF2B5EF4-FFF2-40B4-BE49-F238E27FC236}">
                  <a16:creationId xmlns:a16="http://schemas.microsoft.com/office/drawing/2014/main" id="{302F6553-3C57-D345-A7B6-FAFC58C03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2810" y="425580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KR" sz="1800" b="1"/>
                <a:t>E</a:t>
              </a:r>
            </a:p>
          </p:txBody>
        </p:sp>
        <p:sp>
          <p:nvSpPr>
            <p:cNvPr id="34846" name="TextBox 34">
              <a:extLst>
                <a:ext uri="{FF2B5EF4-FFF2-40B4-BE49-F238E27FC236}">
                  <a16:creationId xmlns:a16="http://schemas.microsoft.com/office/drawing/2014/main" id="{6A2434B5-7BB5-1441-A744-03D93046B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4468" y="423451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KR" sz="1800" b="1"/>
                <a:t>E</a:t>
              </a:r>
            </a:p>
          </p:txBody>
        </p:sp>
        <p:sp>
          <p:nvSpPr>
            <p:cNvPr id="34847" name="TextBox 35">
              <a:extLst>
                <a:ext uri="{FF2B5EF4-FFF2-40B4-BE49-F238E27FC236}">
                  <a16:creationId xmlns:a16="http://schemas.microsoft.com/office/drawing/2014/main" id="{BAF45103-5252-2040-A7F1-8F276781E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8948" y="5852413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KR" sz="1800" b="1"/>
                <a:t>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C11E38-0AE1-6F4A-8656-B30B33A0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E649C5-63F1-D34C-9697-4CB00035A49D}"/>
                  </a:ext>
                </a:extLst>
              </p:cNvPr>
              <p:cNvSpPr txBox="1"/>
              <p:nvPr/>
            </p:nvSpPr>
            <p:spPr>
              <a:xfrm>
                <a:off x="7984901" y="1504852"/>
                <a:ext cx="4207099" cy="1500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rad>
                      </m:den>
                    </m:f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=0.7 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sz="4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4000" b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40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protons</m:t>
                      </m:r>
                    </m:oMath>
                  </m:oMathPara>
                </a14:m>
                <a:endParaRPr lang="en-KR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E649C5-63F1-D34C-9697-4CB00035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901" y="1504852"/>
                <a:ext cx="4207099" cy="1500154"/>
              </a:xfrm>
              <a:prstGeom prst="rect">
                <a:avLst/>
              </a:prstGeom>
              <a:blipFill>
                <a:blip r:embed="rId8"/>
                <a:stretch>
                  <a:fillRect l="-7207" t="-5882" b="-1428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2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A71311-DA44-41AD-AF11-DEE01D694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978" y="2698594"/>
            <a:ext cx="6817022" cy="4159405"/>
          </a:xfrm>
          <a:prstGeom prst="rect">
            <a:avLst/>
          </a:prstGeom>
        </p:spPr>
      </p:pic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893594" cy="1221581"/>
          </a:xfrm>
        </p:spPr>
        <p:txBody>
          <a:bodyPr>
            <a:normAutofit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paper on EDMs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1ED01-5E08-DB57-1DE9-151B8A3AD6AF}"/>
              </a:ext>
            </a:extLst>
          </p:cNvPr>
          <p:cNvSpPr txBox="1"/>
          <p:nvPr/>
        </p:nvSpPr>
        <p:spPr>
          <a:xfrm>
            <a:off x="8196146" y="3178098"/>
            <a:ext cx="14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Electron EDM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B3EBF-CCBF-ECCB-8CD0-DF2ABFECB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618" y="4186"/>
            <a:ext cx="6099431" cy="2694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E19E9A-0A34-4AA5-7AF1-E26C86B47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305" y="1351390"/>
            <a:ext cx="2195744" cy="703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3017B-18B6-21F8-D4D0-4E73FA8AF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26" y="1334343"/>
            <a:ext cx="4533900" cy="401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B0864-D82F-FE89-F38C-FDD84F861588}"/>
              </a:ext>
            </a:extLst>
          </p:cNvPr>
          <p:cNvSpPr txBox="1"/>
          <p:nvPr/>
        </p:nvSpPr>
        <p:spPr>
          <a:xfrm>
            <a:off x="3414229" y="1701085"/>
            <a:ext cx="495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Effective E-field with polar molecules: order GV/cm</a:t>
            </a:r>
          </a:p>
        </p:txBody>
      </p:sp>
    </p:spTree>
    <p:extLst>
      <p:ext uri="{BB962C8B-B14F-4D97-AF65-F5344CB8AC3E}">
        <p14:creationId xmlns:p14="http://schemas.microsoft.com/office/powerpoint/2010/main" val="40353301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oter Placeholder 3">
            <a:extLst>
              <a:ext uri="{FF2B5EF4-FFF2-40B4-BE49-F238E27FC236}">
                <a16:creationId xmlns:a16="http://schemas.microsoft.com/office/drawing/2014/main" id="{DC7DEECD-C893-8445-B0BD-FC61453005F4}"/>
              </a:ext>
            </a:extLst>
          </p:cNvPr>
          <p:cNvSpPr txBox="1">
            <a:spLocks noGrp="1"/>
          </p:cNvSpPr>
          <p:nvPr/>
        </p:nvSpPr>
        <p:spPr bwMode="auto">
          <a:xfrm>
            <a:off x="4659313" y="6521450"/>
            <a:ext cx="5426796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KR" sz="1400" dirty="0"/>
              <a:t>Yannis Semertzidis, IBS-CAPP &amp; KAIST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65E72ED7-8761-5149-9B94-89ADA6FBEF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1689100"/>
          </a:xfrm>
        </p:spPr>
        <p:txBody>
          <a:bodyPr/>
          <a:lstStyle/>
          <a:p>
            <a:r>
              <a:rPr lang="en-US" altLang="en-KR" sz="3200" dirty="0">
                <a:solidFill>
                  <a:srgbClr val="221BFF"/>
                </a:solidFill>
              </a:rPr>
              <a:t>The spin precession relative to momentum in the plane is kept near zero.  A vert. spin precession vs. time is an indication of an EDM (</a:t>
            </a:r>
            <a:r>
              <a:rPr lang="en-US" altLang="en-KR" sz="3200" i="1" dirty="0">
                <a:solidFill>
                  <a:srgbClr val="221BFF"/>
                </a:solidFill>
              </a:rPr>
              <a:t>d</a:t>
            </a:r>
            <a:r>
              <a:rPr lang="en-US" altLang="en-KR" sz="3200" dirty="0">
                <a:solidFill>
                  <a:srgbClr val="221BFF"/>
                </a:solidFill>
              </a:rPr>
              <a:t>) signal.</a:t>
            </a:r>
          </a:p>
        </p:txBody>
      </p:sp>
      <p:sp>
        <p:nvSpPr>
          <p:cNvPr id="36867" name="Line 3">
            <a:extLst>
              <a:ext uri="{FF2B5EF4-FFF2-40B4-BE49-F238E27FC236}">
                <a16:creationId xmlns:a16="http://schemas.microsoft.com/office/drawing/2014/main" id="{E8ECA432-0364-6B45-AC75-88C2C770BB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09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68" name="Oval 5">
            <a:extLst>
              <a:ext uri="{FF2B5EF4-FFF2-40B4-BE49-F238E27FC236}">
                <a16:creationId xmlns:a16="http://schemas.microsoft.com/office/drawing/2014/main" id="{C5CFCCA2-5276-2244-9288-AE1C28111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6" y="1804989"/>
            <a:ext cx="5013325" cy="28416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KR" altLang="en-KR" sz="1800"/>
          </a:p>
        </p:txBody>
      </p:sp>
      <p:sp>
        <p:nvSpPr>
          <p:cNvPr id="36869" name="Line 6">
            <a:extLst>
              <a:ext uri="{FF2B5EF4-FFF2-40B4-BE49-F238E27FC236}">
                <a16:creationId xmlns:a16="http://schemas.microsoft.com/office/drawing/2014/main" id="{86AC59AF-70AA-C145-BDC2-529A4D27F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2800" y="1804988"/>
            <a:ext cx="914400" cy="0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0" name="Line 7">
            <a:extLst>
              <a:ext uri="{FF2B5EF4-FFF2-40B4-BE49-F238E27FC236}">
                <a16:creationId xmlns:a16="http://schemas.microsoft.com/office/drawing/2014/main" id="{145FA68F-15D9-B648-9258-EB78BA9EE41D}"/>
              </a:ext>
            </a:extLst>
          </p:cNvPr>
          <p:cNvSpPr>
            <a:spLocks noChangeShapeType="1"/>
          </p:cNvSpPr>
          <p:nvPr/>
        </p:nvSpPr>
        <p:spPr bwMode="auto">
          <a:xfrm rot="19279132">
            <a:off x="4265613" y="1914525"/>
            <a:ext cx="863600" cy="261938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1" name="Line 8">
            <a:extLst>
              <a:ext uri="{FF2B5EF4-FFF2-40B4-BE49-F238E27FC236}">
                <a16:creationId xmlns:a16="http://schemas.microsoft.com/office/drawing/2014/main" id="{B57D8822-5A0E-654F-B43A-A38231CF7FA6}"/>
              </a:ext>
            </a:extLst>
          </p:cNvPr>
          <p:cNvSpPr>
            <a:spLocks noChangeShapeType="1"/>
          </p:cNvSpPr>
          <p:nvPr/>
        </p:nvSpPr>
        <p:spPr bwMode="auto">
          <a:xfrm rot="3187806" flipV="1">
            <a:off x="7693820" y="2297907"/>
            <a:ext cx="671512" cy="193675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2" name="Line 9">
            <a:extLst>
              <a:ext uri="{FF2B5EF4-FFF2-40B4-BE49-F238E27FC236}">
                <a16:creationId xmlns:a16="http://schemas.microsoft.com/office/drawing/2014/main" id="{4F431776-E686-3D4C-BAF3-6F0691C3B0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27450" y="3843338"/>
            <a:ext cx="628650" cy="468312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3" name="Line 10">
            <a:extLst>
              <a:ext uri="{FF2B5EF4-FFF2-40B4-BE49-F238E27FC236}">
                <a16:creationId xmlns:a16="http://schemas.microsoft.com/office/drawing/2014/main" id="{8F8F4542-A235-CA49-922C-EA7ECEC95DB3}"/>
              </a:ext>
            </a:extLst>
          </p:cNvPr>
          <p:cNvSpPr>
            <a:spLocks noChangeShapeType="1"/>
          </p:cNvSpPr>
          <p:nvPr/>
        </p:nvSpPr>
        <p:spPr bwMode="auto">
          <a:xfrm rot="21391762" flipH="1">
            <a:off x="7104064" y="4202113"/>
            <a:ext cx="731837" cy="292100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4" name="Line 11">
            <a:extLst>
              <a:ext uri="{FF2B5EF4-FFF2-40B4-BE49-F238E27FC236}">
                <a16:creationId xmlns:a16="http://schemas.microsoft.com/office/drawing/2014/main" id="{128ACE6D-7033-574D-8937-BD6AEFFEC045}"/>
              </a:ext>
            </a:extLst>
          </p:cNvPr>
          <p:cNvSpPr>
            <a:spLocks noChangeShapeType="1"/>
          </p:cNvSpPr>
          <p:nvPr/>
        </p:nvSpPr>
        <p:spPr bwMode="auto">
          <a:xfrm rot="5383711">
            <a:off x="8186738" y="3362326"/>
            <a:ext cx="677863" cy="23812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5" name="Line 12">
            <a:extLst>
              <a:ext uri="{FF2B5EF4-FFF2-40B4-BE49-F238E27FC236}">
                <a16:creationId xmlns:a16="http://schemas.microsoft.com/office/drawing/2014/main" id="{DDE68E70-DE1E-B849-9738-5E5A6260498A}"/>
              </a:ext>
            </a:extLst>
          </p:cNvPr>
          <p:cNvSpPr>
            <a:spLocks noChangeShapeType="1"/>
          </p:cNvSpPr>
          <p:nvPr/>
        </p:nvSpPr>
        <p:spPr bwMode="auto">
          <a:xfrm rot="16152466">
            <a:off x="3224213" y="2855913"/>
            <a:ext cx="693738" cy="106363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6" name="Line 13">
            <a:extLst>
              <a:ext uri="{FF2B5EF4-FFF2-40B4-BE49-F238E27FC236}">
                <a16:creationId xmlns:a16="http://schemas.microsoft.com/office/drawing/2014/main" id="{B5955F40-39D3-B04A-9FAF-121EF0796C38}"/>
              </a:ext>
            </a:extLst>
          </p:cNvPr>
          <p:cNvSpPr>
            <a:spLocks noChangeShapeType="1"/>
          </p:cNvSpPr>
          <p:nvPr/>
        </p:nvSpPr>
        <p:spPr bwMode="auto">
          <a:xfrm rot="10672734">
            <a:off x="5476876" y="4587875"/>
            <a:ext cx="809625" cy="63500"/>
          </a:xfrm>
          <a:prstGeom prst="line">
            <a:avLst/>
          </a:prstGeom>
          <a:noFill/>
          <a:ln w="76200">
            <a:solidFill>
              <a:srgbClr val="221B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7" name="Line 14">
            <a:extLst>
              <a:ext uri="{FF2B5EF4-FFF2-40B4-BE49-F238E27FC236}">
                <a16:creationId xmlns:a16="http://schemas.microsoft.com/office/drawing/2014/main" id="{A669338D-9B77-D042-9C5C-CEAB596C5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8" name="Line 15">
            <a:extLst>
              <a:ext uri="{FF2B5EF4-FFF2-40B4-BE49-F238E27FC236}">
                <a16:creationId xmlns:a16="http://schemas.microsoft.com/office/drawing/2014/main" id="{AD3E7B32-A9CC-D445-BB56-3A50319508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6725" y="1747839"/>
            <a:ext cx="319088" cy="4730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79" name="Line 16">
            <a:extLst>
              <a:ext uri="{FF2B5EF4-FFF2-40B4-BE49-F238E27FC236}">
                <a16:creationId xmlns:a16="http://schemas.microsoft.com/office/drawing/2014/main" id="{E51FCC4D-E340-F640-B0A6-37A4BFD54406}"/>
              </a:ext>
            </a:extLst>
          </p:cNvPr>
          <p:cNvSpPr>
            <a:spLocks noChangeShapeType="1"/>
          </p:cNvSpPr>
          <p:nvPr/>
        </p:nvSpPr>
        <p:spPr bwMode="auto">
          <a:xfrm rot="18148271" flipH="1">
            <a:off x="3292476" y="2822576"/>
            <a:ext cx="447675" cy="2984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80" name="Line 17">
            <a:extLst>
              <a:ext uri="{FF2B5EF4-FFF2-40B4-BE49-F238E27FC236}">
                <a16:creationId xmlns:a16="http://schemas.microsoft.com/office/drawing/2014/main" id="{E0C74222-BD38-2D40-B567-42F761025F2E}"/>
              </a:ext>
            </a:extLst>
          </p:cNvPr>
          <p:cNvSpPr>
            <a:spLocks noChangeShapeType="1"/>
          </p:cNvSpPr>
          <p:nvPr/>
        </p:nvSpPr>
        <p:spPr bwMode="auto">
          <a:xfrm rot="9561479">
            <a:off x="7235825" y="3986213"/>
            <a:ext cx="546100" cy="296862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81" name="Line 18">
            <a:extLst>
              <a:ext uri="{FF2B5EF4-FFF2-40B4-BE49-F238E27FC236}">
                <a16:creationId xmlns:a16="http://schemas.microsoft.com/office/drawing/2014/main" id="{2516D854-E3A1-E548-B782-F771CD939AAE}"/>
              </a:ext>
            </a:extLst>
          </p:cNvPr>
          <p:cNvSpPr>
            <a:spLocks noChangeShapeType="1"/>
          </p:cNvSpPr>
          <p:nvPr/>
        </p:nvSpPr>
        <p:spPr bwMode="auto">
          <a:xfrm rot="6443357" flipH="1">
            <a:off x="8287545" y="3225007"/>
            <a:ext cx="392112" cy="285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82" name="Line 19">
            <a:extLst>
              <a:ext uri="{FF2B5EF4-FFF2-40B4-BE49-F238E27FC236}">
                <a16:creationId xmlns:a16="http://schemas.microsoft.com/office/drawing/2014/main" id="{66E6B9E4-7F60-994F-9C69-E5A55E121D2A}"/>
              </a:ext>
            </a:extLst>
          </p:cNvPr>
          <p:cNvSpPr>
            <a:spLocks noChangeShapeType="1"/>
          </p:cNvSpPr>
          <p:nvPr/>
        </p:nvSpPr>
        <p:spPr bwMode="auto">
          <a:xfrm rot="3816004" flipH="1">
            <a:off x="7805738" y="2147888"/>
            <a:ext cx="285750" cy="2476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83" name="Line 20">
            <a:extLst>
              <a:ext uri="{FF2B5EF4-FFF2-40B4-BE49-F238E27FC236}">
                <a16:creationId xmlns:a16="http://schemas.microsoft.com/office/drawing/2014/main" id="{18DA6897-08F8-2C4A-9B91-4FAA9E566B79}"/>
              </a:ext>
            </a:extLst>
          </p:cNvPr>
          <p:cNvSpPr>
            <a:spLocks noChangeShapeType="1"/>
          </p:cNvSpPr>
          <p:nvPr/>
        </p:nvSpPr>
        <p:spPr bwMode="auto">
          <a:xfrm rot="15918648" flipH="1">
            <a:off x="3967958" y="3915570"/>
            <a:ext cx="496887" cy="26352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84" name="Line 21">
            <a:extLst>
              <a:ext uri="{FF2B5EF4-FFF2-40B4-BE49-F238E27FC236}">
                <a16:creationId xmlns:a16="http://schemas.microsoft.com/office/drawing/2014/main" id="{48DFA1E2-AED3-DC4B-AFD5-83907C854A93}"/>
              </a:ext>
            </a:extLst>
          </p:cNvPr>
          <p:cNvSpPr>
            <a:spLocks noChangeShapeType="1"/>
          </p:cNvSpPr>
          <p:nvPr/>
        </p:nvSpPr>
        <p:spPr bwMode="auto">
          <a:xfrm rot="12226580">
            <a:off x="5510213" y="4422776"/>
            <a:ext cx="787400" cy="412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graphicFrame>
        <p:nvGraphicFramePr>
          <p:cNvPr id="36885" name="Object 2">
            <a:extLst>
              <a:ext uri="{FF2B5EF4-FFF2-40B4-BE49-F238E27FC236}">
                <a16:creationId xmlns:a16="http://schemas.microsoft.com/office/drawing/2014/main" id="{5E43F4E2-4C8C-644F-A512-B11E6896D8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59251" y="5208588"/>
          <a:ext cx="146526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36200" imgH="5270500" progId="Equation.3">
                  <p:embed/>
                </p:oleObj>
              </mc:Choice>
              <mc:Fallback>
                <p:oleObj name="Equation" r:id="rId3" imgW="10236200" imgH="5270500" progId="Equation.3">
                  <p:embed/>
                  <p:pic>
                    <p:nvPicPr>
                      <p:cNvPr id="36885" name="Object 2">
                        <a:extLst>
                          <a:ext uri="{FF2B5EF4-FFF2-40B4-BE49-F238E27FC236}">
                            <a16:creationId xmlns:a16="http://schemas.microsoft.com/office/drawing/2014/main" id="{5E43F4E2-4C8C-644F-A512-B11E6896D8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1" y="5208588"/>
                        <a:ext cx="1465263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86" name="Object 3">
            <a:extLst>
              <a:ext uri="{FF2B5EF4-FFF2-40B4-BE49-F238E27FC236}">
                <a16:creationId xmlns:a16="http://schemas.microsoft.com/office/drawing/2014/main" id="{31938D73-C6A1-AE46-AA89-0268E151AE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0825" y="4979988"/>
          <a:ext cx="1892300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900" imgH="419100" progId="Equation.DSMT4">
                  <p:embed/>
                </p:oleObj>
              </mc:Choice>
              <mc:Fallback>
                <p:oleObj name="Equation" r:id="rId5" imgW="723900" imgH="419100" progId="Equation.DSMT4">
                  <p:embed/>
                  <p:pic>
                    <p:nvPicPr>
                      <p:cNvPr id="36886" name="Object 3">
                        <a:extLst>
                          <a:ext uri="{FF2B5EF4-FFF2-40B4-BE49-F238E27FC236}">
                            <a16:creationId xmlns:a16="http://schemas.microsoft.com/office/drawing/2014/main" id="{31938D73-C6A1-AE46-AA89-0268E151AE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25" y="4979988"/>
                        <a:ext cx="1892300" cy="109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7" name="Line 25">
            <a:extLst>
              <a:ext uri="{FF2B5EF4-FFF2-40B4-BE49-F238E27FC236}">
                <a16:creationId xmlns:a16="http://schemas.microsoft.com/office/drawing/2014/main" id="{AFB67428-3781-2645-811E-F1D313089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8538" y="3248026"/>
            <a:ext cx="546100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88" name="Line 25">
            <a:extLst>
              <a:ext uri="{FF2B5EF4-FFF2-40B4-BE49-F238E27FC236}">
                <a16:creationId xmlns:a16="http://schemas.microsoft.com/office/drawing/2014/main" id="{2CCA1FC0-290C-0547-8D1D-9338A75432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6864" y="3128964"/>
            <a:ext cx="593725" cy="7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89" name="Line 25">
            <a:extLst>
              <a:ext uri="{FF2B5EF4-FFF2-40B4-BE49-F238E27FC236}">
                <a16:creationId xmlns:a16="http://schemas.microsoft.com/office/drawing/2014/main" id="{600B6D72-915F-EB47-9456-D3678F9F49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8076" y="1870075"/>
            <a:ext cx="3175" cy="311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90" name="Line 25">
            <a:extLst>
              <a:ext uri="{FF2B5EF4-FFF2-40B4-BE49-F238E27FC236}">
                <a16:creationId xmlns:a16="http://schemas.microsoft.com/office/drawing/2014/main" id="{FFABE2AA-2140-864D-8083-B79AF9EF70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56339" y="4298950"/>
            <a:ext cx="7937" cy="317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KR"/>
          </a:p>
        </p:txBody>
      </p:sp>
      <p:sp>
        <p:nvSpPr>
          <p:cNvPr id="36891" name="TextBox 32">
            <a:extLst>
              <a:ext uri="{FF2B5EF4-FFF2-40B4-BE49-F238E27FC236}">
                <a16:creationId xmlns:a16="http://schemas.microsoft.com/office/drawing/2014/main" id="{7BF1FB86-2AD6-A141-85C1-DC2FB9654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9" y="2073275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 b="1"/>
              <a:t>E</a:t>
            </a:r>
          </a:p>
        </p:txBody>
      </p:sp>
      <p:sp>
        <p:nvSpPr>
          <p:cNvPr id="36892" name="TextBox 33">
            <a:extLst>
              <a:ext uri="{FF2B5EF4-FFF2-40B4-BE49-F238E27FC236}">
                <a16:creationId xmlns:a16="http://schemas.microsoft.com/office/drawing/2014/main" id="{30D3FD02-4CB2-FE49-8501-7BF2E26A6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739" y="2909889"/>
            <a:ext cx="33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 b="1"/>
              <a:t>E</a:t>
            </a:r>
          </a:p>
        </p:txBody>
      </p:sp>
      <p:sp>
        <p:nvSpPr>
          <p:cNvPr id="36893" name="TextBox 34">
            <a:extLst>
              <a:ext uri="{FF2B5EF4-FFF2-40B4-BE49-F238E27FC236}">
                <a16:creationId xmlns:a16="http://schemas.microsoft.com/office/drawing/2014/main" id="{BD3F8EAD-C5EC-5D48-8CB7-B35D19A2A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9" y="3084513"/>
            <a:ext cx="33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 b="1"/>
              <a:t>E</a:t>
            </a:r>
          </a:p>
        </p:txBody>
      </p:sp>
      <p:sp>
        <p:nvSpPr>
          <p:cNvPr id="36894" name="TextBox 35">
            <a:extLst>
              <a:ext uri="{FF2B5EF4-FFF2-40B4-BE49-F238E27FC236}">
                <a16:creationId xmlns:a16="http://schemas.microsoft.com/office/drawing/2014/main" id="{DBD323F9-06DA-1D45-9D9A-2EE98574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170363"/>
            <a:ext cx="33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 b="1"/>
              <a:t>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348A98-89C8-8643-ABCF-B3F1D43C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563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346F71-53BB-7C23-8D3B-1CC772BE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25" y="709953"/>
            <a:ext cx="8773549" cy="61480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19FEB-125B-ACDC-DA96-C7342CA22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4" y="0"/>
            <a:ext cx="720779" cy="6858000"/>
          </a:xfrm>
          <a:prstGeom prst="rect">
            <a:avLst/>
          </a:prstGeom>
        </p:spPr>
      </p:pic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852755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 theory, from Snowmass process.</a:t>
            </a:r>
            <a:endParaRPr lang="en-US" altLang="en-KR" sz="4000" i="1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57627E7-3FEC-F388-7BEA-09B7B983085E}"/>
              </a:ext>
            </a:extLst>
          </p:cNvPr>
          <p:cNvSpPr txBox="1">
            <a:spLocks noChangeArrowheads="1"/>
          </p:cNvSpPr>
          <p:nvPr/>
        </p:nvSpPr>
        <p:spPr>
          <a:xfrm>
            <a:off x="8774130" y="3429000"/>
            <a:ext cx="3211070" cy="852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Blum, Winter </a:t>
            </a:r>
            <a:r>
              <a:rPr lang="en-US" altLang="en-KR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3004142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893594" cy="1221581"/>
          </a:xfrm>
        </p:spPr>
        <p:txBody>
          <a:bodyPr>
            <a:normAutofit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paper on pEDM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CD330-42B2-98C6-097D-0BA85703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6981"/>
            <a:ext cx="9390580" cy="5291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4C4E5C-6551-13C8-B872-FC23AA6A9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453" y="0"/>
            <a:ext cx="4418547" cy="48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3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154F06-36C0-063A-5CC7-F3667D0F2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5" y="1335640"/>
            <a:ext cx="6606293" cy="5522359"/>
          </a:xfrm>
          <a:prstGeom prst="rect">
            <a:avLst/>
          </a:prstGeom>
        </p:spPr>
      </p:pic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893594" cy="1221581"/>
          </a:xfrm>
        </p:spPr>
        <p:txBody>
          <a:bodyPr>
            <a:normAutofit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paper on pEDM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C4E5C-6551-13C8-B872-FC23AA6A9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343" y="0"/>
            <a:ext cx="6288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53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61AC7A-62C9-B351-E0E2-772A6BA0F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32393" y="-2294863"/>
            <a:ext cx="608001" cy="6427436"/>
          </a:xfrm>
          <a:prstGeom prst="rect">
            <a:avLst/>
          </a:prstGeom>
        </p:spPr>
      </p:pic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" y="1"/>
            <a:ext cx="12192001" cy="9722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Dipole-monopole interactions for the storage ring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CD8E3-622B-3F12-C145-CFD3CDFCE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964" y="1304817"/>
            <a:ext cx="6185035" cy="5084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70C65-B6F7-25EE-A74D-12516D883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2007742"/>
            <a:ext cx="5865260" cy="4850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CCCA9-F3B7-853A-96C9-3C6F10FF2088}"/>
              </a:ext>
            </a:extLst>
          </p:cNvPr>
          <p:cNvSpPr txBox="1"/>
          <p:nvPr/>
        </p:nvSpPr>
        <p:spPr>
          <a:xfrm>
            <a:off x="262759" y="972272"/>
            <a:ext cx="764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 field acting on muon (g-2) and proton EDM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5EA82-C925-66BC-61A7-B53023E45819}"/>
              </a:ext>
            </a:extLst>
          </p:cNvPr>
          <p:cNvSpPr txBox="1"/>
          <p:nvPr/>
        </p:nvSpPr>
        <p:spPr>
          <a:xfrm>
            <a:off x="6095999" y="4309241"/>
            <a:ext cx="20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Inject CW vs. CCW?</a:t>
            </a:r>
          </a:p>
        </p:txBody>
      </p:sp>
    </p:spTree>
    <p:extLst>
      <p:ext uri="{BB962C8B-B14F-4D97-AF65-F5344CB8AC3E}">
        <p14:creationId xmlns:p14="http://schemas.microsoft.com/office/powerpoint/2010/main" val="163585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blue}{&#10;${\mathcal H} = - \vec \mu \cdot \vec B - \vec d \cdot \vec E$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79"/>
  <p:tag name="PICTUREFILESIZE" val="114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38983</TotalTime>
  <Words>3292</Words>
  <Application>Microsoft Office PowerPoint</Application>
  <PresentationFormat>Widescreen</PresentationFormat>
  <Paragraphs>493</Paragraphs>
  <Slides>61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Status of experimental searches on EDMs</vt:lpstr>
      <vt:lpstr>A Permanent EDM Violates both T &amp; P Symmetries:</vt:lpstr>
      <vt:lpstr>Snowmass paper on EDMs, why many EDMs:</vt:lpstr>
      <vt:lpstr>EDM timelines, from Snowmass 2021 (2022).</vt:lpstr>
      <vt:lpstr>Snowmass paper on EDMs</vt:lpstr>
      <vt:lpstr>Snowmass paper on EDMs</vt:lpstr>
      <vt:lpstr>Snowmass paper on pEDM</vt:lpstr>
      <vt:lpstr>Snowmass paper on pEDM</vt:lpstr>
      <vt:lpstr>Dipole-monopole interactions for the storage ring experiments</vt:lpstr>
      <vt:lpstr>ARIADNE and nucleon EDMs</vt:lpstr>
      <vt:lpstr>Storage ring pEDM at 10-29e-cm, best hadronic EDM exp.</vt:lpstr>
      <vt:lpstr>Muon g-2 experiment</vt:lpstr>
      <vt:lpstr>Hadronic Electric Dipole Moments</vt:lpstr>
      <vt:lpstr>Input to hadronic EDM</vt:lpstr>
      <vt:lpstr>EDMs of different systems (Marciano)</vt:lpstr>
      <vt:lpstr>Storage ring Electric Dipole Moments</vt:lpstr>
      <vt:lpstr>Storage Ring EDM experiments, frozen spin method</vt:lpstr>
      <vt:lpstr>Electric fields: Freezing the g-2 spin precession</vt:lpstr>
      <vt:lpstr>Proton Statistical Error (232MeV): 10-29 e-cm</vt:lpstr>
      <vt:lpstr>Systematic errors</vt:lpstr>
      <vt:lpstr>PowerPoint Presentation</vt:lpstr>
      <vt:lpstr>Storage Ring Electric Dipole Moments exp. options</vt:lpstr>
      <vt:lpstr>Effect as a function of azimuthal harmonic N </vt:lpstr>
      <vt:lpstr>Ring planarity: The average vertical speed in deflectors needs to be zero!</vt:lpstr>
      <vt:lpstr>Hybrid, symmetric lattice storage ring. Great for systematic error reduction.</vt:lpstr>
      <vt:lpstr>Vertical velocity effect cancels </vt:lpstr>
      <vt:lpstr>Classification of systematic errors at 10-29 e-cm for hybrid-symmetric lattice</vt:lpstr>
      <vt:lpstr>Symmetries against systematic errors</vt:lpstr>
      <vt:lpstr>Spin-based alignment/background reduction</vt:lpstr>
      <vt:lpstr>Protons in a hybrid-symmetric ring: no new technology</vt:lpstr>
      <vt:lpstr>PowerPoint Presentation</vt:lpstr>
      <vt:lpstr>PowerPoint Presentation</vt:lpstr>
      <vt:lpstr>John Benante, Bill Morse in AGS tunnel, plenty of room for the EDM ring.</vt:lpstr>
      <vt:lpstr>Hybrid, symmetric lattice storage ring, designed by Val. Lebedev (FNAL)</vt:lpstr>
      <vt:lpstr>Timeline</vt:lpstr>
      <vt:lpstr>Summary</vt:lpstr>
      <vt:lpstr>References</vt:lpstr>
      <vt:lpstr>Extra slides</vt:lpstr>
      <vt:lpstr>Ring planarity critical to control geometrical phase errors</vt:lpstr>
      <vt:lpstr>PowerPoint Presentation</vt:lpstr>
      <vt:lpstr>HLS measurements at Fermilab</vt:lpstr>
      <vt:lpstr>PowerPoint Presentation</vt:lpstr>
      <vt:lpstr>PowerPoint Presentation</vt:lpstr>
      <vt:lpstr>PowerPoint Presentation</vt:lpstr>
      <vt:lpstr>PowerPoint Presentation</vt:lpstr>
      <vt:lpstr>Lattice with 800 m circumference for a sensitive experiment on EDM, Dark Matter (DM) and Dark Energy (DE)</vt:lpstr>
      <vt:lpstr>PowerPoint Presentation</vt:lpstr>
      <vt:lpstr>SQUID-based BPMs</vt:lpstr>
      <vt:lpstr>PowerPoint Presentation</vt:lpstr>
      <vt:lpstr>PowerPoint Presentation</vt:lpstr>
      <vt:lpstr>PowerPoint Presentation</vt:lpstr>
      <vt:lpstr>Large Surface Area Electrodes</vt:lpstr>
      <vt:lpstr>E-field plate modules: The (24) FNAL Tevatron ES-separators ran for years with harder specs</vt:lpstr>
      <vt:lpstr>Polarimeter analyzing power at Pmagic is great </vt:lpstr>
      <vt:lpstr>Spin Coherence Time</vt:lpstr>
      <vt:lpstr>Hybrid, symmetric lattice storage ring. Spin Coherence Time with sextupoles</vt:lpstr>
      <vt:lpstr>Physics strength comparison  (Marciano)</vt:lpstr>
      <vt:lpstr>How the srEDM exp. at 10-29 e-cm works</vt:lpstr>
      <vt:lpstr>The spin precession relative to momentum in the plane is kept near zero.  A vert. spin precession vs. time is an indication of an EDM (d) signal.</vt:lpstr>
      <vt:lpstr>The spin precession relative to momentum in the plane is kept near zero.  A vert. spin precession vs. time is an indication of an EDM (d) signal.</vt:lpstr>
      <vt:lpstr>EDM theory, from Snowmass process.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Axions at CAPP review</dc:title>
  <dc:subject/>
  <dc:creator>Microsoft Office User</dc:creator>
  <cp:keywords/>
  <dc:description/>
  <cp:lastModifiedBy>Microsoft Office User</cp:lastModifiedBy>
  <cp:revision>445</cp:revision>
  <cp:lastPrinted>2020-08-19T03:56:10Z</cp:lastPrinted>
  <dcterms:created xsi:type="dcterms:W3CDTF">2019-05-21T07:24:01Z</dcterms:created>
  <dcterms:modified xsi:type="dcterms:W3CDTF">2022-11-10T16:31:59Z</dcterms:modified>
  <cp:category/>
</cp:coreProperties>
</file>