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25" r:id="rId1"/>
  </p:sldMasterIdLst>
  <p:notesMasterIdLst>
    <p:notesMasterId r:id="rId40"/>
  </p:notesMasterIdLst>
  <p:handoutMasterIdLst>
    <p:handoutMasterId r:id="rId41"/>
  </p:handoutMasterIdLst>
  <p:sldIdLst>
    <p:sldId id="461" r:id="rId2"/>
    <p:sldId id="462" r:id="rId3"/>
    <p:sldId id="547" r:id="rId4"/>
    <p:sldId id="483" r:id="rId5"/>
    <p:sldId id="475" r:id="rId6"/>
    <p:sldId id="504" r:id="rId7"/>
    <p:sldId id="505" r:id="rId8"/>
    <p:sldId id="526" r:id="rId9"/>
    <p:sldId id="527" r:id="rId10"/>
    <p:sldId id="544" r:id="rId11"/>
    <p:sldId id="528" r:id="rId12"/>
    <p:sldId id="506" r:id="rId13"/>
    <p:sldId id="525" r:id="rId14"/>
    <p:sldId id="523" r:id="rId15"/>
    <p:sldId id="545" r:id="rId16"/>
    <p:sldId id="548" r:id="rId17"/>
    <p:sldId id="508" r:id="rId18"/>
    <p:sldId id="509" r:id="rId19"/>
    <p:sldId id="510" r:id="rId20"/>
    <p:sldId id="538" r:id="rId21"/>
    <p:sldId id="511" r:id="rId22"/>
    <p:sldId id="512" r:id="rId23"/>
    <p:sldId id="546" r:id="rId24"/>
    <p:sldId id="514" r:id="rId25"/>
    <p:sldId id="524" r:id="rId26"/>
    <p:sldId id="531" r:id="rId27"/>
    <p:sldId id="532" r:id="rId28"/>
    <p:sldId id="535" r:id="rId29"/>
    <p:sldId id="540" r:id="rId30"/>
    <p:sldId id="541" r:id="rId31"/>
    <p:sldId id="542" r:id="rId32"/>
    <p:sldId id="537" r:id="rId33"/>
    <p:sldId id="536" r:id="rId34"/>
    <p:sldId id="533" r:id="rId35"/>
    <p:sldId id="534" r:id="rId36"/>
    <p:sldId id="539" r:id="rId37"/>
    <p:sldId id="543" r:id="rId38"/>
    <p:sldId id="521" r:id="rId39"/>
  </p:sldIdLst>
  <p:sldSz cx="9144000" cy="5143500" type="screen16x9"/>
  <p:notesSz cx="6794500" cy="9931400"/>
  <p:embeddedFontLst>
    <p:embeddedFont>
      <p:font typeface="Arial Narrow" panose="020B060602020203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
      <p:font typeface="Cambria Math" panose="02040503050406030204" pitchFamily="18" charset="0"/>
      <p:regular r:id="rId54"/>
    </p:embeddedFont>
    <p:embeddedFont>
      <p:font typeface="Georgia" panose="02040502050405020303" pitchFamily="18" charset="0"/>
      <p:regular r:id="rId55"/>
      <p:bold r:id="rId56"/>
      <p:italic r:id="rId57"/>
      <p:boldItalic r:id="rId58"/>
    </p:embeddedFont>
    <p:embeddedFont>
      <p:font typeface="HelveticaNeue" panose="020B0604020202020204" charset="0"/>
      <p:regular r:id="rId59"/>
    </p:embeddedFont>
    <p:embeddedFont>
      <p:font typeface="Humanst521 BT" panose="020B0604020202020204" charset="0"/>
      <p:regular r:id="rId60"/>
      <p:bold r:id="rId61"/>
      <p:italic r:id="rId62"/>
      <p:boldItalic r:id="rId63"/>
    </p:embeddedFont>
    <p:embeddedFont>
      <p:font typeface="Humanst521 Lt BT" panose="020B0604020202020204" charset="0"/>
      <p:regular r:id="rId64"/>
      <p:italic r:id="rId65"/>
    </p:embeddedFont>
    <p:embeddedFont>
      <p:font typeface="Nirmala UI Semilight" panose="020B0402040204020203" pitchFamily="34" charset="0"/>
      <p:regular r:id="rId66"/>
    </p:embeddedFont>
  </p:embeddedFontLst>
  <p:defaultTextStyle>
    <a:defPPr>
      <a:defRPr lang="de-CH"/>
    </a:defPPr>
    <a:lvl1pPr algn="l" rtl="0" fontAlgn="base">
      <a:spcBef>
        <a:spcPct val="0"/>
      </a:spcBef>
      <a:spcAft>
        <a:spcPct val="0"/>
      </a:spcAft>
      <a:defRPr kern="1200">
        <a:solidFill>
          <a:schemeClr val="tx1"/>
        </a:solidFill>
        <a:latin typeface="HelveticaNeue" pitchFamily="2" charset="0"/>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p:defaultTextStyle>
  <p:extLst>
    <p:ext uri="{521415D9-36F7-43E2-AB2F-B90AF26B5E84}">
      <p14:sectionLst xmlns:p14="http://schemas.microsoft.com/office/powerpoint/2010/main">
        <p14:section name="Introduction" id="{D96BB32D-1B93-46E0-8E62-991031E409A6}">
          <p14:sldIdLst>
            <p14:sldId id="461"/>
            <p14:sldId id="462"/>
            <p14:sldId id="547"/>
            <p14:sldId id="483"/>
            <p14:sldId id="475"/>
          </p14:sldIdLst>
        </p14:section>
        <p14:section name="Muon EDM" id="{CBFA2D27-ECF6-48EA-892B-D6ACE79559B9}">
          <p14:sldIdLst>
            <p14:sldId id="504"/>
            <p14:sldId id="505"/>
            <p14:sldId id="526"/>
            <p14:sldId id="527"/>
            <p14:sldId id="544"/>
            <p14:sldId id="528"/>
            <p14:sldId id="506"/>
            <p14:sldId id="525"/>
            <p14:sldId id="523"/>
            <p14:sldId id="545"/>
            <p14:sldId id="548"/>
            <p14:sldId id="508"/>
            <p14:sldId id="509"/>
            <p14:sldId id="510"/>
            <p14:sldId id="538"/>
            <p14:sldId id="511"/>
            <p14:sldId id="512"/>
            <p14:sldId id="546"/>
            <p14:sldId id="514"/>
            <p14:sldId id="524"/>
            <p14:sldId id="531"/>
            <p14:sldId id="532"/>
            <p14:sldId id="535"/>
            <p14:sldId id="540"/>
            <p14:sldId id="541"/>
            <p14:sldId id="542"/>
            <p14:sldId id="537"/>
            <p14:sldId id="536"/>
            <p14:sldId id="533"/>
            <p14:sldId id="534"/>
            <p14:sldId id="539"/>
            <p14:sldId id="543"/>
            <p14:sldId id="521"/>
          </p14:sldIdLst>
        </p14:section>
      </p14:sectionLst>
    </p:ext>
    <p:ext uri="{EFAFB233-063F-42B5-8137-9DF3F51BA10A}">
      <p15:sldGuideLst xmlns:p15="http://schemas.microsoft.com/office/powerpoint/2012/main">
        <p15:guide id="1" orient="horz" pos="2087">
          <p15:clr>
            <a:srgbClr val="A4A3A4"/>
          </p15:clr>
        </p15:guide>
        <p15:guide id="2" pos="3196">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5F5"/>
    <a:srgbClr val="698A39"/>
    <a:srgbClr val="0000FF"/>
    <a:srgbClr val="0066AA"/>
    <a:srgbClr val="FF3300"/>
    <a:srgbClr val="CC3399"/>
    <a:srgbClr val="008000"/>
    <a:srgbClr val="FF6200"/>
    <a:srgbClr val="EE8512"/>
    <a:srgbClr val="9900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2442" autoAdjust="0"/>
  </p:normalViewPr>
  <p:slideViewPr>
    <p:cSldViewPr snapToGrid="0" snapToObjects="1">
      <p:cViewPr varScale="1">
        <p:scale>
          <a:sx n="147" d="100"/>
          <a:sy n="147" d="100"/>
        </p:scale>
        <p:origin x="348" y="108"/>
      </p:cViewPr>
      <p:guideLst>
        <p:guide orient="horz" pos="2087"/>
        <p:guide pos="319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6" d="100"/>
          <a:sy n="56" d="100"/>
        </p:scale>
        <p:origin x="-2442" y="-78"/>
      </p:cViewPr>
      <p:guideLst>
        <p:guide orient="horz" pos="3128"/>
        <p:guide pos="2140"/>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latin typeface="Humanst521 Lt BT" panose="020B0402020204020304" pitchFamily="34" charset="0"/>
            </a:endParaRPr>
          </a:p>
        </p:txBody>
      </p:sp>
      <p:sp>
        <p:nvSpPr>
          <p:cNvPr id="190467" name="Rectangle 3"/>
          <p:cNvSpPr>
            <a:spLocks noGrp="1" noChangeArrowheads="1"/>
          </p:cNvSpPr>
          <p:nvPr>
            <p:ph type="dt" sz="quarter" idx="1"/>
          </p:nvPr>
        </p:nvSpPr>
        <p:spPr bwMode="auto">
          <a:xfrm>
            <a:off x="3848645" y="0"/>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D88A3E7-B469-4696-ADA3-208E57E3821A}" type="datetimeFigureOut">
              <a:rPr lang="en-US">
                <a:latin typeface="Humanst521 Lt BT" panose="020B0402020204020304" pitchFamily="34" charset="0"/>
              </a:rPr>
              <a:pPr/>
              <a:t>11/10/2022</a:t>
            </a:fld>
            <a:endParaRPr lang="en-US" dirty="0">
              <a:latin typeface="Humanst521 Lt BT" panose="020B0402020204020304" pitchFamily="34" charset="0"/>
            </a:endParaRPr>
          </a:p>
        </p:txBody>
      </p:sp>
      <p:sp>
        <p:nvSpPr>
          <p:cNvPr id="190468" name="Rectangle 4"/>
          <p:cNvSpPr>
            <a:spLocks noGrp="1" noChangeArrowheads="1"/>
          </p:cNvSpPr>
          <p:nvPr>
            <p:ph type="ftr" sz="quarter" idx="2"/>
          </p:nvPr>
        </p:nvSpPr>
        <p:spPr bwMode="auto">
          <a:xfrm>
            <a:off x="0" y="9433106"/>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latin typeface="Humanst521 Lt BT" panose="020B0402020204020304" pitchFamily="34" charset="0"/>
            </a:endParaRPr>
          </a:p>
        </p:txBody>
      </p:sp>
      <p:sp>
        <p:nvSpPr>
          <p:cNvPr id="190469" name="Rectangle 5"/>
          <p:cNvSpPr>
            <a:spLocks noGrp="1" noChangeArrowheads="1"/>
          </p:cNvSpPr>
          <p:nvPr>
            <p:ph type="sldNum" sz="quarter" idx="3"/>
          </p:nvPr>
        </p:nvSpPr>
        <p:spPr bwMode="auto">
          <a:xfrm>
            <a:off x="3848645" y="9433106"/>
            <a:ext cx="294428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28DBAC1-1001-444D-B4F8-5EC28C0B913D}" type="slidenum">
              <a:rPr lang="en-US">
                <a:latin typeface="Humanst521 Lt BT" panose="020B0402020204020304" pitchFamily="34" charset="0"/>
              </a:rPr>
              <a:pPr/>
              <a:t>‹#›</a:t>
            </a:fld>
            <a:endParaRPr lang="en-US" dirty="0">
              <a:latin typeface="Humanst521 Lt BT" panose="020B0402020204020304" pitchFamily="34" charset="0"/>
            </a:endParaRPr>
          </a:p>
        </p:txBody>
      </p:sp>
    </p:spTree>
    <p:extLst>
      <p:ext uri="{BB962C8B-B14F-4D97-AF65-F5344CB8AC3E}">
        <p14:creationId xmlns:p14="http://schemas.microsoft.com/office/powerpoint/2010/main" val="1423711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Humanst521 Lt BT" panose="020B0402020204020304" pitchFamily="34" charset="0"/>
              </a:defRPr>
            </a:lvl1pPr>
          </a:lstStyle>
          <a:p>
            <a:endParaRPr lang="en-US" dirty="0"/>
          </a:p>
        </p:txBody>
      </p:sp>
      <p:sp>
        <p:nvSpPr>
          <p:cNvPr id="12291" name="Rectangle 3"/>
          <p:cNvSpPr>
            <a:spLocks noGrp="1" noChangeArrowheads="1"/>
          </p:cNvSpPr>
          <p:nvPr>
            <p:ph type="dt" idx="1"/>
          </p:nvPr>
        </p:nvSpPr>
        <p:spPr bwMode="auto">
          <a:xfrm>
            <a:off x="3848645" y="0"/>
            <a:ext cx="2944283" cy="4965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umanst521 Lt BT" panose="020B0402020204020304" pitchFamily="34" charset="0"/>
              </a:defRPr>
            </a:lvl1pPr>
          </a:lstStyle>
          <a:p>
            <a:endParaRPr lang="en-US" dirty="0"/>
          </a:p>
        </p:txBody>
      </p:sp>
      <p:sp>
        <p:nvSpPr>
          <p:cNvPr id="6451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79450" y="4717415"/>
            <a:ext cx="5435600" cy="44691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err="1"/>
              <a:t>Textmasterformate</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2294" name="Rectangle 6"/>
          <p:cNvSpPr>
            <a:spLocks noGrp="1" noChangeArrowheads="1"/>
          </p:cNvSpPr>
          <p:nvPr>
            <p:ph type="ftr" sz="quarter" idx="4"/>
          </p:nvPr>
        </p:nvSpPr>
        <p:spPr bwMode="auto">
          <a:xfrm>
            <a:off x="0"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Humanst521 Lt BT" panose="020B0402020204020304" pitchFamily="34" charset="0"/>
              </a:defRPr>
            </a:lvl1pPr>
          </a:lstStyle>
          <a:p>
            <a:endParaRPr lang="en-US" dirty="0"/>
          </a:p>
        </p:txBody>
      </p:sp>
      <p:sp>
        <p:nvSpPr>
          <p:cNvPr id="12295" name="Rectangle 7"/>
          <p:cNvSpPr>
            <a:spLocks noGrp="1" noChangeArrowheads="1"/>
          </p:cNvSpPr>
          <p:nvPr>
            <p:ph type="sldNum" sz="quarter" idx="5"/>
          </p:nvPr>
        </p:nvSpPr>
        <p:spPr bwMode="auto">
          <a:xfrm>
            <a:off x="3848645" y="9433106"/>
            <a:ext cx="2944283" cy="49657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Humanst521 Lt BT" panose="020B0402020204020304" pitchFamily="34" charset="0"/>
              </a:defRPr>
            </a:lvl1pPr>
          </a:lstStyle>
          <a:p>
            <a:fld id="{B4FCD6B3-904C-43F8-AD58-4C6051C90022}" type="slidenum">
              <a:rPr lang="en-US" smtClean="0"/>
              <a:pPr/>
              <a:t>‹#›</a:t>
            </a:fld>
            <a:endParaRPr lang="en-US" dirty="0"/>
          </a:p>
        </p:txBody>
      </p:sp>
    </p:spTree>
    <p:extLst>
      <p:ext uri="{BB962C8B-B14F-4D97-AF65-F5344CB8AC3E}">
        <p14:creationId xmlns:p14="http://schemas.microsoft.com/office/powerpoint/2010/main" val="1391017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umanst521 Lt BT" panose="020B04020202040203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14512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a:t>
            </a:r>
            <a:r>
              <a:rPr lang="en-US" baseline="0" dirty="0"/>
              <a:t> characterized two potential muon beam lines</a:t>
            </a:r>
          </a:p>
          <a:p>
            <a:pPr marL="171450" indent="-171450">
              <a:buFontTx/>
              <a:buChar char="-"/>
            </a:pPr>
            <a:r>
              <a:rPr lang="en-US" baseline="0" dirty="0"/>
              <a:t>piE1</a:t>
            </a:r>
          </a:p>
          <a:p>
            <a:pPr marL="171450" indent="-171450">
              <a:buFontTx/>
              <a:buChar char="-"/>
            </a:pPr>
            <a:r>
              <a:rPr lang="en-US" baseline="0" dirty="0"/>
              <a:t>muE1</a:t>
            </a:r>
          </a:p>
          <a:p>
            <a:pPr marL="171450" indent="-171450">
              <a:buFontTx/>
              <a:buChar char="-"/>
            </a:pPr>
            <a:r>
              <a:rPr lang="en-US" baseline="0" dirty="0"/>
              <a:t>Both have high polarization above 95% and very high muon fluxes</a:t>
            </a:r>
          </a:p>
          <a:p>
            <a:pPr marL="171450" indent="-171450">
              <a:buFontTx/>
              <a:buChar char="-"/>
            </a:pPr>
            <a:r>
              <a:rPr lang="en-US" baseline="0" dirty="0"/>
              <a:t>We have measured the lateral phase space </a:t>
            </a:r>
          </a:p>
          <a:p>
            <a:pPr marL="171450" indent="-171450">
              <a:buFontTx/>
              <a:buChar char="-"/>
            </a:pPr>
            <a:r>
              <a:rPr lang="en-US" baseline="0" dirty="0"/>
              <a:t>Here you see the vertical phase space of muE1</a:t>
            </a:r>
          </a:p>
          <a:p>
            <a:pPr marL="171450" indent="-171450">
              <a:buFontTx/>
              <a:buChar char="-"/>
            </a:pPr>
            <a:r>
              <a:rPr lang="en-US" baseline="0" dirty="0"/>
              <a:t>Only a small fraction will pass through the collimating channel</a:t>
            </a:r>
          </a:p>
          <a:p>
            <a:pPr marL="0" indent="0">
              <a:buFontTx/>
              <a:buNone/>
            </a:pPr>
            <a:endParaRPr lang="en-US" baseline="0" dirty="0"/>
          </a:p>
          <a:p>
            <a:pPr marL="171450" indent="-171450">
              <a:buFontTx/>
              <a:buChar char="-"/>
            </a:pPr>
            <a:r>
              <a:rPr lang="en-US" baseline="0" dirty="0"/>
              <a:t>We started to simulate the muon injection and positron detection</a:t>
            </a:r>
          </a:p>
          <a:p>
            <a:pPr marL="0" indent="0">
              <a:buFontTx/>
              <a:buNone/>
            </a:pPr>
            <a:endParaRPr lang="en-US" baseline="0" dirty="0"/>
          </a:p>
          <a:p>
            <a:pPr marL="171450" indent="-171450">
              <a:buFontTx/>
              <a:buChar char="-"/>
            </a:pPr>
            <a:r>
              <a:rPr lang="en-US" baseline="0" dirty="0"/>
              <a:t>Measurement of multiple scattering of muons and positrons on thin foils for electrode construction</a:t>
            </a:r>
          </a:p>
          <a:p>
            <a:pPr marL="171450" indent="-171450">
              <a:buFontTx/>
              <a:buChar char="-"/>
            </a:pPr>
            <a:r>
              <a:rPr lang="en-US" baseline="0" dirty="0"/>
              <a:t>Use of 6 layer beam telescope made of pixelated silicon detectors.</a:t>
            </a:r>
          </a:p>
        </p:txBody>
      </p:sp>
      <p:sp>
        <p:nvSpPr>
          <p:cNvPr id="4" name="Slide Number Placeholder 3"/>
          <p:cNvSpPr>
            <a:spLocks noGrp="1"/>
          </p:cNvSpPr>
          <p:nvPr>
            <p:ph type="sldNum" sz="quarter" idx="10"/>
          </p:nvPr>
        </p:nvSpPr>
        <p:spPr/>
        <p:txBody>
          <a:bodyPr/>
          <a:lstStyle/>
          <a:p>
            <a:fld id="{B4FCD6B3-904C-43F8-AD58-4C6051C90022}" type="slidenum">
              <a:rPr lang="en-US" smtClean="0"/>
              <a:pPr/>
              <a:t>25</a:t>
            </a:fld>
            <a:endParaRPr lang="en-US" dirty="0"/>
          </a:p>
        </p:txBody>
      </p:sp>
    </p:spTree>
    <p:extLst>
      <p:ext uri="{BB962C8B-B14F-4D97-AF65-F5344CB8AC3E}">
        <p14:creationId xmlns:p14="http://schemas.microsoft.com/office/powerpoint/2010/main" val="1544658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conclude by highlighting that this proposal will</a:t>
            </a:r>
            <a:r>
              <a:rPr lang="en-US" baseline="0" dirty="0"/>
              <a:t> spearhead crucial developments to improve the sensitivity for a muon EDM by more than a factor 1000 using a novel and unique combinations of methods, including the first ever application of the frozen spin technique.</a:t>
            </a:r>
            <a:br>
              <a:rPr lang="en-US" baseline="0" dirty="0"/>
            </a:br>
            <a:r>
              <a:rPr lang="en-US" baseline="0" dirty="0"/>
              <a:t>It will provide a model independent search for charge parity violation and test lepton flavor universality. Already during this first phase I and my team will demonstrate the feasibility by achieving a sensitivity better than 3E-21ecm.</a:t>
            </a:r>
          </a:p>
          <a:p>
            <a:endParaRPr lang="en-US" baseline="0"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36</a:t>
            </a:fld>
            <a:endParaRPr lang="en-US" dirty="0"/>
          </a:p>
        </p:txBody>
      </p:sp>
    </p:spTree>
    <p:extLst>
      <p:ext uri="{BB962C8B-B14F-4D97-AF65-F5344CB8AC3E}">
        <p14:creationId xmlns:p14="http://schemas.microsoft.com/office/powerpoint/2010/main" val="161007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Symmetries and the breaking of symmetries are an important concept of all modern physics theories.</a:t>
            </a:r>
          </a:p>
          <a:p>
            <a:r>
              <a:rPr lang="de-CH" baseline="0" dirty="0" err="1"/>
              <a:t>To</a:t>
            </a:r>
            <a:r>
              <a:rPr lang="de-CH" baseline="0" dirty="0"/>
              <a:t> </a:t>
            </a:r>
            <a:r>
              <a:rPr lang="de-CH" baseline="0" dirty="0" err="1"/>
              <a:t>better</a:t>
            </a:r>
            <a:r>
              <a:rPr lang="de-CH" baseline="0" dirty="0"/>
              <a:t> </a:t>
            </a:r>
            <a:r>
              <a:rPr lang="de-CH" baseline="0" dirty="0" err="1"/>
              <a:t>understand</a:t>
            </a:r>
            <a:r>
              <a:rPr lang="de-CH" baseline="0" dirty="0"/>
              <a:t> </a:t>
            </a:r>
            <a:r>
              <a:rPr lang="de-CH" baseline="0" dirty="0" err="1"/>
              <a:t>the</a:t>
            </a:r>
            <a:r>
              <a:rPr lang="de-CH" baseline="0" dirty="0"/>
              <a:t> </a:t>
            </a:r>
            <a:r>
              <a:rPr lang="de-CH" baseline="0" dirty="0" err="1"/>
              <a:t>violation</a:t>
            </a:r>
            <a:r>
              <a:rPr lang="de-CH" baseline="0" dirty="0"/>
              <a:t> </a:t>
            </a:r>
            <a:r>
              <a:rPr lang="de-CH" baseline="0" dirty="0" err="1"/>
              <a:t>of</a:t>
            </a:r>
            <a:r>
              <a:rPr lang="de-CH" baseline="0" dirty="0"/>
              <a:t> </a:t>
            </a:r>
            <a:r>
              <a:rPr lang="de-CH" baseline="0" dirty="0" err="1"/>
              <a:t>discrete</a:t>
            </a:r>
            <a:r>
              <a:rPr lang="de-CH" baseline="0" dirty="0"/>
              <a:t> </a:t>
            </a:r>
            <a:r>
              <a:rPr lang="de-CH" baseline="0" dirty="0" err="1"/>
              <a:t>symmetries</a:t>
            </a:r>
            <a:r>
              <a:rPr lang="de-CH" baseline="0" dirty="0"/>
              <a:t> </a:t>
            </a:r>
            <a:r>
              <a:rPr lang="de-CH" baseline="0" dirty="0" err="1"/>
              <a:t>by</a:t>
            </a:r>
            <a:r>
              <a:rPr lang="de-CH" baseline="0" dirty="0"/>
              <a:t> an EDM I </a:t>
            </a:r>
            <a:r>
              <a:rPr lang="de-CH" baseline="0" dirty="0" err="1"/>
              <a:t>have</a:t>
            </a:r>
            <a:r>
              <a:rPr lang="de-CH" baseline="0" dirty="0"/>
              <a:t> </a:t>
            </a:r>
            <a:r>
              <a:rPr lang="de-CH" baseline="0" dirty="0" err="1"/>
              <a:t>made</a:t>
            </a:r>
            <a:r>
              <a:rPr lang="de-CH" baseline="0" dirty="0"/>
              <a:t> </a:t>
            </a:r>
            <a:r>
              <a:rPr lang="de-CH" baseline="0" dirty="0" err="1"/>
              <a:t>this</a:t>
            </a:r>
            <a:r>
              <a:rPr lang="de-CH" baseline="0" dirty="0"/>
              <a:t> </a:t>
            </a:r>
            <a:r>
              <a:rPr lang="de-CH" baseline="0" dirty="0" err="1"/>
              <a:t>sketch</a:t>
            </a:r>
            <a:r>
              <a:rPr lang="de-CH" baseline="0" dirty="0"/>
              <a:t> </a:t>
            </a:r>
            <a:r>
              <a:rPr lang="de-CH" baseline="0" dirty="0" err="1"/>
              <a:t>of</a:t>
            </a:r>
            <a:r>
              <a:rPr lang="de-CH" baseline="0" dirty="0"/>
              <a:t> </a:t>
            </a:r>
            <a:r>
              <a:rPr lang="de-CH" baseline="0" dirty="0" err="1"/>
              <a:t>the</a:t>
            </a:r>
            <a:r>
              <a:rPr lang="de-CH" baseline="0" dirty="0"/>
              <a:t> </a:t>
            </a:r>
            <a:r>
              <a:rPr lang="de-CH" baseline="0" dirty="0" err="1"/>
              <a:t>energie</a:t>
            </a:r>
            <a:r>
              <a:rPr lang="de-CH" baseline="0" dirty="0"/>
              <a:t> </a:t>
            </a:r>
            <a:r>
              <a:rPr lang="de-CH" baseline="0" dirty="0" err="1"/>
              <a:t>levels</a:t>
            </a:r>
            <a:r>
              <a:rPr lang="de-CH" baseline="0" dirty="0"/>
              <a:t> </a:t>
            </a:r>
            <a:r>
              <a:rPr lang="de-CH" baseline="0" dirty="0" err="1"/>
              <a:t>of</a:t>
            </a:r>
            <a:r>
              <a:rPr lang="de-CH" baseline="0" dirty="0"/>
              <a:t> a spin-1/2 </a:t>
            </a:r>
            <a:r>
              <a:rPr lang="en-US" baseline="0" dirty="0"/>
              <a:t>particle in a magnetic and electric field.</a:t>
            </a:r>
          </a:p>
          <a:p>
            <a:r>
              <a:rPr lang="en-US" baseline="0" dirty="0"/>
              <a:t>The left side every body is familiar with. It corresponds to the classical </a:t>
            </a:r>
            <a:r>
              <a:rPr lang="en-US" baseline="0" dirty="0" err="1"/>
              <a:t>zeeman</a:t>
            </a:r>
            <a:r>
              <a:rPr lang="en-US" baseline="0" dirty="0"/>
              <a:t> splitting in atoms. Depending on the spin of the particle the magnetic moment will lead to an increase or decrease in energy. </a:t>
            </a:r>
          </a:p>
          <a:p>
            <a:r>
              <a:rPr lang="en-US" baseline="0" dirty="0"/>
              <a:t>Similar on the right side, the electric dipole moment leads to a similar level splitting in the electric field.</a:t>
            </a:r>
            <a:r>
              <a:rPr lang="de-CH" baseline="0" dirty="0"/>
              <a:t> </a:t>
            </a:r>
          </a:p>
          <a:p>
            <a:r>
              <a:rPr lang="de-CH" baseline="0" dirty="0" err="1"/>
              <a:t>Lets</a:t>
            </a:r>
            <a:r>
              <a:rPr lang="de-CH" baseline="0" dirty="0"/>
              <a:t> </a:t>
            </a:r>
            <a:r>
              <a:rPr lang="de-CH" baseline="0" dirty="0" err="1"/>
              <a:t>concentrate</a:t>
            </a:r>
            <a:r>
              <a:rPr lang="de-CH" baseline="0" dirty="0"/>
              <a:t> on </a:t>
            </a:r>
            <a:r>
              <a:rPr lang="de-CH" baseline="0" dirty="0" err="1"/>
              <a:t>the</a:t>
            </a:r>
            <a:r>
              <a:rPr lang="de-CH" baseline="0" dirty="0"/>
              <a:t> </a:t>
            </a:r>
            <a:r>
              <a:rPr lang="de-CH" baseline="0" dirty="0" err="1"/>
              <a:t>spin</a:t>
            </a:r>
            <a:r>
              <a:rPr lang="de-CH" baseline="0" dirty="0"/>
              <a:t> </a:t>
            </a:r>
            <a:r>
              <a:rPr lang="de-CH" baseline="0" dirty="0" err="1"/>
              <a:t>up</a:t>
            </a:r>
            <a:r>
              <a:rPr lang="de-CH" baseline="0" dirty="0"/>
              <a:t> </a:t>
            </a:r>
            <a:r>
              <a:rPr lang="de-CH" baseline="0" dirty="0" err="1"/>
              <a:t>state</a:t>
            </a:r>
            <a:r>
              <a:rPr lang="de-CH" baseline="0" dirty="0"/>
              <a:t>. [</a:t>
            </a:r>
            <a:r>
              <a:rPr lang="de-CH" baseline="0" dirty="0" err="1"/>
              <a:t>click</a:t>
            </a:r>
            <a:r>
              <a:rPr lang="de-CH" baseline="0" dirty="0"/>
              <a:t>]</a:t>
            </a:r>
          </a:p>
          <a:p>
            <a:r>
              <a:rPr lang="de-CH" baseline="0" dirty="0" err="1"/>
              <a:t>Now</a:t>
            </a:r>
            <a:r>
              <a:rPr lang="de-CH" baseline="0" dirty="0"/>
              <a:t> </a:t>
            </a:r>
            <a:r>
              <a:rPr lang="de-CH" baseline="0" dirty="0" err="1"/>
              <a:t>we</a:t>
            </a:r>
            <a:r>
              <a:rPr lang="de-CH" baseline="0" dirty="0"/>
              <a:t> </a:t>
            </a:r>
            <a:r>
              <a:rPr lang="de-CH" baseline="0" dirty="0" err="1"/>
              <a:t>apply</a:t>
            </a:r>
            <a:r>
              <a:rPr lang="de-CH" baseline="0" dirty="0"/>
              <a:t> a </a:t>
            </a:r>
            <a:r>
              <a:rPr lang="de-CH" baseline="0" dirty="0" err="1"/>
              <a:t>Ti</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9569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any further assumption, this means in particular without Lepton Flavor universality,</a:t>
            </a:r>
            <a:r>
              <a:rPr lang="en-US" baseline="0" dirty="0"/>
              <a:t> </a:t>
            </a:r>
            <a:r>
              <a:rPr lang="en-US" dirty="0"/>
              <a:t>the imaginary part or</a:t>
            </a:r>
            <a:r>
              <a:rPr lang="en-US" baseline="0" dirty="0"/>
              <a:t> the phase of this Wilson coefficient is only very weakly constraint. The left plot shows you the departure of the anomalous momentum from its SM value in red, versus the phase of the Wilson coefficient. Only a muon EDM search can explore this EFT phase space, and already a measurement with a sensitivity of a few 10-23 will cover a significant part of this scenario.</a:t>
            </a:r>
            <a:br>
              <a:rPr lang="en-US" baseline="0" dirty="0"/>
            </a:br>
            <a:r>
              <a:rPr lang="en-US" baseline="0" dirty="0"/>
              <a:t>Even less stringent is the bound the current electron EDM sets on the muon EDM if one does not assume LFU but assumes that the limit is dominated by the muon EDM within the depicted loop diagram.</a:t>
            </a: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3</a:t>
            </a:fld>
            <a:endParaRPr lang="en-US" dirty="0"/>
          </a:p>
        </p:txBody>
      </p:sp>
    </p:spTree>
    <p:extLst>
      <p:ext uri="{BB962C8B-B14F-4D97-AF65-F5344CB8AC3E}">
        <p14:creationId xmlns:p14="http://schemas.microsoft.com/office/powerpoint/2010/main" val="2076770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Searches for electric dipole moments started a long time ago</a:t>
            </a:r>
            <a:r>
              <a:rPr lang="en-US" baseline="0" noProof="0" dirty="0"/>
              <a:t> in the 1950 when Ramsey and Purcell were first searching an EDM using a beam of neutrons.</a:t>
            </a:r>
            <a:br>
              <a:rPr lang="en-US" baseline="0" noProof="0" dirty="0"/>
            </a:br>
            <a:r>
              <a:rPr lang="en-US" baseline="0" noProof="0" dirty="0"/>
              <a:t>Since then, the race to the bottom started.</a:t>
            </a:r>
          </a:p>
          <a:p>
            <a:r>
              <a:rPr lang="en-US" baseline="0" noProof="0" dirty="0"/>
              <a:t>Here on this graph I depicted for you the 90% limits versus the year of publication. In green the neutron, the blue diamonds are measurements on atoms and molecules extracting the EDM off the electron.</a:t>
            </a:r>
          </a:p>
          <a:p>
            <a:r>
              <a:rPr lang="en-US" baseline="0" noProof="0" dirty="0"/>
              <a:t>In yellow squares the impressive story of the mercury EDM. Lagging far behind is the muon, the only sizable search for an EDM of a particle in the second generation.</a:t>
            </a:r>
          </a:p>
          <a:p>
            <a:r>
              <a:rPr lang="en-US" baseline="0" noProof="0" dirty="0"/>
              <a:t>On the right side you see the expectation range for standard model EDM from the small imaginary phase of the CKM matrix in relation to the current limit.</a:t>
            </a:r>
            <a:br>
              <a:rPr lang="en-US" baseline="0" noProof="0" dirty="0"/>
            </a:br>
            <a:r>
              <a:rPr lang="en-US" baseline="0" noProof="0" dirty="0"/>
              <a:t>The neutron still has another 6 orders of magnitude until they will hit the SM background. The electron another 9 order of magnitude, while the muon is today where Ramsey started 70 years ago and has another 18 orders of magnitude of legroom.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FCD6B3-904C-43F8-AD58-4C6051C90022}" type="slidenum">
              <a:rPr kumimoji="0" lang="en-US" sz="1200" b="0" i="0" u="none" strike="noStrike" kern="1200" cap="none" spc="0" normalizeH="0" baseline="0" noProof="0" smtClean="0">
                <a:ln>
                  <a:noFill/>
                </a:ln>
                <a:solidFill>
                  <a:srgbClr val="000000"/>
                </a:solidFill>
                <a:effectLst/>
                <a:uLnTx/>
                <a:uFillTx/>
                <a:latin typeface="Humanst521 Lt BT" panose="020B04020202040203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Humanst521 Lt BT" panose="020B0402020204020304" pitchFamily="34" charset="0"/>
              <a:ea typeface="+mn-ea"/>
              <a:cs typeface="+mn-cs"/>
            </a:endParaRPr>
          </a:p>
        </p:txBody>
      </p:sp>
    </p:spTree>
    <p:extLst>
      <p:ext uri="{BB962C8B-B14F-4D97-AF65-F5344CB8AC3E}">
        <p14:creationId xmlns:p14="http://schemas.microsoft.com/office/powerpoint/2010/main" val="42094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complementarity </a:t>
            </a:r>
            <a:r>
              <a:rPr lang="en-US" baseline="0" dirty="0"/>
              <a:t>will be essential once we stop searching for EDM and actually start finding them.</a:t>
            </a:r>
          </a:p>
          <a:p>
            <a:r>
              <a:rPr lang="en-US" baseline="0" dirty="0"/>
              <a:t>This Metro map of EDM searches tries to visualize this complementarity. On the far right we see depicted underlying fundamental high energy theory of everything, which should  explain the necessary CP violation for baryon asymmetry.</a:t>
            </a:r>
          </a:p>
          <a:p>
            <a:r>
              <a:rPr lang="en-US" baseline="0" dirty="0"/>
              <a:t>However, already at lower energies you could have CP violating mediated down in effective CP violating terms at low energy.</a:t>
            </a:r>
          </a:p>
          <a:p>
            <a:endParaRPr lang="en-US" baseline="0" dirty="0"/>
          </a:p>
          <a:p>
            <a:r>
              <a:rPr lang="en-US" baseline="0" dirty="0"/>
              <a:t>On the far left you see the actual EDM we are searching and eventually will be measuring. So if you measure the EDM of a bare baryon you only have to make sure to correctly estimate the contributions from the QCD term and quark EDMs,</a:t>
            </a:r>
          </a:p>
          <a:p>
            <a:r>
              <a:rPr lang="en-US" baseline="0" dirty="0"/>
              <a:t>While the further you walk down the list the more you have an interplay of different contributions to your EDM which could all include some sort of CP- violating effect.</a:t>
            </a:r>
          </a:p>
          <a:p>
            <a:r>
              <a:rPr lang="en-US" baseline="0" dirty="0"/>
              <a:t>So in polar molecules one will have to understand all the effects of atomic theory, nuclear theory, may be QCD or not…</a:t>
            </a:r>
          </a:p>
          <a:p>
            <a:r>
              <a:rPr lang="en-US" baseline="0" dirty="0"/>
              <a:t>At the far bottom you have the very simple and pure lepton, essential bare only possible as muon EDM which only relates to </a:t>
            </a:r>
            <a:r>
              <a:rPr lang="en-US" baseline="0" dirty="0" err="1"/>
              <a:t>leptonic</a:t>
            </a:r>
            <a:r>
              <a:rPr lang="en-US" baseline="0" dirty="0"/>
              <a:t> EDM theories – hence a very pure probe.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5</a:t>
            </a:fld>
            <a:endParaRPr lang="en-US" dirty="0"/>
          </a:p>
        </p:txBody>
      </p:sp>
    </p:spTree>
    <p:extLst>
      <p:ext uri="{BB962C8B-B14F-4D97-AF65-F5344CB8AC3E}">
        <p14:creationId xmlns:p14="http://schemas.microsoft.com/office/powerpoint/2010/main" val="2655091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EDM of the muon was already searched for in g-2 experiments measuring</a:t>
            </a:r>
            <a:r>
              <a:rPr lang="en-US" baseline="0" dirty="0"/>
              <a:t> the anomalous magnetic moment of the muon</a:t>
            </a:r>
            <a:r>
              <a:rPr lang="en-US" dirty="0"/>
              <a:t>.</a:t>
            </a:r>
          </a:p>
          <a:p>
            <a:endParaRPr lang="en-US" dirty="0"/>
          </a:p>
          <a:p>
            <a:r>
              <a:rPr lang="en-US" baseline="0" dirty="0"/>
              <a:t>The muon moves along an orbit around the magnetic field.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a:t>
            </a:r>
            <a:r>
              <a:rPr lang="en-US" baseline="0" dirty="0"/>
              <a:t>spin </a:t>
            </a:r>
            <a:r>
              <a:rPr lang="en-US" dirty="0"/>
              <a:t>precession</a:t>
            </a:r>
            <a:r>
              <a:rPr lang="en-US" baseline="0" dirty="0"/>
              <a:t> for the muon in a storage ring with electric and magnetic fields is described by this equation, the difference between the cyclotron and </a:t>
            </a:r>
            <a:r>
              <a:rPr lang="en-US" baseline="0" dirty="0" err="1"/>
              <a:t>Larmor</a:t>
            </a:r>
            <a:r>
              <a:rPr lang="en-US" baseline="0" dirty="0"/>
              <a:t> frequency.</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The spin precesses in the plane perpendicular to the magnetic field.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In the </a:t>
            </a:r>
            <a:r>
              <a:rPr lang="en-US" baseline="0" dirty="0" err="1"/>
              <a:t>Fermilab</a:t>
            </a:r>
            <a:r>
              <a:rPr lang="en-US" baseline="0" dirty="0"/>
              <a:t> experiment this term is set to zero by choosing the magic momentum, while at JPARC one will store the muon without electric field.</a:t>
            </a:r>
          </a:p>
          <a:p>
            <a:r>
              <a:rPr lang="en-US" baseline="0" dirty="0"/>
              <a:t>[click]</a:t>
            </a:r>
          </a:p>
          <a:p>
            <a:r>
              <a:rPr lang="en-US" baseline="0" dirty="0"/>
              <a:t>An additional term appears for the EDM:</a:t>
            </a:r>
          </a:p>
          <a:p>
            <a:r>
              <a:rPr lang="en-US" baseline="0" dirty="0"/>
              <a:t>[click]</a:t>
            </a:r>
          </a:p>
          <a:p>
            <a:r>
              <a:rPr lang="en-US" baseline="0" dirty="0"/>
              <a:t>In the presence of a muon EDM the precession plane of the spin tilts by a wee little amount proportional to the EDM and the precession frequency increases.</a:t>
            </a:r>
            <a:br>
              <a:rPr lang="en-US" baseline="0" dirty="0"/>
            </a:br>
            <a:r>
              <a:rPr lang="en-US" baseline="0" dirty="0"/>
              <a:t>The sensitivity is limited to 10E-21 </a:t>
            </a:r>
            <a:r>
              <a:rPr lang="en-US" baseline="0" dirty="0" err="1"/>
              <a:t>ecm</a:t>
            </a:r>
            <a:r>
              <a:rPr lang="en-US" baseline="0" dirty="0"/>
              <a:t> in the </a:t>
            </a:r>
            <a:r>
              <a:rPr lang="en-US" baseline="0" dirty="0" err="1"/>
              <a:t>Fermilab</a:t>
            </a:r>
            <a:r>
              <a:rPr lang="en-US" baseline="0" dirty="0"/>
              <a:t> and also in the JPARC experiment.</a:t>
            </a: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6</a:t>
            </a:fld>
            <a:endParaRPr lang="en-US" dirty="0"/>
          </a:p>
        </p:txBody>
      </p:sp>
    </p:spTree>
    <p:extLst>
      <p:ext uri="{BB962C8B-B14F-4D97-AF65-F5344CB8AC3E}">
        <p14:creationId xmlns:p14="http://schemas.microsoft.com/office/powerpoint/2010/main" val="323018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proposal</a:t>
            </a:r>
            <a:r>
              <a:rPr lang="en-US" baseline="0" dirty="0"/>
              <a:t> an electric field is applied radially along the trajectory of the muon canceling the first term entirely, giving access to the EDM term alone. </a:t>
            </a:r>
          </a:p>
          <a:p>
            <a:r>
              <a:rPr lang="en-US" baseline="0" dirty="0"/>
              <a:t>In the absence of an EDM the spin will stay aligned with the momentum vector, hence it is frozen.</a:t>
            </a:r>
          </a:p>
          <a:p>
            <a:r>
              <a:rPr lang="en-US" baseline="0" dirty="0"/>
              <a:t>In case there is an EDM, the signal is the electric precession frequency of the muon spin, resulting in a polarization parallel to the magnetic field. This scheme fully profits from the very large relativistic electric field in the rest frame of the muon. </a:t>
            </a:r>
            <a:endParaRPr lang="en-US"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7</a:t>
            </a:fld>
            <a:endParaRPr lang="en-US" dirty="0"/>
          </a:p>
        </p:txBody>
      </p:sp>
    </p:spTree>
    <p:extLst>
      <p:ext uri="{BB962C8B-B14F-4D97-AF65-F5344CB8AC3E}">
        <p14:creationId xmlns:p14="http://schemas.microsoft.com/office/powerpoint/2010/main" val="366215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conceptional</a:t>
            </a:r>
            <a:r>
              <a:rPr lang="en-US" baseline="0" dirty="0"/>
              <a:t> sketch of the proposed instrument to search for an electric dipole moment of the muon using the frozen spin technique. </a:t>
            </a:r>
          </a:p>
          <a:p>
            <a:r>
              <a:rPr lang="en-US" baseline="0" dirty="0"/>
              <a:t>The plan is to use a dedicated highly uniform solenoid, with a weakly focusing field in the center.</a:t>
            </a:r>
          </a:p>
          <a:p>
            <a:endParaRPr lang="en-US" dirty="0"/>
          </a:p>
          <a:p>
            <a:r>
              <a:rPr lang="en-US" dirty="0"/>
              <a:t>We</a:t>
            </a:r>
            <a:r>
              <a:rPr lang="en-US" baseline="0" dirty="0"/>
              <a:t> will use positive muons from backwards decaying </a:t>
            </a:r>
            <a:r>
              <a:rPr lang="en-US" baseline="0" dirty="0" err="1"/>
              <a:t>pions</a:t>
            </a:r>
            <a:r>
              <a:rPr lang="en-US" baseline="0" dirty="0"/>
              <a:t> with a very high polarization. </a:t>
            </a:r>
          </a:p>
          <a:p>
            <a:r>
              <a:rPr lang="en-US" baseline="0" dirty="0"/>
              <a:t>[click]</a:t>
            </a:r>
          </a:p>
          <a:p>
            <a:r>
              <a:rPr lang="en-US" baseline="0" dirty="0"/>
              <a:t>The are injected through a superconducting channel into the high field region of a very homogeneous solenoid.</a:t>
            </a:r>
          </a:p>
          <a:p>
            <a:r>
              <a:rPr lang="en-US" baseline="0" dirty="0"/>
              <a:t> Scintillators inside the collimation channel trigger a magnetic pulse.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[click]</a:t>
            </a:r>
          </a:p>
          <a:p>
            <a:r>
              <a:rPr lang="en-US" baseline="0" dirty="0"/>
              <a:t>While the muon spirals into the central region, a magnetic pulse is prepared to stop the longitudinal motion, such that the muon finally is stored on a stable orbit in the weakly focusing field in the center of the magnet. </a:t>
            </a:r>
          </a:p>
          <a:p>
            <a:r>
              <a:rPr lang="en-US" baseline="0" dirty="0"/>
              <a:t>[click]</a:t>
            </a:r>
          </a:p>
          <a:p>
            <a:r>
              <a:rPr lang="en-US" baseline="0" dirty="0"/>
              <a:t>Two cylindrical and very thin electrodes  provide the electric field for the frozen spin condition. </a:t>
            </a:r>
          </a:p>
          <a:p>
            <a:r>
              <a:rPr lang="en-US" baseline="0" dirty="0"/>
              <a:t>[click]</a:t>
            </a:r>
          </a:p>
          <a:p>
            <a:r>
              <a:rPr lang="en-US" baseline="0" dirty="0"/>
              <a:t> Once the muon decays into a positron, the positron can be observe by a cylindrical tracker within the ground electrode. </a:t>
            </a:r>
          </a:p>
        </p:txBody>
      </p:sp>
      <p:sp>
        <p:nvSpPr>
          <p:cNvPr id="4" name="Slide Number Placeholder 3"/>
          <p:cNvSpPr>
            <a:spLocks noGrp="1"/>
          </p:cNvSpPr>
          <p:nvPr>
            <p:ph type="sldNum" sz="quarter" idx="10"/>
          </p:nvPr>
        </p:nvSpPr>
        <p:spPr/>
        <p:txBody>
          <a:bodyPr/>
          <a:lstStyle/>
          <a:p>
            <a:fld id="{B4FCD6B3-904C-43F8-AD58-4C6051C90022}" type="slidenum">
              <a:rPr lang="en-US" smtClean="0"/>
              <a:pPr/>
              <a:t>12</a:t>
            </a:fld>
            <a:endParaRPr lang="en-US" dirty="0"/>
          </a:p>
        </p:txBody>
      </p:sp>
    </p:spTree>
    <p:extLst>
      <p:ext uri="{BB962C8B-B14F-4D97-AF65-F5344CB8AC3E}">
        <p14:creationId xmlns:p14="http://schemas.microsoft.com/office/powerpoint/2010/main" val="1378019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PSI we will profit from the highest muon fluxes in the world.</a:t>
            </a:r>
          </a:p>
          <a:p>
            <a:r>
              <a:rPr lang="en-US" baseline="0" dirty="0"/>
              <a:t>The two possible beamlines provide very different energies and phase spaces.</a:t>
            </a:r>
          </a:p>
          <a:p>
            <a:r>
              <a:rPr lang="en-US" baseline="0" dirty="0"/>
              <a:t>For the precursor experiment we will use low energy muons and profit from a high transmission through the collimation channel</a:t>
            </a:r>
          </a:p>
          <a:p>
            <a:r>
              <a:rPr lang="en-US" baseline="0" dirty="0"/>
              <a:t>As the solenoid is not optimized only a small fraction will be stored.</a:t>
            </a:r>
          </a:p>
          <a:p>
            <a:r>
              <a:rPr lang="en-US" baseline="0" dirty="0"/>
              <a:t>Already this precursor experiment will have a sensitivity better than 3E-23 </a:t>
            </a:r>
            <a:r>
              <a:rPr lang="en-US" baseline="0" dirty="0" err="1"/>
              <a:t>ecm</a:t>
            </a:r>
            <a:r>
              <a:rPr lang="en-US" baseline="0" dirty="0"/>
              <a:t>.</a:t>
            </a:r>
          </a:p>
          <a:p>
            <a:r>
              <a:rPr lang="en-US" baseline="0" dirty="0"/>
              <a:t>In the long run with a dedicated magnet, using higher energetic muons we expect a sensitivity better than 10E-23ecm.</a:t>
            </a:r>
          </a:p>
          <a:p>
            <a:endParaRPr lang="en-US" baseline="0" dirty="0"/>
          </a:p>
        </p:txBody>
      </p:sp>
      <p:sp>
        <p:nvSpPr>
          <p:cNvPr id="4" name="Slide Number Placeholder 3"/>
          <p:cNvSpPr>
            <a:spLocks noGrp="1"/>
          </p:cNvSpPr>
          <p:nvPr>
            <p:ph type="sldNum" sz="quarter" idx="10"/>
          </p:nvPr>
        </p:nvSpPr>
        <p:spPr/>
        <p:txBody>
          <a:bodyPr/>
          <a:lstStyle/>
          <a:p>
            <a:fld id="{B4FCD6B3-904C-43F8-AD58-4C6051C90022}" type="slidenum">
              <a:rPr lang="en-US" smtClean="0"/>
              <a:pPr/>
              <a:t>14</a:t>
            </a:fld>
            <a:endParaRPr lang="en-US" dirty="0"/>
          </a:p>
        </p:txBody>
      </p:sp>
    </p:spTree>
    <p:extLst>
      <p:ext uri="{BB962C8B-B14F-4D97-AF65-F5344CB8AC3E}">
        <p14:creationId xmlns:p14="http://schemas.microsoft.com/office/powerpoint/2010/main" val="1890727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pic>
        <p:nvPicPr>
          <p:cNvPr id="16" name="Content Placeholder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390193" y="180719"/>
            <a:ext cx="4010496" cy="4632944"/>
          </a:xfrm>
          <a:prstGeom prst="rect">
            <a:avLst/>
          </a:prstGeom>
        </p:spPr>
      </p:pic>
      <p:sp>
        <p:nvSpPr>
          <p:cNvPr id="1027" name="Rectangle 8"/>
          <p:cNvSpPr>
            <a:spLocks noGrp="1" noChangeArrowheads="1"/>
          </p:cNvSpPr>
          <p:nvPr>
            <p:ph type="title"/>
          </p:nvPr>
        </p:nvSpPr>
        <p:spPr>
          <a:xfrm>
            <a:off x="814388" y="3429001"/>
            <a:ext cx="3659641" cy="1041704"/>
          </a:xfrm>
        </p:spPr>
        <p:txBody>
          <a:bodyPr/>
          <a:lstStyle>
            <a:lvl1pPr>
              <a:defRPr sz="3000">
                <a:solidFill>
                  <a:srgbClr val="686868"/>
                </a:solidFill>
                <a:latin typeface="Humanst521 Lt BT" panose="020B0402020204020304" pitchFamily="34" charset="0"/>
                <a:ea typeface="Humanst521 Lt BT" panose="020B0402020204020304" pitchFamily="34" charset="0"/>
              </a:defRPr>
            </a:lvl1pPr>
          </a:lstStyle>
          <a:p>
            <a:pPr lvl="0"/>
            <a:r>
              <a:rPr lang="en-US" noProof="0" dirty="0"/>
              <a:t>Click to edit Master title style</a:t>
            </a:r>
            <a:endParaRPr lang="en-GB" noProof="0" dirty="0"/>
          </a:p>
        </p:txBody>
      </p:sp>
      <p:sp>
        <p:nvSpPr>
          <p:cNvPr id="69649" name="Rectangle 17"/>
          <p:cNvSpPr>
            <a:spLocks noGrp="1" noChangeArrowheads="1"/>
          </p:cNvSpPr>
          <p:nvPr>
            <p:ph type="subTitle" sz="quarter" idx="1"/>
          </p:nvPr>
        </p:nvSpPr>
        <p:spPr bwMode="auto">
          <a:xfrm>
            <a:off x="814388" y="3105000"/>
            <a:ext cx="7969249" cy="2733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800" b="1">
                <a:solidFill>
                  <a:srgbClr val="969696"/>
                </a:solidFill>
                <a:latin typeface="Humanst521 Lt BT" panose="020B0402020204020304" pitchFamily="34" charset="0"/>
                <a:ea typeface="Humanst521 Lt BT" panose="020B0402020204020304" pitchFamily="34" charset="0"/>
              </a:defRPr>
            </a:lvl1pPr>
          </a:lstStyle>
          <a:p>
            <a:pPr lvl="0"/>
            <a:r>
              <a:rPr lang="en-US" noProof="0" dirty="0"/>
              <a:t>Click to edit Master subtitle style</a:t>
            </a:r>
            <a:endParaRPr lang="en-GB" noProof="0" dirty="0"/>
          </a:p>
        </p:txBody>
      </p:sp>
      <p:sp>
        <p:nvSpPr>
          <p:cNvPr id="9" name="Rechteck 8"/>
          <p:cNvSpPr/>
          <p:nvPr userDrawn="1"/>
        </p:nvSpPr>
        <p:spPr bwMode="auto">
          <a:xfrm>
            <a:off x="-2" y="212023"/>
            <a:ext cx="2775859" cy="2521745"/>
          </a:xfrm>
          <a:prstGeom prst="rect">
            <a:avLst/>
          </a:prstGeom>
          <a:gradFill flip="none" rotWithShape="1">
            <a:gsLst>
              <a:gs pos="0">
                <a:srgbClr val="F5F5F5"/>
              </a:gs>
              <a:gs pos="100000">
                <a:schemeClr val="bg1">
                  <a:lumMod val="85000"/>
                </a:schemeClr>
              </a:gs>
            </a:gsLst>
            <a:lin ang="10800000" scaled="1"/>
            <a:tileRect/>
          </a:gradFill>
          <a:ln w="9525" cap="flat" cmpd="sng" algn="ctr">
            <a:noFill/>
            <a:prstDash val="solid"/>
            <a:round/>
            <a:headEnd type="none" w="med" len="med"/>
            <a:tailEnd type="none" w="med" len="med"/>
          </a:ln>
          <a:effectLst/>
        </p:spPr>
        <p:txBody>
          <a:bodyPr/>
          <a:lstStyle/>
          <a:p>
            <a:pPr eaLnBrk="0" hangingPunct="0">
              <a:defRPr/>
            </a:pPr>
            <a:endParaRPr lang="de-DE" sz="2400" dirty="0">
              <a:ln>
                <a:solidFill>
                  <a:srgbClr val="FFFFFF"/>
                </a:solidFill>
              </a:ln>
              <a:solidFill>
                <a:srgbClr val="000000"/>
              </a:solidFill>
              <a:latin typeface="Humanst521 Lt BT" panose="020B0402020204020304" pitchFamily="34" charset="0"/>
            </a:endParaRPr>
          </a:p>
        </p:txBody>
      </p:sp>
      <p:pic>
        <p:nvPicPr>
          <p:cNvPr id="12" name="Bild 24" descr="PSI-Logo_narrow_30k.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0263" y="411511"/>
            <a:ext cx="1219200" cy="32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
          <p:cNvSpPr>
            <a:spLocks noChangeArrowheads="1"/>
          </p:cNvSpPr>
          <p:nvPr userDrawn="1"/>
        </p:nvSpPr>
        <p:spPr bwMode="auto">
          <a:xfrm rot="16200000">
            <a:off x="2307556" y="681609"/>
            <a:ext cx="2521745" cy="1582573"/>
          </a:xfrm>
          <a:prstGeom prst="rect">
            <a:avLst/>
          </a:prstGeom>
          <a:solidFill>
            <a:schemeClr val="bg1">
              <a:lumMod val="95000"/>
              <a:alpha val="74117"/>
            </a:schemeClr>
          </a:solidFill>
          <a:ln>
            <a:noFill/>
          </a:ln>
        </p:spPr>
        <p:txBody>
          <a:bodyPr lIns="36000" tIns="0" rIns="72000" bIns="0" anchor="b" anchorCtr="0">
            <a:noAutofit/>
          </a:bodyPr>
          <a:lstStyle/>
          <a:p>
            <a:pPr algn="r" eaLnBrk="0" hangingPunct="0"/>
            <a:r>
              <a:rPr lang="de-CH" sz="1100" b="1" kern="0" spc="30" dirty="0" err="1">
                <a:solidFill>
                  <a:srgbClr val="505150"/>
                </a:solidFill>
                <a:latin typeface="Humanst521 Lt BT" panose="020B0402020204020304" pitchFamily="34" charset="0"/>
                <a:cs typeface="Arial" charset="0"/>
              </a:rPr>
              <a:t>muon</a:t>
            </a:r>
            <a:r>
              <a:rPr lang="de-CH" sz="1100" b="1" kern="0" spc="30" dirty="0">
                <a:solidFill>
                  <a:srgbClr val="505150"/>
                </a:solidFill>
                <a:latin typeface="Humanst521 Lt BT" panose="020B0402020204020304" pitchFamily="34" charset="0"/>
                <a:cs typeface="Arial" charset="0"/>
              </a:rPr>
              <a:t> EDM </a:t>
            </a:r>
            <a:r>
              <a:rPr lang="de-CH" sz="1100" b="1" kern="0" spc="30" dirty="0" err="1">
                <a:solidFill>
                  <a:srgbClr val="505150"/>
                </a:solidFill>
                <a:latin typeface="Humanst521 Lt BT" panose="020B0402020204020304" pitchFamily="34" charset="0"/>
                <a:cs typeface="Arial" charset="0"/>
              </a:rPr>
              <a:t>search</a:t>
            </a:r>
            <a:r>
              <a:rPr lang="de-CH" sz="1100" b="1" kern="0" spc="30" baseline="0" dirty="0">
                <a:solidFill>
                  <a:srgbClr val="505150"/>
                </a:solidFill>
                <a:latin typeface="Humanst521 Lt BT" panose="020B0402020204020304" pitchFamily="34" charset="0"/>
                <a:cs typeface="Arial" charset="0"/>
              </a:rPr>
              <a:t> at PSI</a:t>
            </a:r>
            <a:endParaRPr lang="de-CH" sz="1100" b="1" kern="0" spc="30" dirty="0">
              <a:solidFill>
                <a:srgbClr val="505150"/>
              </a:solidFill>
              <a:latin typeface="Humanst521 Lt BT" panose="020B0402020204020304" pitchFamily="34" charset="0"/>
              <a:cs typeface="Arial" charset="0"/>
            </a:endParaRPr>
          </a:p>
        </p:txBody>
      </p:sp>
      <p:sp>
        <p:nvSpPr>
          <p:cNvPr id="14" name="Rechteck 13"/>
          <p:cNvSpPr/>
          <p:nvPr userDrawn="1"/>
        </p:nvSpPr>
        <p:spPr bwMode="auto">
          <a:xfrm>
            <a:off x="8424000" y="212023"/>
            <a:ext cx="720000" cy="2521745"/>
          </a:xfrm>
          <a:prstGeom prst="rect">
            <a:avLst/>
          </a:prstGeom>
          <a:solidFill>
            <a:srgbClr val="E5E5E5"/>
          </a:solidFill>
          <a:ln w="9525" cap="flat" cmpd="sng" algn="ctr">
            <a:noFill/>
            <a:prstDash val="solid"/>
            <a:round/>
            <a:headEnd type="none" w="med" len="med"/>
            <a:tailEnd type="none" w="med" len="med"/>
          </a:ln>
          <a:effectLst/>
        </p:spPr>
        <p:txBody>
          <a:bodyPr/>
          <a:lstStyle/>
          <a:p>
            <a:pPr eaLnBrk="0" hangingPunct="0">
              <a:defRPr/>
            </a:pPr>
            <a:endParaRPr lang="de-DE" sz="2400" dirty="0">
              <a:ln>
                <a:solidFill>
                  <a:srgbClr val="FFFFFF"/>
                </a:solidFill>
              </a:ln>
              <a:solidFill>
                <a:srgbClr val="000000"/>
              </a:solidFill>
              <a:latin typeface="Humanst521 Lt BT" panose="020B0402020204020304" pitchFamily="34" charset="0"/>
            </a:endParaRPr>
          </a:p>
        </p:txBody>
      </p:sp>
      <p:sp>
        <p:nvSpPr>
          <p:cNvPr id="15" name="Rechteck 15"/>
          <p:cNvSpPr>
            <a:spLocks noChangeArrowheads="1"/>
          </p:cNvSpPr>
          <p:nvPr userDrawn="1"/>
        </p:nvSpPr>
        <p:spPr bwMode="auto">
          <a:xfrm>
            <a:off x="828001" y="4604148"/>
            <a:ext cx="720725" cy="539353"/>
          </a:xfrm>
          <a:prstGeom prst="rect">
            <a:avLst/>
          </a:prstGeom>
          <a:solidFill>
            <a:srgbClr val="B9B9B9"/>
          </a:solidFill>
          <a:ln>
            <a:noFill/>
          </a:ln>
        </p:spPr>
        <p:txBody>
          <a:bodyPr/>
          <a:lstStyle/>
          <a:p>
            <a:pPr eaLnBrk="0" hangingPunct="0"/>
            <a:endParaRPr lang="de-DE" sz="2400" dirty="0">
              <a:solidFill>
                <a:srgbClr val="000000"/>
              </a:solidFill>
              <a:latin typeface="Humanst521 Lt BT" panose="020B0402020204020304" pitchFamily="34" charset="0"/>
            </a:endParaRPr>
          </a:p>
        </p:txBody>
      </p:sp>
      <p:sp>
        <p:nvSpPr>
          <p:cNvPr id="11" name="Rectangle 17"/>
          <p:cNvSpPr txBox="1">
            <a:spLocks noChangeArrowheads="1"/>
          </p:cNvSpPr>
          <p:nvPr userDrawn="1"/>
        </p:nvSpPr>
        <p:spPr bwMode="auto">
          <a:xfrm>
            <a:off x="1703389" y="4930974"/>
            <a:ext cx="7402512"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Calibri"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400" b="0" dirty="0">
                <a:solidFill>
                  <a:schemeClr val="tx1">
                    <a:lumMod val="75000"/>
                    <a:lumOff val="25000"/>
                  </a:schemeClr>
                </a:solidFill>
                <a:latin typeface="Humanst521 Lt BT" panose="020B0402020204020304" pitchFamily="34" charset="0"/>
              </a:rPr>
              <a:t>Philipp Schmidt-Wellenburg (PSI) | Muon Precision</a:t>
            </a:r>
            <a:r>
              <a:rPr lang="en-US" sz="1400" b="0" baseline="0" dirty="0">
                <a:solidFill>
                  <a:schemeClr val="tx1">
                    <a:lumMod val="75000"/>
                    <a:lumOff val="25000"/>
                  </a:schemeClr>
                </a:solidFill>
                <a:latin typeface="Humanst521 Lt BT" panose="020B0402020204020304" pitchFamily="34" charset="0"/>
              </a:rPr>
              <a:t> Workshop, Liverpool</a:t>
            </a:r>
            <a:r>
              <a:rPr lang="en-US" sz="1400" b="0" dirty="0">
                <a:solidFill>
                  <a:schemeClr val="tx1">
                    <a:lumMod val="75000"/>
                    <a:lumOff val="25000"/>
                  </a:schemeClr>
                </a:solidFill>
                <a:latin typeface="Humanst521 Lt BT" panose="020B0402020204020304" pitchFamily="34" charset="0"/>
              </a:rPr>
              <a:t>| 08.11.2022</a:t>
            </a:r>
          </a:p>
        </p:txBody>
      </p:sp>
    </p:spTree>
    <p:extLst>
      <p:ext uri="{BB962C8B-B14F-4D97-AF65-F5344CB8AC3E}">
        <p14:creationId xmlns:p14="http://schemas.microsoft.com/office/powerpoint/2010/main" val="132962084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lang="en-GB" noProof="0" dirty="0"/>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02272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23708365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1330420450"/>
      </p:ext>
    </p:extLst>
  </p:cSld>
  <p:clrMapOvr>
    <a:overrideClrMapping bg1="lt1" tx1="dk1" bg2="lt2" tx2="dk2" accent1="accent1" accent2="accent2" accent3="accent3" accent4="accent4" accent5="accent5" accent6="accent6" hlink="hlink" folHlink="folHlink"/>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638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ogo Bottom: Comparison" userDrawn="1">
  <p:cSld name="Logo Bottom: Comparison">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04044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el und Inhalt">
    <p:bg>
      <p:bgPr>
        <a:solidFill>
          <a:schemeClr val="bg1"/>
        </a:solid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5" name="Textplatzhalter 1"/>
          <p:cNvSpPr>
            <a:spLocks noGrp="1"/>
          </p:cNvSpPr>
          <p:nvPr>
            <p:ph idx="1"/>
          </p:nvPr>
        </p:nvSpPr>
        <p:spPr>
          <a:xfrm>
            <a:off x="1042988" y="1006079"/>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186054626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und Inhalt (grau)">
    <p:spTree>
      <p:nvGrpSpPr>
        <p:cNvPr id="1" name=""/>
        <p:cNvGrpSpPr/>
        <p:nvPr/>
      </p:nvGrpSpPr>
      <p:grpSpPr>
        <a:xfrm>
          <a:off x="0" y="0"/>
          <a:ext cx="0" cy="0"/>
          <a:chOff x="0" y="0"/>
          <a:chExt cx="0" cy="0"/>
        </a:xfrm>
      </p:grpSpPr>
      <p:sp>
        <p:nvSpPr>
          <p:cNvPr id="2" name="Rechteck 1"/>
          <p:cNvSpPr/>
          <p:nvPr userDrawn="1"/>
        </p:nvSpPr>
        <p:spPr bwMode="auto">
          <a:xfrm>
            <a:off x="827089" y="1048092"/>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10" name="Titel 9"/>
          <p:cNvSpPr>
            <a:spLocks noGrp="1"/>
          </p:cNvSpPr>
          <p:nvPr>
            <p:ph type="title"/>
          </p:nvPr>
        </p:nvSpPr>
        <p:spPr/>
        <p:txBody>
          <a:bodyPr/>
          <a:lstStyle>
            <a:lvl1pPr>
              <a:defRPr spc="0" baseline="0">
                <a:latin typeface="Humanst521 BT" panose="020B0602020204020204" pitchFamily="34" charset="0"/>
              </a:defRPr>
            </a:lvl1pPr>
          </a:lstStyle>
          <a:p>
            <a:r>
              <a:rPr lang="en-US" noProof="0" dirty="0"/>
              <a:t>Click to edit Master title style</a:t>
            </a:r>
            <a:endParaRPr lang="en-GB" noProof="0" dirty="0"/>
          </a:p>
        </p:txBody>
      </p:sp>
      <p:sp>
        <p:nvSpPr>
          <p:cNvPr id="7"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6" name="Textplatzhalter 1"/>
          <p:cNvSpPr>
            <a:spLocks noGrp="1"/>
          </p:cNvSpPr>
          <p:nvPr>
            <p:ph idx="1"/>
          </p:nvPr>
        </p:nvSpPr>
        <p:spPr>
          <a:xfrm>
            <a:off x="989013" y="1237400"/>
            <a:ext cx="7742237" cy="3509963"/>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124381942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65414" y="1006079"/>
            <a:ext cx="3706587"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006079"/>
            <a:ext cx="4017282" cy="3827178"/>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34457424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el und zwei Inhalte">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lvl1pPr>
              <a:defRPr>
                <a:latin typeface="Humanst521 BT" panose="020B06020202040202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0" name="Textplatzhalter 1"/>
          <p:cNvSpPr>
            <a:spLocks noGrp="1"/>
          </p:cNvSpPr>
          <p:nvPr>
            <p:ph idx="1"/>
          </p:nvPr>
        </p:nvSpPr>
        <p:spPr>
          <a:xfrm>
            <a:off x="813160" y="1375954"/>
            <a:ext cx="3819800"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67944" y="1375954"/>
            <a:ext cx="4017282" cy="3683720"/>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3" name="Text Placeholder 2"/>
          <p:cNvSpPr>
            <a:spLocks noGrp="1"/>
          </p:cNvSpPr>
          <p:nvPr>
            <p:ph type="body" sz="quarter" idx="11" hasCustomPrompt="1"/>
          </p:nvPr>
        </p:nvSpPr>
        <p:spPr>
          <a:xfrm>
            <a:off x="812933" y="871538"/>
            <a:ext cx="3820033" cy="504416"/>
          </a:xfrm>
        </p:spPr>
        <p:txBody>
          <a:bodyPr/>
          <a:lstStyle>
            <a:lvl1pPr marL="87313" indent="0">
              <a:buNone/>
              <a:defRPr baseline="0">
                <a:solidFill>
                  <a:schemeClr val="tx1">
                    <a:lumMod val="75000"/>
                    <a:lumOff val="25000"/>
                  </a:schemeClr>
                </a:solidFill>
                <a:latin typeface="+mj-lt"/>
              </a:defRPr>
            </a:lvl1pPr>
          </a:lstStyle>
          <a:p>
            <a:pPr lvl="0"/>
            <a:r>
              <a:rPr lang="en-US" dirty="0"/>
              <a:t>Click to change header</a:t>
            </a:r>
          </a:p>
        </p:txBody>
      </p:sp>
      <p:sp>
        <p:nvSpPr>
          <p:cNvPr id="8" name="Text Placeholder 2"/>
          <p:cNvSpPr>
            <a:spLocks noGrp="1"/>
          </p:cNvSpPr>
          <p:nvPr>
            <p:ph type="body" sz="quarter" idx="12" hasCustomPrompt="1"/>
          </p:nvPr>
        </p:nvSpPr>
        <p:spPr>
          <a:xfrm>
            <a:off x="4767943" y="871538"/>
            <a:ext cx="4017283" cy="504416"/>
          </a:xfrm>
        </p:spPr>
        <p:txBody>
          <a:bodyPr vert="horz" lIns="0" tIns="0" rIns="0" bIns="0" rtlCol="0">
            <a:noAutofit/>
          </a:bodyPr>
          <a:lstStyle>
            <a:lvl1pPr>
              <a:defRPr lang="en-US" dirty="0">
                <a:solidFill>
                  <a:schemeClr val="tx1">
                    <a:lumMod val="75000"/>
                    <a:lumOff val="25000"/>
                  </a:schemeClr>
                </a:solidFill>
                <a:latin typeface="+mj-lt"/>
              </a:defRPr>
            </a:lvl1pPr>
          </a:lstStyle>
          <a:p>
            <a:pPr marL="87313" lvl="0" indent="0">
              <a:buNone/>
            </a:pPr>
            <a:r>
              <a:rPr lang="en-US" dirty="0"/>
              <a:t>Click to change header</a:t>
            </a:r>
          </a:p>
        </p:txBody>
      </p:sp>
    </p:spTree>
    <p:extLst>
      <p:ext uri="{BB962C8B-B14F-4D97-AF65-F5344CB8AC3E}">
        <p14:creationId xmlns:p14="http://schemas.microsoft.com/office/powerpoint/2010/main" val="393908385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 und zwei Inhalte (grau)">
    <p:spTree>
      <p:nvGrpSpPr>
        <p:cNvPr id="1" name=""/>
        <p:cNvGrpSpPr/>
        <p:nvPr/>
      </p:nvGrpSpPr>
      <p:grpSpPr>
        <a:xfrm>
          <a:off x="0" y="0"/>
          <a:ext cx="0" cy="0"/>
          <a:chOff x="0" y="0"/>
          <a:chExt cx="0" cy="0"/>
        </a:xfrm>
      </p:grpSpPr>
      <p:sp>
        <p:nvSpPr>
          <p:cNvPr id="10" name="Rechteck 9"/>
          <p:cNvSpPr/>
          <p:nvPr userDrawn="1"/>
        </p:nvSpPr>
        <p:spPr bwMode="auto">
          <a:xfrm>
            <a:off x="827090" y="1059657"/>
            <a:ext cx="7958136"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8"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
        <p:nvSpPr>
          <p:cNvPr id="11" name="Textplatzhalter 1"/>
          <p:cNvSpPr>
            <a:spLocks noGrp="1"/>
          </p:cNvSpPr>
          <p:nvPr>
            <p:ph idx="1"/>
          </p:nvPr>
        </p:nvSpPr>
        <p:spPr>
          <a:xfrm>
            <a:off x="1042989" y="1224643"/>
            <a:ext cx="3529012" cy="3608614"/>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2" name="Textplatzhalter 1"/>
          <p:cNvSpPr>
            <a:spLocks noGrp="1"/>
          </p:cNvSpPr>
          <p:nvPr>
            <p:ph idx="10"/>
          </p:nvPr>
        </p:nvSpPr>
        <p:spPr>
          <a:xfrm>
            <a:off x="4787900" y="1224643"/>
            <a:ext cx="3806372" cy="3608614"/>
          </a:xfrm>
          <a:prstGeom prst="rect">
            <a:avLst/>
          </a:prstGeom>
        </p:spPr>
        <p:txBody>
          <a:bodyPr vert="horz" lIns="0" tIns="0" rIns="0" bIns="0" rtlCol="0">
            <a:noAutofit/>
          </a:bodyPr>
          <a:lstStyle>
            <a:lvl1pPr>
              <a:defRPr/>
            </a:lvl1pPr>
            <a:lvl2pPr>
              <a:defRPr/>
            </a:lvl2pPr>
            <a:lvl5pPr>
              <a:defRPr/>
            </a:lvl5pPr>
            <a:lvl6pPr>
              <a:defRPr/>
            </a:lvl6pPr>
            <a:lvl7pPr>
              <a:defRPr/>
            </a:lvl7pPr>
            <a:lvl8pPr>
              <a:defRPr/>
            </a:lvl8pPr>
            <a:lvl9pPr>
              <a:defRPr/>
            </a:lvl9pPr>
          </a:lstStyle>
          <a:p>
            <a:pPr marL="177800" lvl="0" indent="-177800"/>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Tree>
    <p:extLst>
      <p:ext uri="{BB962C8B-B14F-4D97-AF65-F5344CB8AC3E}">
        <p14:creationId xmlns:p14="http://schemas.microsoft.com/office/powerpoint/2010/main" val="10729008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a:lvl9pPr>
          </a:lstStyle>
          <a:p>
            <a:pPr marL="355600" lvl="0" indent="-355600">
              <a:buFontTx/>
              <a:buBlip>
                <a:blip r:embed="rId3"/>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819275216"/>
      </p:ext>
    </p:extLst>
  </p:cSld>
  <p:clrMapOvr>
    <a:overrideClrMapping bg1="lt1" tx1="dk1" bg2="lt2" tx2="dk2" accent1="accent1" accent2="accent2" accent3="accent3" accent4="accent4" accent5="accent5" accent6="accent6" hlink="hlink" folHlink="folHlink"/>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Inhalt auf Bild (hoch)">
    <p:spTree>
      <p:nvGrpSpPr>
        <p:cNvPr id="1" name=""/>
        <p:cNvGrpSpPr/>
        <p:nvPr/>
      </p:nvGrpSpPr>
      <p:grpSpPr>
        <a:xfrm>
          <a:off x="0" y="0"/>
          <a:ext cx="0" cy="0"/>
          <a:chOff x="0" y="0"/>
          <a:chExt cx="0" cy="0"/>
        </a:xfrm>
      </p:grpSpPr>
      <p:pic>
        <p:nvPicPr>
          <p:cNvPr id="9" name="Picture 2" descr="U:\20160506_PSI_Luftbild_029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7089" y="764859"/>
            <a:ext cx="8316912" cy="418433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a:xfrm>
            <a:off x="2077200" y="149494"/>
            <a:ext cx="6664879" cy="381375"/>
          </a:xfrm>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14" name="Textplatzhalter 13"/>
          <p:cNvSpPr>
            <a:spLocks noGrp="1"/>
          </p:cNvSpPr>
          <p:nvPr>
            <p:ph type="body" sz="quarter" idx="13"/>
          </p:nvPr>
        </p:nvSpPr>
        <p:spPr>
          <a:xfrm>
            <a:off x="827088" y="764858"/>
            <a:ext cx="2274984" cy="418337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atin typeface="Humanst521 Lt BT" panose="020B0402020204020304" pitchFamily="34" charset="0"/>
              </a:defRPr>
            </a:lvl1pPr>
            <a:lvl2pPr>
              <a:lnSpc>
                <a:spcPct val="110000"/>
              </a:lnSpc>
              <a:spcBef>
                <a:spcPts val="0"/>
              </a:spcBef>
              <a:spcAft>
                <a:spcPts val="0"/>
              </a:spcAft>
              <a:defRPr sz="1800">
                <a:latin typeface="Humanst521 Lt BT" panose="020B0402020204020304" pitchFamily="34" charset="0"/>
              </a:defRPr>
            </a:lvl2pPr>
            <a:lvl3pPr>
              <a:lnSpc>
                <a:spcPct val="110000"/>
              </a:lnSpc>
              <a:spcBef>
                <a:spcPts val="0"/>
              </a:spcBef>
              <a:spcAft>
                <a:spcPts val="0"/>
              </a:spcAft>
              <a:defRPr sz="1800">
                <a:latin typeface="Humanst521 Lt BT" panose="020B0402020204020304" pitchFamily="34" charset="0"/>
              </a:defRPr>
            </a:lvl3pPr>
            <a:lvl4pPr>
              <a:lnSpc>
                <a:spcPct val="110000"/>
              </a:lnSpc>
              <a:spcBef>
                <a:spcPts val="0"/>
              </a:spcBef>
              <a:spcAft>
                <a:spcPts val="0"/>
              </a:spcAft>
              <a:defRPr sz="1800">
                <a:latin typeface="Humanst521 Lt BT" panose="020B0402020204020304" pitchFamily="34" charset="0"/>
              </a:defRPr>
            </a:lvl4pPr>
            <a:lvl5pPr>
              <a:lnSpc>
                <a:spcPct val="110000"/>
              </a:lnSpc>
              <a:spcBef>
                <a:spcPts val="0"/>
              </a:spcBef>
              <a:spcAft>
                <a:spcPts val="0"/>
              </a:spcAft>
              <a:defRPr sz="1800">
                <a:latin typeface="Humanst521 Lt BT" panose="020B04020202040203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3"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800" y="214312"/>
            <a:ext cx="100946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1" y="764859"/>
            <a:ext cx="716089" cy="545926"/>
          </a:xfrm>
          <a:prstGeom prst="rect">
            <a:avLst/>
          </a:prstGeom>
          <a:solidFill>
            <a:srgbClr val="B9B9B9"/>
          </a:solidFill>
          <a:ln>
            <a:noFill/>
          </a:ln>
        </p:spPr>
        <p:txBody>
          <a:bodyPr/>
          <a:lstStyle/>
          <a:p>
            <a:pPr eaLnBrk="0" hangingPunct="0"/>
            <a:endParaRPr lang="de-DE" sz="2400" dirty="0">
              <a:solidFill>
                <a:srgbClr val="000000"/>
              </a:solidFill>
              <a:latin typeface="Humanst521 Lt BT" panose="020B0402020204020304" pitchFamily="34" charset="0"/>
            </a:endParaRPr>
          </a:p>
        </p:txBody>
      </p:sp>
      <p:sp>
        <p:nvSpPr>
          <p:cNvPr id="10" name="Foliennummernplatzhalter 5"/>
          <p:cNvSpPr>
            <a:spLocks noGrp="1"/>
          </p:cNvSpPr>
          <p:nvPr>
            <p:ph type="sldNum" sz="quarter" idx="4"/>
          </p:nvPr>
        </p:nvSpPr>
        <p:spPr>
          <a:xfrm>
            <a:off x="42329" y="4968081"/>
            <a:ext cx="572039"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8759371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47342990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90" y="1006079"/>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591" lvl="0" indent="-355591">
              <a:buFontTx/>
              <a:buBlip>
                <a:blip r:embed="rId2"/>
              </a:buBlip>
            </a:pPr>
            <a:r>
              <a:rPr lang="en-GB" noProof="0" dirty="0" err="1"/>
              <a:t>Mastertextformat</a:t>
            </a:r>
            <a:r>
              <a:rPr lang="en-GB" noProof="0" dirty="0"/>
              <a:t> </a:t>
            </a:r>
            <a:r>
              <a:rPr lang="en-GB" noProof="0" dirty="0" err="1"/>
              <a:t>bearbeiten</a:t>
            </a:r>
            <a:endParaRPr lang="en-GB" noProof="0" dirty="0"/>
          </a:p>
          <a:p>
            <a:pPr marL="444489" lvl="1" indent="-266693">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3"/>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591" lvl="0" indent="-355591">
              <a:buFontTx/>
              <a:buBlip>
                <a:blip r:embed="rId2"/>
              </a:buBlip>
            </a:pPr>
            <a:r>
              <a:rPr lang="en-GB" noProof="0" dirty="0" err="1"/>
              <a:t>Mastertextformat</a:t>
            </a:r>
            <a:r>
              <a:rPr lang="en-GB" noProof="0" dirty="0"/>
              <a:t> </a:t>
            </a:r>
            <a:r>
              <a:rPr lang="en-GB" noProof="0" dirty="0" err="1"/>
              <a:t>bearbeiten</a:t>
            </a:r>
            <a:endParaRPr lang="en-GB" noProof="0" dirty="0"/>
          </a:p>
          <a:p>
            <a:pPr marL="444489" lvl="1" indent="-266693">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2"/>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9959888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grau)">
    <p:spTree>
      <p:nvGrpSpPr>
        <p:cNvPr id="1" name=""/>
        <p:cNvGrpSpPr/>
        <p:nvPr/>
      </p:nvGrpSpPr>
      <p:grpSpPr>
        <a:xfrm>
          <a:off x="0" y="0"/>
          <a:ext cx="0" cy="0"/>
          <a:chOff x="0" y="0"/>
          <a:chExt cx="0" cy="0"/>
        </a:xfrm>
      </p:grpSpPr>
      <p:sp>
        <p:nvSpPr>
          <p:cNvPr id="2" name="Rechteck 1"/>
          <p:cNvSpPr/>
          <p:nvPr userDrawn="1"/>
        </p:nvSpPr>
        <p:spPr bwMode="auto">
          <a:xfrm>
            <a:off x="827089" y="1059657"/>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10" name="Titel 9"/>
          <p:cNvSpPr>
            <a:spLocks noGrp="1"/>
          </p:cNvSpPr>
          <p:nvPr>
            <p:ph type="title"/>
          </p:nvPr>
        </p:nvSpPr>
        <p:spPr/>
        <p:txBody>
          <a:bodyPr/>
          <a:lstStyle>
            <a:lvl1pPr>
              <a:defRPr spc="0" baseline="0">
                <a:latin typeface="Humanst521 Lt BT" panose="020B0402020204020304" pitchFamily="34" charset="0"/>
              </a:defRPr>
            </a:lvl1pPr>
          </a:lstStyle>
          <a:p>
            <a:r>
              <a:rPr lang="en-US" noProof="0" dirty="0"/>
              <a:t>Click to edit Master title style</a:t>
            </a:r>
            <a:endParaRPr lang="en-GB" noProof="0" dirty="0"/>
          </a:p>
        </p:txBody>
      </p:sp>
      <p:sp>
        <p:nvSpPr>
          <p:cNvPr id="9" name="Inhaltsplatzhalter 7"/>
          <p:cNvSpPr>
            <a:spLocks noGrp="1"/>
          </p:cNvSpPr>
          <p:nvPr>
            <p:ph sz="quarter" idx="13" hasCustomPrompt="1"/>
          </p:nvPr>
        </p:nvSpPr>
        <p:spPr>
          <a:xfrm>
            <a:off x="934839" y="1113586"/>
            <a:ext cx="7885633" cy="3712414"/>
          </a:xfrm>
        </p:spPr>
        <p:txBody>
          <a:bodyPr vert="horz" lIns="0" tIns="0" rIns="0" bIns="0" rtlCol="0">
            <a:noAutofit/>
          </a:bodyPr>
          <a:lstStyle>
            <a:lvl1pPr>
              <a:defRPr lang="de-CH" dirty="0" smtClean="0"/>
            </a:lvl1pPr>
            <a:lvl2pPr>
              <a:defRPr lang="de-CH" dirty="0" smtClean="0"/>
            </a:lvl2pPr>
            <a:lvl3pPr>
              <a:defRPr lang="de-CH" dirty="0" smtClean="0"/>
            </a:lvl3pPr>
            <a:lvl4pPr>
              <a:defRPr lang="de-CH" dirty="0" smtClean="0"/>
            </a:lvl4pPr>
            <a:lvl5pPr>
              <a:defRPr lang="de-CH" dirty="0" smtClean="0"/>
            </a:lvl5pPr>
            <a:lvl6pPr>
              <a:defRPr lang="de-CH" dirty="0" smtClean="0"/>
            </a:lvl6pPr>
            <a:lvl7pPr>
              <a:defRPr lang="de-CH" dirty="0" smtClean="0"/>
            </a:lvl7pPr>
            <a:lvl8pPr>
              <a:defRPr lang="de-CH" dirty="0" smtClean="0"/>
            </a:lvl8pPr>
            <a:lvl9pPr>
              <a:defRPr lang="de-CH" noProof="0" dirty="0"/>
            </a:lvl9pPr>
          </a:lstStyle>
          <a:p>
            <a:pPr marL="355600" lvl="0" indent="-355600">
              <a:buFontTx/>
              <a:buBlip>
                <a:blip r:embed="rId2"/>
              </a:buBlip>
            </a:pPr>
            <a:r>
              <a:rPr lang="de-CH" dirty="0"/>
              <a:t>Mastertextformat bearbeiten</a:t>
            </a:r>
          </a:p>
          <a:p>
            <a:pPr marL="444500" lvl="1" indent="-266700">
              <a:buFont typeface="Courier New" panose="02070309020205020404" pitchFamily="49" charset="0"/>
              <a:buChar char="o"/>
            </a:pPr>
            <a:r>
              <a:rPr lang="de-CH" dirty="0"/>
              <a:t>Zweite Ebene</a:t>
            </a:r>
          </a:p>
          <a:p>
            <a:pPr lvl="2">
              <a:buFont typeface="Courier New" panose="02070309020205020404" pitchFamily="49" charset="0"/>
              <a:buChar char="o"/>
            </a:pPr>
            <a:r>
              <a:rPr lang="de-CH" dirty="0"/>
              <a:t>Dritte Ebene</a:t>
            </a:r>
          </a:p>
          <a:p>
            <a:pPr lvl="3">
              <a:buFont typeface="Courier New" panose="02070309020205020404" pitchFamily="49" charset="0"/>
              <a:buChar char="o"/>
            </a:pPr>
            <a:r>
              <a:rPr lang="de-CH" dirty="0"/>
              <a:t>Vierte Ebene</a:t>
            </a:r>
          </a:p>
          <a:p>
            <a:pPr lvl="4">
              <a:buFont typeface="Courier New" panose="02070309020205020404" pitchFamily="49" charset="0"/>
              <a:buChar char="o"/>
            </a:pPr>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endParaRPr kumimoji="0" lang="de-CH"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7"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94747049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11" name="Inhaltsplatzhalter 10"/>
          <p:cNvSpPr>
            <a:spLocks noGrp="1"/>
          </p:cNvSpPr>
          <p:nvPr>
            <p:ph sz="quarter" idx="13" hasCustomPrompt="1"/>
          </p:nvPr>
        </p:nvSpPr>
        <p:spPr>
          <a:xfrm>
            <a:off x="1042989" y="1006078"/>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8" name="Inhaltsplatzhalter 10"/>
          <p:cNvSpPr>
            <a:spLocks noGrp="1"/>
          </p:cNvSpPr>
          <p:nvPr>
            <p:ph sz="quarter" idx="18" hasCustomPrompt="1"/>
          </p:nvPr>
        </p:nvSpPr>
        <p:spPr>
          <a:xfrm>
            <a:off x="5003801" y="1003402"/>
            <a:ext cx="3781425" cy="3509963"/>
          </a:xfrm>
        </p:spPr>
        <p:txBody>
          <a:bodyPr vert="horz" lIns="0" tIns="0" rIns="0" bIns="0" rtlCol="0">
            <a:noAutofit/>
          </a:bodyPr>
          <a:lstStyle>
            <a:lvl1pPr>
              <a:defRPr lang="en-GB" noProof="0" dirty="0" smtClean="0"/>
            </a:lvl1pPr>
            <a:lvl2pPr>
              <a:defRPr lang="en-GB" noProof="0" dirty="0" smtClean="0"/>
            </a:lvl2pPr>
            <a:lvl3pPr>
              <a:defRPr lang="en-GB" noProof="0" dirty="0" smtClean="0"/>
            </a:lvl3pPr>
            <a:lvl4pPr>
              <a:defRPr lang="en-GB" noProof="0" dirty="0" smtClean="0"/>
            </a:lvl4pPr>
            <a:lvl5pPr>
              <a:defRPr lang="en-GB" noProof="0" dirty="0" smtClean="0"/>
            </a:lvl5pPr>
            <a:lvl6pPr>
              <a:defRPr lang="en-GB" noProof="0" dirty="0" smtClean="0"/>
            </a:lvl6pPr>
            <a:lvl7pPr>
              <a:defRPr lang="en-GB" noProof="0" dirty="0" smtClean="0"/>
            </a:lvl7pPr>
            <a:lvl8pPr>
              <a:defRPr lang="en-GB" noProof="0" dirty="0" smtClean="0"/>
            </a:lvl8pPr>
            <a:lvl9pPr>
              <a:defRPr lang="en-GB" noProof="0" dirty="0" smtClean="0"/>
            </a:lvl9pPr>
          </a:lstStyle>
          <a:p>
            <a:pPr marL="355600" lvl="0" indent="-355600">
              <a:buFontTx/>
              <a:buBlip>
                <a:blip r:embed="rId2"/>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6"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21682648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zwei Inhalte (grau)">
    <p:spTree>
      <p:nvGrpSpPr>
        <p:cNvPr id="1" name=""/>
        <p:cNvGrpSpPr/>
        <p:nvPr/>
      </p:nvGrpSpPr>
      <p:grpSpPr>
        <a:xfrm>
          <a:off x="0" y="0"/>
          <a:ext cx="0" cy="0"/>
          <a:chOff x="0" y="0"/>
          <a:chExt cx="0" cy="0"/>
        </a:xfrm>
      </p:grpSpPr>
      <p:sp>
        <p:nvSpPr>
          <p:cNvPr id="10" name="Rechteck 9"/>
          <p:cNvSpPr/>
          <p:nvPr userDrawn="1"/>
        </p:nvSpPr>
        <p:spPr bwMode="auto">
          <a:xfrm>
            <a:off x="827089" y="1059657"/>
            <a:ext cx="8066087" cy="3888581"/>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16" name="Titel 15"/>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17" name="Inhaltsplatzhalter 10"/>
          <p:cNvSpPr>
            <a:spLocks noGrp="1"/>
          </p:cNvSpPr>
          <p:nvPr>
            <p:ph sz="quarter" idx="18" hasCustomPrompt="1"/>
          </p:nvPr>
        </p:nvSpPr>
        <p:spPr>
          <a:xfrm>
            <a:off x="938417" y="1087353"/>
            <a:ext cx="3781425" cy="3428689"/>
          </a:xfrm>
        </p:spPr>
        <p:txBody>
          <a:bodyPr/>
          <a:lstStyle>
            <a:lvl1pPr marL="177800" indent="-177800">
              <a:buClr>
                <a:schemeClr val="tx1"/>
              </a:buClr>
              <a:buFont typeface="Arial" panose="020B0604020202020204" pitchFamily="34" charset="0"/>
              <a:buChar char="•"/>
              <a:defRPr>
                <a:latin typeface="Humanst521 Lt BT" panose="020B0402020204020304" pitchFamily="34" charset="0"/>
              </a:defRPr>
            </a:lvl1pPr>
            <a:lvl2pPr marL="355600" indent="-177800">
              <a:buSzPct val="100000"/>
              <a:buFont typeface="Symbol" panose="05050102010706020507" pitchFamily="18" charset="2"/>
              <a:buChar char="-"/>
              <a:defRPr>
                <a:latin typeface="Humanst521 Lt BT" panose="020B0402020204020304" pitchFamily="34" charset="0"/>
              </a:defRPr>
            </a:lvl2pPr>
            <a:lvl3pPr marL="539750" indent="-184150">
              <a:buFont typeface="Symbol" panose="05050102010706020507" pitchFamily="18" charset="2"/>
              <a:buChar char="-"/>
              <a:defRPr>
                <a:latin typeface="Humanst521 Lt BT" panose="020B0402020204020304" pitchFamily="34" charset="0"/>
              </a:defRPr>
            </a:lvl3pPr>
            <a:lvl4pPr marL="717550" indent="-177800">
              <a:buFont typeface="Symbol" panose="05050102010706020507" pitchFamily="18" charset="2"/>
              <a:buChar char="-"/>
              <a:defRPr>
                <a:latin typeface="Humanst521 Lt BT" panose="020B0402020204020304" pitchFamily="34" charset="0"/>
              </a:defRPr>
            </a:lvl4pPr>
            <a:lvl5pPr marL="895350" indent="-177800">
              <a:buFont typeface="Symbol" panose="05050102010706020507" pitchFamily="18" charset="2"/>
              <a:buChar char="-"/>
              <a:defRPr>
                <a:latin typeface="Humanst521 Lt BT" panose="020B0402020204020304" pitchFamily="34" charset="0"/>
              </a:defRPr>
            </a:lvl5pPr>
            <a:lvl6pPr marL="1074738" indent="-179388">
              <a:buFont typeface="Symbol" panose="05050102010706020507" pitchFamily="18" charset="2"/>
              <a:buChar char="-"/>
              <a:defRPr sz="1600">
                <a:latin typeface="Humanst521 Lt BT" panose="020B0402020204020304" pitchFamily="34" charset="0"/>
              </a:defRPr>
            </a:lvl6pPr>
            <a:lvl7pPr marL="1257300" indent="-182563">
              <a:buFont typeface="Symbol" panose="05050102010706020507" pitchFamily="18" charset="2"/>
              <a:buChar char="-"/>
              <a:defRPr sz="1600">
                <a:latin typeface="Humanst521 Lt BT" panose="020B0402020204020304" pitchFamily="34" charset="0"/>
              </a:defRPr>
            </a:lvl7pPr>
            <a:lvl8pPr marL="1436688" indent="-179388">
              <a:buFont typeface="Symbol" panose="05050102010706020507" pitchFamily="18" charset="2"/>
              <a:buChar char="-"/>
              <a:defRPr sz="1600">
                <a:latin typeface="Humanst521 Lt BT" panose="020B0402020204020304" pitchFamily="34" charset="0"/>
              </a:defRPr>
            </a:lvl8pPr>
            <a:lvl9pPr marL="1614488" indent="-177800">
              <a:buFont typeface="Symbol" panose="05050102010706020507" pitchFamily="18" charset="2"/>
              <a:buChar char="-"/>
              <a:defRPr sz="1600">
                <a:latin typeface="Humanst521 Lt BT" panose="020B0402020204020304" pitchFamily="34" charset="0"/>
              </a:defRPr>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18" name="Inhaltsplatzhalter 10"/>
          <p:cNvSpPr>
            <a:spLocks noGrp="1"/>
          </p:cNvSpPr>
          <p:nvPr>
            <p:ph sz="quarter" idx="19" hasCustomPrompt="1"/>
          </p:nvPr>
        </p:nvSpPr>
        <p:spPr>
          <a:xfrm>
            <a:off x="4899229" y="1084675"/>
            <a:ext cx="3781425" cy="3431366"/>
          </a:xfrm>
        </p:spPr>
        <p:txBody>
          <a:bodyPr/>
          <a:lstStyle>
            <a:lvl1pPr marL="177800" indent="-177800">
              <a:buClr>
                <a:schemeClr val="tx1"/>
              </a:buClr>
              <a:buFont typeface="Arial" panose="020B0604020202020204" pitchFamily="34" charset="0"/>
              <a:buChar char="•"/>
              <a:defRPr>
                <a:latin typeface="Humanst521 Lt BT" panose="020B0402020204020304" pitchFamily="34" charset="0"/>
              </a:defRPr>
            </a:lvl1pPr>
            <a:lvl2pPr marL="355600" indent="-177800">
              <a:buSzPct val="100000"/>
              <a:buFont typeface="Symbol" panose="05050102010706020507" pitchFamily="18" charset="2"/>
              <a:buChar char="-"/>
              <a:defRPr>
                <a:latin typeface="Humanst521 Lt BT" panose="020B0402020204020304" pitchFamily="34" charset="0"/>
              </a:defRPr>
            </a:lvl2pPr>
            <a:lvl3pPr marL="539750" indent="-184150">
              <a:buFont typeface="Symbol" panose="05050102010706020507" pitchFamily="18" charset="2"/>
              <a:buChar char="-"/>
              <a:defRPr>
                <a:latin typeface="Humanst521 Lt BT" panose="020B0402020204020304" pitchFamily="34" charset="0"/>
              </a:defRPr>
            </a:lvl3pPr>
            <a:lvl4pPr marL="717550" indent="-177800">
              <a:buFont typeface="Symbol" panose="05050102010706020507" pitchFamily="18" charset="2"/>
              <a:buChar char="-"/>
              <a:defRPr>
                <a:latin typeface="Humanst521 Lt BT" panose="020B0402020204020304" pitchFamily="34" charset="0"/>
              </a:defRPr>
            </a:lvl4pPr>
            <a:lvl5pPr marL="895350" indent="-177800">
              <a:buFont typeface="Symbol" panose="05050102010706020507" pitchFamily="18" charset="2"/>
              <a:buChar char="-"/>
              <a:defRPr>
                <a:latin typeface="Humanst521 Lt BT" panose="020B0402020204020304" pitchFamily="34" charset="0"/>
              </a:defRPr>
            </a:lvl5pPr>
            <a:lvl6pPr marL="1074738" indent="-179388">
              <a:buFont typeface="Symbol" panose="05050102010706020507" pitchFamily="18" charset="2"/>
              <a:buChar char="-"/>
              <a:defRPr sz="1600">
                <a:latin typeface="Humanst521 Lt BT" panose="020B0402020204020304" pitchFamily="34" charset="0"/>
              </a:defRPr>
            </a:lvl6pPr>
            <a:lvl7pPr marL="1257300" indent="-182563">
              <a:buFont typeface="Symbol" panose="05050102010706020507" pitchFamily="18" charset="2"/>
              <a:buChar char="-"/>
              <a:defRPr sz="1600">
                <a:latin typeface="Humanst521 Lt BT" panose="020B0402020204020304" pitchFamily="34" charset="0"/>
              </a:defRPr>
            </a:lvl7pPr>
            <a:lvl8pPr marL="1436688" indent="-179388">
              <a:buFont typeface="Symbol" panose="05050102010706020507" pitchFamily="18" charset="2"/>
              <a:buChar char="-"/>
              <a:defRPr sz="1600">
                <a:latin typeface="Humanst521 Lt BT" panose="020B0402020204020304" pitchFamily="34" charset="0"/>
              </a:defRPr>
            </a:lvl8pPr>
            <a:lvl9pPr marL="1614488" indent="-177800">
              <a:buFont typeface="Symbol" panose="05050102010706020507" pitchFamily="18" charset="2"/>
              <a:buChar char="-"/>
              <a:defRPr sz="1600">
                <a:latin typeface="Humanst521 Lt BT" panose="020B0402020204020304" pitchFamily="34" charset="0"/>
              </a:defRPr>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sp>
        <p:nvSpPr>
          <p:cNvPr id="8"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378419714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5"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53914828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gra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dirty="0"/>
              <a:t>Click to edit Master title style</a:t>
            </a:r>
            <a:endParaRPr lang="en-GB" noProof="0" dirty="0"/>
          </a:p>
        </p:txBody>
      </p:sp>
      <p:sp>
        <p:nvSpPr>
          <p:cNvPr id="7" name="Rechteck 6"/>
          <p:cNvSpPr/>
          <p:nvPr userDrawn="1"/>
        </p:nvSpPr>
        <p:spPr bwMode="auto">
          <a:xfrm>
            <a:off x="827089" y="1059657"/>
            <a:ext cx="8066087" cy="3908424"/>
          </a:xfrm>
          <a:prstGeom prst="rect">
            <a:avLst/>
          </a:prstGeom>
          <a:solidFill>
            <a:srgbClr val="E5E5E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sz="2400" dirty="0">
              <a:solidFill>
                <a:srgbClr val="000000"/>
              </a:solidFill>
              <a:latin typeface="Humanst521 Lt BT" panose="020B0402020204020304" pitchFamily="34" charset="0"/>
            </a:endParaRPr>
          </a:p>
        </p:txBody>
      </p:sp>
      <p:sp>
        <p:nvSpPr>
          <p:cNvPr id="5"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244175954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halt auf Bild (hoch)">
    <p:spTree>
      <p:nvGrpSpPr>
        <p:cNvPr id="1" name=""/>
        <p:cNvGrpSpPr/>
        <p:nvPr/>
      </p:nvGrpSpPr>
      <p:grpSpPr>
        <a:xfrm>
          <a:off x="0" y="0"/>
          <a:ext cx="0" cy="0"/>
          <a:chOff x="0" y="0"/>
          <a:chExt cx="0" cy="0"/>
        </a:xfrm>
      </p:grpSpPr>
      <p:pic>
        <p:nvPicPr>
          <p:cNvPr id="9" name="Picture 2" descr="U:\20160506_PSI_Luftbild_029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7088" y="764859"/>
            <a:ext cx="8370753" cy="418433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1"/>
          <p:cNvSpPr>
            <a:spLocks noGrp="1"/>
          </p:cNvSpPr>
          <p:nvPr>
            <p:ph type="title"/>
          </p:nvPr>
        </p:nvSpPr>
        <p:spPr/>
        <p:txBody>
          <a:bodyPr/>
          <a:lstStyle>
            <a:lvl1pPr>
              <a:defRPr>
                <a:latin typeface="Humanst521 Lt BT" panose="020B0402020204020304" pitchFamily="34" charset="0"/>
              </a:defRPr>
            </a:lvl1pPr>
          </a:lstStyle>
          <a:p>
            <a:r>
              <a:rPr lang="en-US" noProof="0" dirty="0"/>
              <a:t>Click to edit Master title style</a:t>
            </a:r>
            <a:endParaRPr lang="en-GB" noProof="0" dirty="0"/>
          </a:p>
        </p:txBody>
      </p:sp>
      <p:sp>
        <p:nvSpPr>
          <p:cNvPr id="14" name="Textplatzhalter 13"/>
          <p:cNvSpPr>
            <a:spLocks noGrp="1"/>
          </p:cNvSpPr>
          <p:nvPr>
            <p:ph type="body" sz="quarter" idx="13"/>
          </p:nvPr>
        </p:nvSpPr>
        <p:spPr>
          <a:xfrm>
            <a:off x="827088" y="764858"/>
            <a:ext cx="2289712" cy="4183379"/>
          </a:xfrm>
          <a:solidFill>
            <a:schemeClr val="bg1">
              <a:alpha val="75000"/>
            </a:schemeClr>
          </a:solidFill>
        </p:spPr>
        <p:txBody>
          <a:bodyPr lIns="72000" tIns="360000" rIns="36000" bIns="36000" anchor="t" anchorCtr="0"/>
          <a:lstStyle>
            <a:lvl1pPr marL="177800" indent="-177800">
              <a:lnSpc>
                <a:spcPct val="110000"/>
              </a:lnSpc>
              <a:spcAft>
                <a:spcPts val="0"/>
              </a:spcAft>
              <a:buFont typeface="Arial" panose="020B0604020202020204" pitchFamily="34" charset="0"/>
              <a:buChar char="•"/>
              <a:defRPr sz="1800">
                <a:latin typeface="Humanst521 Lt BT" panose="020B0402020204020304" pitchFamily="34" charset="0"/>
              </a:defRPr>
            </a:lvl1pPr>
            <a:lvl2pPr>
              <a:lnSpc>
                <a:spcPct val="110000"/>
              </a:lnSpc>
              <a:spcBef>
                <a:spcPts val="0"/>
              </a:spcBef>
              <a:spcAft>
                <a:spcPts val="0"/>
              </a:spcAft>
              <a:defRPr sz="1800">
                <a:latin typeface="Humanst521 Lt BT" panose="020B0402020204020304" pitchFamily="34" charset="0"/>
              </a:defRPr>
            </a:lvl2pPr>
            <a:lvl3pPr>
              <a:lnSpc>
                <a:spcPct val="110000"/>
              </a:lnSpc>
              <a:spcBef>
                <a:spcPts val="0"/>
              </a:spcBef>
              <a:spcAft>
                <a:spcPts val="0"/>
              </a:spcAft>
              <a:defRPr sz="1800">
                <a:latin typeface="Humanst521 Lt BT" panose="020B0402020204020304" pitchFamily="34" charset="0"/>
              </a:defRPr>
            </a:lvl3pPr>
            <a:lvl4pPr>
              <a:lnSpc>
                <a:spcPct val="110000"/>
              </a:lnSpc>
              <a:spcBef>
                <a:spcPts val="0"/>
              </a:spcBef>
              <a:spcAft>
                <a:spcPts val="0"/>
              </a:spcAft>
              <a:defRPr sz="1800">
                <a:latin typeface="Humanst521 Lt BT" panose="020B0402020204020304" pitchFamily="34" charset="0"/>
              </a:defRPr>
            </a:lvl4pPr>
            <a:lvl5pPr>
              <a:lnSpc>
                <a:spcPct val="110000"/>
              </a:lnSpc>
              <a:spcBef>
                <a:spcPts val="0"/>
              </a:spcBef>
              <a:spcAft>
                <a:spcPts val="0"/>
              </a:spcAft>
              <a:defRPr sz="1800">
                <a:latin typeface="Humanst521 Lt BT" panose="020B04020202040203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3" name="Bild 14" descr="PSI-Logo_narrow_30k.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800" y="214312"/>
            <a:ext cx="1016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14"/>
          <p:cNvSpPr>
            <a:spLocks noChangeArrowheads="1"/>
          </p:cNvSpPr>
          <p:nvPr userDrawn="1"/>
        </p:nvSpPr>
        <p:spPr bwMode="auto">
          <a:xfrm>
            <a:off x="1" y="764859"/>
            <a:ext cx="720725" cy="545926"/>
          </a:xfrm>
          <a:prstGeom prst="rect">
            <a:avLst/>
          </a:prstGeom>
          <a:solidFill>
            <a:srgbClr val="B9B9B9"/>
          </a:solidFill>
          <a:ln>
            <a:noFill/>
          </a:ln>
        </p:spPr>
        <p:txBody>
          <a:bodyPr/>
          <a:lstStyle/>
          <a:p>
            <a:pPr eaLnBrk="0" hangingPunct="0"/>
            <a:endParaRPr lang="de-DE" sz="2400" dirty="0">
              <a:solidFill>
                <a:srgbClr val="000000"/>
              </a:solidFill>
              <a:latin typeface="Humanst521 Lt BT" panose="020B0402020204020304" pitchFamily="34" charset="0"/>
            </a:endParaRPr>
          </a:p>
        </p:txBody>
      </p:sp>
      <p:sp>
        <p:nvSpPr>
          <p:cNvPr id="10"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03990526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4"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1313019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title"/>
          </p:nvPr>
        </p:nvSpPr>
        <p:spPr bwMode="auto">
          <a:xfrm>
            <a:off x="2077200" y="149494"/>
            <a:ext cx="6708025" cy="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noProof="0" dirty="0" err="1"/>
              <a:t>Folientitel</a:t>
            </a:r>
            <a:r>
              <a:rPr lang="en-GB" noProof="0" dirty="0"/>
              <a:t> </a:t>
            </a:r>
            <a:r>
              <a:rPr lang="en-GB" noProof="0" dirty="0" err="1"/>
              <a:t>eingeben</a:t>
            </a:r>
            <a:endParaRPr lang="en-GB" noProof="0" dirty="0"/>
          </a:p>
        </p:txBody>
      </p:sp>
      <p:sp>
        <p:nvSpPr>
          <p:cNvPr id="6" name="Rechteck 12"/>
          <p:cNvSpPr>
            <a:spLocks noChangeArrowheads="1"/>
          </p:cNvSpPr>
          <p:nvPr/>
        </p:nvSpPr>
        <p:spPr bwMode="auto">
          <a:xfrm>
            <a:off x="1" y="1059657"/>
            <a:ext cx="720725" cy="545926"/>
          </a:xfrm>
          <a:prstGeom prst="rect">
            <a:avLst/>
          </a:prstGeom>
          <a:solidFill>
            <a:srgbClr val="B9B9B9"/>
          </a:solidFill>
          <a:ln>
            <a:noFill/>
          </a:ln>
        </p:spPr>
        <p:txBody>
          <a:bodyPr/>
          <a:lstStyle/>
          <a:p>
            <a:pPr eaLnBrk="0" hangingPunct="0"/>
            <a:endParaRPr lang="de-DE" sz="2400" dirty="0">
              <a:solidFill>
                <a:srgbClr val="000000"/>
              </a:solidFill>
              <a:latin typeface="Humanst521 Lt BT" panose="020B0402020204020304" pitchFamily="34" charset="0"/>
            </a:endParaRPr>
          </a:p>
        </p:txBody>
      </p:sp>
      <p:sp>
        <p:nvSpPr>
          <p:cNvPr id="2" name="Textplatzhalter 1"/>
          <p:cNvSpPr>
            <a:spLocks noGrp="1"/>
          </p:cNvSpPr>
          <p:nvPr>
            <p:ph type="body" idx="1"/>
          </p:nvPr>
        </p:nvSpPr>
        <p:spPr>
          <a:xfrm>
            <a:off x="1042988" y="1006079"/>
            <a:ext cx="7742237" cy="3509963"/>
          </a:xfrm>
          <a:prstGeom prst="rect">
            <a:avLst/>
          </a:prstGeom>
        </p:spPr>
        <p:txBody>
          <a:bodyPr vert="horz" lIns="0" tIns="0" rIns="0" bIns="0" rtlCol="0">
            <a:noAutofit/>
          </a:bodyPr>
          <a:lstStyle/>
          <a:p>
            <a:pPr marL="355600" lvl="0" indent="-355600">
              <a:buFontTx/>
              <a:buBlip>
                <a:blip r:embed="rId24"/>
              </a:buBlip>
            </a:pPr>
            <a:r>
              <a:rPr lang="en-GB" noProof="0" dirty="0" err="1"/>
              <a:t>Mastertextformat</a:t>
            </a:r>
            <a:r>
              <a:rPr lang="en-GB" noProof="0" dirty="0"/>
              <a:t> </a:t>
            </a:r>
            <a:r>
              <a:rPr lang="en-GB" noProof="0" dirty="0" err="1"/>
              <a:t>bearbeiten</a:t>
            </a:r>
            <a:endParaRPr lang="en-GB" noProof="0" dirty="0"/>
          </a:p>
          <a:p>
            <a:pPr marL="444500" lvl="1" indent="-266700">
              <a:buFont typeface="Courier New" panose="02070309020205020404" pitchFamily="49" charset="0"/>
              <a:buChar char="o"/>
            </a:pPr>
            <a:r>
              <a:rPr lang="en-GB" noProof="0" dirty="0" err="1"/>
              <a:t>Zweite</a:t>
            </a:r>
            <a:r>
              <a:rPr lang="en-GB" noProof="0" dirty="0"/>
              <a:t> </a:t>
            </a:r>
            <a:r>
              <a:rPr lang="en-GB" noProof="0" dirty="0" err="1"/>
              <a:t>Ebene</a:t>
            </a:r>
            <a:endParaRPr lang="en-GB" noProof="0" dirty="0"/>
          </a:p>
          <a:p>
            <a:pPr lvl="2">
              <a:buFont typeface="Courier New" panose="02070309020205020404" pitchFamily="49" charset="0"/>
              <a:buChar char="o"/>
            </a:pPr>
            <a:r>
              <a:rPr lang="en-GB" noProof="0" dirty="0" err="1"/>
              <a:t>Dritte</a:t>
            </a:r>
            <a:r>
              <a:rPr lang="en-GB" noProof="0" dirty="0"/>
              <a:t> </a:t>
            </a:r>
            <a:r>
              <a:rPr lang="en-GB" noProof="0" dirty="0" err="1"/>
              <a:t>Ebene</a:t>
            </a:r>
            <a:endParaRPr lang="en-GB" noProof="0" dirty="0"/>
          </a:p>
          <a:p>
            <a:pPr lvl="3">
              <a:buFont typeface="Courier New" panose="02070309020205020404" pitchFamily="49" charset="0"/>
              <a:buChar char="o"/>
            </a:pPr>
            <a:r>
              <a:rPr lang="en-GB" noProof="0" dirty="0" err="1"/>
              <a:t>Vierte</a:t>
            </a:r>
            <a:r>
              <a:rPr lang="en-GB" noProof="0" dirty="0"/>
              <a:t> </a:t>
            </a:r>
            <a:r>
              <a:rPr lang="en-GB" noProof="0" dirty="0" err="1"/>
              <a:t>Ebene</a:t>
            </a:r>
            <a:endParaRPr lang="en-GB" noProof="0" dirty="0"/>
          </a:p>
          <a:p>
            <a:pPr lvl="4">
              <a:buFont typeface="Courier New" panose="02070309020205020404" pitchFamily="49" charset="0"/>
              <a:buChar char="o"/>
            </a:pPr>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lang="en-GB" noProof="0" dirty="0"/>
          </a:p>
        </p:txBody>
      </p:sp>
      <p:pic>
        <p:nvPicPr>
          <p:cNvPr id="8" name="Bild 14" descr="PSI-Logo_narrow_30k.eps"/>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04800" y="204451"/>
            <a:ext cx="1016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7"/>
          <p:cNvSpPr txBox="1">
            <a:spLocks noChangeArrowheads="1"/>
          </p:cNvSpPr>
          <p:nvPr/>
        </p:nvSpPr>
        <p:spPr bwMode="auto">
          <a:xfrm rot="5400000">
            <a:off x="6716644" y="2665116"/>
            <a:ext cx="4565986" cy="2696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0" tIns="0" rIns="0" bIns="0" numCol="1" rtlCol="0" anchor="t" anchorCtr="0" compatLnSpc="1">
            <a:prstTxWarp prst="textNoShape">
              <a:avLst/>
            </a:prstTxWarp>
            <a:noAutofit/>
          </a:bodyPr>
          <a:lstStyle>
            <a:lvl1pPr marL="0" indent="0" algn="l" rtl="0" eaLnBrk="1" fontAlgn="base" hangingPunct="1">
              <a:lnSpc>
                <a:spcPct val="110000"/>
              </a:lnSpc>
              <a:spcBef>
                <a:spcPct val="0"/>
              </a:spcBef>
              <a:spcAft>
                <a:spcPct val="0"/>
              </a:spcAft>
              <a:buClr>
                <a:schemeClr val="tx1"/>
              </a:buClr>
              <a:buFont typeface="Arial" panose="020B0604020202020204" pitchFamily="34" charset="0"/>
              <a:buNone/>
              <a:defRPr lang="en-GB" sz="1800" b="1" kern="1200" spc="0" baseline="0" noProof="0">
                <a:solidFill>
                  <a:srgbClr val="969696"/>
                </a:solidFill>
                <a:latin typeface="+mn-lt"/>
                <a:ea typeface="Calibri" charset="0"/>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mn-lt"/>
                <a:ea typeface="+mn-ea"/>
              </a:defRPr>
            </a:lvl9pPr>
          </a:lstStyle>
          <a:p>
            <a:pPr algn="r"/>
            <a:r>
              <a:rPr lang="en-US" sz="1200" b="0" dirty="0">
                <a:solidFill>
                  <a:schemeClr val="tx1">
                    <a:lumMod val="75000"/>
                    <a:lumOff val="25000"/>
                  </a:schemeClr>
                </a:solidFill>
                <a:latin typeface="Humanst521 Lt BT" panose="020B0402020204020304" pitchFamily="34" charset="0"/>
              </a:rPr>
              <a:t>Philipp Schmidt-Wellenburg (PSI) | Muon Precision WS Liverpool| 08.11.22</a:t>
            </a:r>
          </a:p>
        </p:txBody>
      </p:sp>
      <p:sp>
        <p:nvSpPr>
          <p:cNvPr id="9" name="Foliennummernplatzhalter 5"/>
          <p:cNvSpPr>
            <a:spLocks noGrp="1"/>
          </p:cNvSpPr>
          <p:nvPr>
            <p:ph type="sldNum" sz="quarter" idx="4"/>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lvl1pPr algn="l">
              <a:spcBef>
                <a:spcPct val="0"/>
              </a:spcBef>
              <a:defRPr sz="900" smtClean="0">
                <a:latin typeface="Humanst521 Lt BT" panose="020B0402020204020304" pitchFamily="34" charset="0"/>
              </a:defRPr>
            </a:lvl1pPr>
          </a:lstStyle>
          <a:p>
            <a:pPr eaLnBrk="0" hangingPunct="0">
              <a:defRPr/>
            </a:pPr>
            <a:fld id="{EBC07571-3134-BB4B-B83F-1A9FE18D34F3}" type="slidenum">
              <a:rPr lang="de-DE" smtClean="0">
                <a:solidFill>
                  <a:srgbClr val="000000"/>
                </a:solidFill>
              </a:rPr>
              <a:pPr eaLnBrk="0" hangingPunct="0">
                <a:defRPr/>
              </a:pPr>
              <a:t>‹#›</a:t>
            </a:fld>
            <a:endParaRPr lang="de-DE" dirty="0">
              <a:solidFill>
                <a:srgbClr val="000000"/>
              </a:solidFill>
            </a:endParaRPr>
          </a:p>
        </p:txBody>
      </p:sp>
    </p:spTree>
    <p:extLst>
      <p:ext uri="{BB962C8B-B14F-4D97-AF65-F5344CB8AC3E}">
        <p14:creationId xmlns:p14="http://schemas.microsoft.com/office/powerpoint/2010/main" val="6718213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7" r:id="rId9"/>
    <p:sldLayoutId id="2147483741" r:id="rId10"/>
    <p:sldLayoutId id="2147483765" r:id="rId11"/>
    <p:sldLayoutId id="2147483766" r:id="rId12"/>
    <p:sldLayoutId id="2147483768" r:id="rId13"/>
    <p:sldLayoutId id="2147483769" r:id="rId14"/>
    <p:sldLayoutId id="2147483751" r:id="rId15"/>
    <p:sldLayoutId id="2147483752" r:id="rId16"/>
    <p:sldLayoutId id="2147483753" r:id="rId17"/>
    <p:sldLayoutId id="2147483754" r:id="rId18"/>
    <p:sldLayoutId id="2147483755" r:id="rId19"/>
    <p:sldLayoutId id="2147483757" r:id="rId20"/>
    <p:sldLayoutId id="2147483760" r:id="rId21"/>
    <p:sldLayoutId id="2147483762" r:id="rId22"/>
  </p:sldLayoutIdLst>
  <p:transition spd="med"/>
  <p:hf hdr="0"/>
  <p:txStyles>
    <p:titleStyle>
      <a:lvl1pPr algn="r" rtl="0" eaLnBrk="1" fontAlgn="base" hangingPunct="1">
        <a:spcBef>
          <a:spcPct val="0"/>
        </a:spcBef>
        <a:spcAft>
          <a:spcPct val="0"/>
        </a:spcAft>
        <a:defRPr sz="2800" kern="1000" spc="0">
          <a:solidFill>
            <a:srgbClr val="686868"/>
          </a:solidFill>
          <a:latin typeface="Humanst521 Lt BT" panose="020B0402020204020304" pitchFamily="34" charset="0"/>
          <a:ea typeface="+mj-ea"/>
          <a:cs typeface="+mj-cs"/>
        </a:defRPr>
      </a:lvl1pPr>
      <a:lvl2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2pPr>
      <a:lvl3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3pPr>
      <a:lvl4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4pPr>
      <a:lvl5pPr algn="l" rtl="0" eaLnBrk="1" fontAlgn="base" hangingPunct="1">
        <a:spcBef>
          <a:spcPct val="0"/>
        </a:spcBef>
        <a:spcAft>
          <a:spcPct val="0"/>
        </a:spcAft>
        <a:defRPr sz="2500">
          <a:solidFill>
            <a:srgbClr val="505150"/>
          </a:solidFill>
          <a:latin typeface="Georgia" charset="0"/>
          <a:ea typeface="Calibri" pitchFamily="-108" charset="-128"/>
          <a:cs typeface="Calibri" pitchFamily="-108" charset="-128"/>
        </a:defRPr>
      </a:lvl5pPr>
      <a:lvl6pPr marL="457200" algn="l" rtl="0" eaLnBrk="1" fontAlgn="base" hangingPunct="1">
        <a:spcBef>
          <a:spcPct val="0"/>
        </a:spcBef>
        <a:spcAft>
          <a:spcPct val="0"/>
        </a:spcAft>
        <a:defRPr sz="3200" b="1">
          <a:solidFill>
            <a:schemeClr val="tx2"/>
          </a:solidFill>
          <a:latin typeface="Arial Narrow" pitchFamily="34" charset="0"/>
        </a:defRPr>
      </a:lvl6pPr>
      <a:lvl7pPr marL="914400" algn="l" rtl="0" eaLnBrk="1" fontAlgn="base" hangingPunct="1">
        <a:spcBef>
          <a:spcPct val="0"/>
        </a:spcBef>
        <a:spcAft>
          <a:spcPct val="0"/>
        </a:spcAft>
        <a:defRPr sz="3200" b="1">
          <a:solidFill>
            <a:schemeClr val="tx2"/>
          </a:solidFill>
          <a:latin typeface="Arial Narrow" pitchFamily="34" charset="0"/>
        </a:defRPr>
      </a:lvl7pPr>
      <a:lvl8pPr marL="1371600" algn="l" rtl="0" eaLnBrk="1" fontAlgn="base" hangingPunct="1">
        <a:spcBef>
          <a:spcPct val="0"/>
        </a:spcBef>
        <a:spcAft>
          <a:spcPct val="0"/>
        </a:spcAft>
        <a:defRPr sz="3200" b="1">
          <a:solidFill>
            <a:schemeClr val="tx2"/>
          </a:solidFill>
          <a:latin typeface="Arial Narrow" pitchFamily="34" charset="0"/>
        </a:defRPr>
      </a:lvl8pPr>
      <a:lvl9pPr marL="1828800" algn="l" rtl="0" eaLnBrk="1" fontAlgn="base" hangingPunct="1">
        <a:spcBef>
          <a:spcPct val="0"/>
        </a:spcBef>
        <a:spcAft>
          <a:spcPct val="0"/>
        </a:spcAft>
        <a:defRPr sz="3200" b="1">
          <a:solidFill>
            <a:schemeClr val="tx2"/>
          </a:solidFill>
          <a:latin typeface="Arial Narrow" pitchFamily="34" charset="0"/>
        </a:defRPr>
      </a:lvl9pPr>
    </p:titleStyle>
    <p:body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lang="en-GB" sz="2800" kern="1200" spc="0" baseline="0" noProof="0" dirty="0" smtClean="0">
          <a:solidFill>
            <a:schemeClr val="tx1"/>
          </a:solidFill>
          <a:latin typeface="Humanst521 Lt BT" panose="020B0402020204020304" pitchFamily="34" charset="0"/>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lang="en-GB" sz="2400" kern="1200" spc="0" baseline="0" noProof="0" dirty="0" smtClean="0">
          <a:solidFill>
            <a:schemeClr val="tx1"/>
          </a:solidFill>
          <a:latin typeface="Humanst521 Lt BT" panose="020B0402020204020304" pitchFamily="34" charset="0"/>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lang="en-GB" sz="2000" spc="0" baseline="0" noProof="0" dirty="0" smtClean="0">
          <a:solidFill>
            <a:schemeClr val="tx1"/>
          </a:solidFill>
          <a:latin typeface="Humanst521 Lt BT" panose="020B0402020204020304" pitchFamily="34" charset="0"/>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lang="en-GB" sz="2000" kern="1200" spc="0" baseline="0" noProof="0" dirty="0" smtClean="0">
          <a:solidFill>
            <a:schemeClr val="tx1"/>
          </a:solidFill>
          <a:latin typeface="Humanst521 Lt BT" panose="020B0402020204020304" pitchFamily="34" charset="0"/>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lang="en-GB" sz="1800" kern="1200" spc="0" baseline="0" noProof="0" dirty="0" smtClean="0">
          <a:solidFill>
            <a:schemeClr val="tx1"/>
          </a:solidFill>
          <a:latin typeface="Humanst521 Lt BT" panose="020B0402020204020304" pitchFamily="34" charset="0"/>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lang="en-GB" sz="1800" noProof="0" dirty="0" smtClean="0">
          <a:solidFill>
            <a:schemeClr val="tx1"/>
          </a:solidFill>
          <a:latin typeface="Humanst521 Lt BT" panose="020B0402020204020304" pitchFamily="34" charset="0"/>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image" Target="../media/image78.png"/><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notesSlide" Target="../notesSlides/notesSlide8.xml"/><Relationship Id="rId7" Type="http://schemas.openxmlformats.org/officeDocument/2006/relationships/image" Target="../media/image76.png"/><Relationship Id="rId12" Type="http://schemas.openxmlformats.org/officeDocument/2006/relationships/image" Target="../media/image87.png"/><Relationship Id="rId2" Type="http://schemas.openxmlformats.org/officeDocument/2006/relationships/slideLayout" Target="../slideLayouts/slideLayout11.xml"/><Relationship Id="rId16" Type="http://schemas.openxmlformats.org/officeDocument/2006/relationships/image" Target="../media/image91.png"/><Relationship Id="rId1" Type="http://schemas.openxmlformats.org/officeDocument/2006/relationships/tags" Target="../tags/tag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73.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0.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2.png"/><Relationship Id="rId7" Type="http://schemas.openxmlformats.org/officeDocument/2006/relationships/image" Target="NULL"/><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11.xml"/><Relationship Id="rId5" Type="http://schemas.openxmlformats.org/officeDocument/2006/relationships/image" Target="../media/image108.png"/><Relationship Id="rId4" Type="http://schemas.openxmlformats.org/officeDocument/2006/relationships/image" Target="../media/image107.emf"/></Relationships>
</file>

<file path=ppt/slides/_rels/slide19.xml.rels><?xml version="1.0" encoding="UTF-8" standalone="yes"?>
<Relationships xmlns="http://schemas.openxmlformats.org/package/2006/relationships"><Relationship Id="rId3" Type="http://schemas.openxmlformats.org/officeDocument/2006/relationships/image" Target="../media/image1050.png"/><Relationship Id="rId2" Type="http://schemas.openxmlformats.org/officeDocument/2006/relationships/image" Target="../media/image109.png"/><Relationship Id="rId1" Type="http://schemas.openxmlformats.org/officeDocument/2006/relationships/slideLayout" Target="../slideLayouts/slideLayout11.xml"/><Relationship Id="rId5" Type="http://schemas.openxmlformats.org/officeDocument/2006/relationships/image" Target="../media/image11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80.png"/><Relationship Id="rId1" Type="http://schemas.openxmlformats.org/officeDocument/2006/relationships/slideLayout" Target="../slideLayouts/slideLayout11.xml"/><Relationship Id="rId5" Type="http://schemas.openxmlformats.org/officeDocument/2006/relationships/image" Target="../media/image114.jpg"/><Relationship Id="rId4" Type="http://schemas.openxmlformats.org/officeDocument/2006/relationships/image" Target="../media/image113.emf"/></Relationships>
</file>

<file path=ppt/slides/_rels/slide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image" Target="../media/image1190.png"/><Relationship Id="rId1" Type="http://schemas.openxmlformats.org/officeDocument/2006/relationships/slideLayout" Target="../slideLayouts/slideLayout11.xml"/><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4.png"/><Relationship Id="rId4" Type="http://schemas.openxmlformats.org/officeDocument/2006/relationships/image" Target="../media/image1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9.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50.png"/></Relationships>
</file>

<file path=ppt/slides/_rels/slide3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33.png"/><Relationship Id="rId10" Type="http://schemas.openxmlformats.org/officeDocument/2006/relationships/image" Target="../media/image147.png"/><Relationship Id="rId4" Type="http://schemas.openxmlformats.org/officeDocument/2006/relationships/image" Target="../media/image142.png"/><Relationship Id="rId9" Type="http://schemas.openxmlformats.org/officeDocument/2006/relationships/image" Target="../media/image146.png"/></Relationships>
</file>

<file path=ppt/slides/_rels/slide3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4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54.png"/><Relationship Id="rId11" Type="http://schemas.openxmlformats.org/officeDocument/2006/relationships/image" Target="../media/image139.png"/><Relationship Id="rId5" Type="http://schemas.openxmlformats.org/officeDocument/2006/relationships/image" Target="../media/image152.png"/><Relationship Id="rId10" Type="http://schemas.openxmlformats.org/officeDocument/2006/relationships/image" Target="../media/image158.png"/><Relationship Id="rId4" Type="http://schemas.openxmlformats.org/officeDocument/2006/relationships/image" Target="../media/image151.png"/><Relationship Id="rId9" Type="http://schemas.openxmlformats.org/officeDocument/2006/relationships/image" Target="../media/image157.png"/></Relationships>
</file>

<file path=ppt/slides/_rels/slide3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image" Target="../media/image138.png"/><Relationship Id="rId2" Type="http://schemas.openxmlformats.org/officeDocument/2006/relationships/image" Target="../media/image159.png"/><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image" Target="../media/image163.png"/><Relationship Id="rId4" Type="http://schemas.openxmlformats.org/officeDocument/2006/relationships/image" Target="../media/image162.png"/></Relationships>
</file>

<file path=ppt/slides/_rels/slide3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1.png"/><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3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37.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png"/><Relationship Id="rId18" Type="http://schemas.openxmlformats.org/officeDocument/2006/relationships/image" Target="../media/image186.png"/><Relationship Id="rId3" Type="http://schemas.openxmlformats.org/officeDocument/2006/relationships/image" Target="../media/image172.png"/><Relationship Id="rId21" Type="http://schemas.openxmlformats.org/officeDocument/2006/relationships/image" Target="../media/image189.png"/><Relationship Id="rId7" Type="http://schemas.openxmlformats.org/officeDocument/2006/relationships/image" Target="../media/image2.emf"/><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image" Target="../media/image170.png"/><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slideLayout" Target="../slideLayouts/slideLayout9.xml"/><Relationship Id="rId6" Type="http://schemas.openxmlformats.org/officeDocument/2006/relationships/image" Target="../media/image175.png"/><Relationship Id="rId11" Type="http://schemas.openxmlformats.org/officeDocument/2006/relationships/image" Target="../media/image179.png"/><Relationship Id="rId5" Type="http://schemas.openxmlformats.org/officeDocument/2006/relationships/image" Target="../media/image174.png"/><Relationship Id="rId15" Type="http://schemas.openxmlformats.org/officeDocument/2006/relationships/image" Target="../media/image183.png"/><Relationship Id="rId10" Type="http://schemas.openxmlformats.org/officeDocument/2006/relationships/image" Target="../media/image178.png"/><Relationship Id="rId19" Type="http://schemas.openxmlformats.org/officeDocument/2006/relationships/image" Target="../media/image187.png"/><Relationship Id="rId4" Type="http://schemas.openxmlformats.org/officeDocument/2006/relationships/image" Target="../media/image173.png"/><Relationship Id="rId9" Type="http://schemas.openxmlformats.org/officeDocument/2006/relationships/image" Target="../media/image177.png"/><Relationship Id="rId14" Type="http://schemas.openxmlformats.org/officeDocument/2006/relationships/image" Target="../media/image182.png"/></Relationships>
</file>

<file path=ppt/slides/_rels/slide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0.png"/><Relationship Id="rId4" Type="http://schemas.openxmlformats.org/officeDocument/2006/relationships/image" Target="../media/image230.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6.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4.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notesSlide" Target="../notesSlides/notesSlide7.xml"/><Relationship Id="rId21" Type="http://schemas.openxmlformats.org/officeDocument/2006/relationships/image" Target="../media/image62.png"/><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slideLayout" Target="../slideLayouts/slideLayout4.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ags" Target="../tags/tag2.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37.png"/><Relationship Id="rId19"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36.png"/><Relationship Id="rId14" Type="http://schemas.openxmlformats.org/officeDocument/2006/relationships/image" Target="../media/image55.png"/><Relationship Id="rId22"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4.jp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4388" y="3507378"/>
            <a:ext cx="3536633" cy="1041704"/>
          </a:xfrm>
        </p:spPr>
        <p:txBody>
          <a:bodyPr/>
          <a:lstStyle/>
          <a:p>
            <a:r>
              <a:rPr lang="en-US" dirty="0"/>
              <a:t>Search for the muon EDM at PSI</a:t>
            </a:r>
            <a:br>
              <a:rPr lang="en-US" dirty="0"/>
            </a:br>
            <a:endParaRPr lang="en-US" dirty="0"/>
          </a:p>
        </p:txBody>
      </p:sp>
      <p:sp>
        <p:nvSpPr>
          <p:cNvPr id="6" name="Subtitle 5"/>
          <p:cNvSpPr>
            <a:spLocks noGrp="1"/>
          </p:cNvSpPr>
          <p:nvPr>
            <p:ph type="subTitle" sz="quarter" idx="1"/>
          </p:nvPr>
        </p:nvSpPr>
        <p:spPr>
          <a:xfrm>
            <a:off x="204789" y="2968305"/>
            <a:ext cx="3536632" cy="273390"/>
          </a:xfrm>
        </p:spPr>
        <p:txBody>
          <a:bodyPr/>
          <a:lstStyle/>
          <a:p>
            <a:r>
              <a:rPr lang="en-US" dirty="0"/>
              <a:t>P. Schmidt-Wellenburg</a:t>
            </a:r>
          </a:p>
        </p:txBody>
      </p:sp>
    </p:spTree>
    <p:extLst>
      <p:ext uri="{BB962C8B-B14F-4D97-AF65-F5344CB8AC3E}">
        <p14:creationId xmlns:p14="http://schemas.microsoft.com/office/powerpoint/2010/main" val="141610028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0410" b="38656"/>
          <a:stretch/>
        </p:blipFill>
        <p:spPr>
          <a:xfrm>
            <a:off x="5238749" y="813816"/>
            <a:ext cx="3124201" cy="4329684"/>
          </a:xfrm>
          <a:prstGeom prst="rect">
            <a:avLst/>
          </a:prstGeom>
        </p:spPr>
      </p:pic>
      <p:grpSp>
        <p:nvGrpSpPr>
          <p:cNvPr id="14" name="Group 13"/>
          <p:cNvGrpSpPr/>
          <p:nvPr/>
        </p:nvGrpSpPr>
        <p:grpSpPr>
          <a:xfrm rot="2220000">
            <a:off x="4556940" y="598318"/>
            <a:ext cx="1145730" cy="1095029"/>
            <a:chOff x="4558341" y="584546"/>
            <a:chExt cx="1145730" cy="1095029"/>
          </a:xfrm>
        </p:grpSpPr>
        <p:sp>
          <p:nvSpPr>
            <p:cNvPr id="15" name="Rectangle 14"/>
            <p:cNvSpPr/>
            <p:nvPr/>
          </p:nvSpPr>
          <p:spPr bwMode="auto">
            <a:xfrm rot="-2280000">
              <a:off x="5311774" y="1212850"/>
              <a:ext cx="45719" cy="466725"/>
            </a:xfrm>
            <a:prstGeom prst="rect">
              <a:avLst/>
            </a:prstGeom>
            <a:solidFill>
              <a:schemeClr val="accent3">
                <a:lumMod val="20000"/>
                <a:lumOff val="80000"/>
                <a:alpha val="54000"/>
              </a:schemeClr>
            </a:solidFill>
            <a:ln w="3175" cap="rnd">
              <a:solidFill>
                <a:schemeClr val="accent4">
                  <a:lumMod val="60000"/>
                  <a:lumOff val="4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6" name="Rectangle 15"/>
            <p:cNvSpPr/>
            <p:nvPr/>
          </p:nvSpPr>
          <p:spPr bwMode="auto">
            <a:xfrm rot="-4560000">
              <a:off x="5447849" y="1014884"/>
              <a:ext cx="45719" cy="466725"/>
            </a:xfrm>
            <a:prstGeom prst="rect">
              <a:avLst/>
            </a:prstGeom>
            <a:solidFill>
              <a:schemeClr val="accent3">
                <a:lumMod val="20000"/>
                <a:lumOff val="80000"/>
              </a:schemeClr>
            </a:solidFill>
            <a:ln w="3175" cap="rnd">
              <a:solidFill>
                <a:schemeClr val="accent4">
                  <a:lumMod val="60000"/>
                  <a:lumOff val="4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17" name="Group 16"/>
            <p:cNvGrpSpPr/>
            <p:nvPr/>
          </p:nvGrpSpPr>
          <p:grpSpPr>
            <a:xfrm rot="1980000">
              <a:off x="4558341" y="584546"/>
              <a:ext cx="846512" cy="983340"/>
              <a:chOff x="4584700" y="3136899"/>
              <a:chExt cx="846512" cy="983340"/>
            </a:xfrm>
            <a:solidFill>
              <a:schemeClr val="accent5">
                <a:lumMod val="20000"/>
                <a:lumOff val="80000"/>
              </a:schemeClr>
            </a:solidFill>
          </p:grpSpPr>
          <p:sp>
            <p:nvSpPr>
              <p:cNvPr id="18" name="Rectangle 17"/>
              <p:cNvSpPr/>
              <p:nvPr/>
            </p:nvSpPr>
            <p:spPr bwMode="auto">
              <a:xfrm>
                <a:off x="4584700" y="3136899"/>
                <a:ext cx="846512" cy="355600"/>
              </a:xfrm>
              <a:prstGeom prst="rect">
                <a:avLst/>
              </a:prstGeom>
              <a:solidFill>
                <a:srgbClr val="AFDAFF">
                  <a:alpha val="52000"/>
                </a:srgbClr>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9" name="Rectangle 18"/>
              <p:cNvSpPr/>
              <p:nvPr/>
            </p:nvSpPr>
            <p:spPr bwMode="auto">
              <a:xfrm>
                <a:off x="4584700" y="3764639"/>
                <a:ext cx="846512" cy="355600"/>
              </a:xfrm>
              <a:prstGeom prst="rect">
                <a:avLst/>
              </a:prstGeom>
              <a:solidFill>
                <a:srgbClr val="AFDAFF">
                  <a:alpha val="52000"/>
                </a:srgbClr>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sp>
        <p:nvSpPr>
          <p:cNvPr id="4" name="Title 3"/>
          <p:cNvSpPr>
            <a:spLocks noGrp="1"/>
          </p:cNvSpPr>
          <p:nvPr>
            <p:ph type="title"/>
          </p:nvPr>
        </p:nvSpPr>
        <p:spPr>
          <a:xfrm>
            <a:off x="2077200" y="139969"/>
            <a:ext cx="6708025" cy="381375"/>
          </a:xfrm>
        </p:spPr>
        <p:txBody>
          <a:bodyPr/>
          <a:lstStyle/>
          <a:p>
            <a:r>
              <a:rPr lang="en-US" dirty="0"/>
              <a:t>Layout piE1 beamline</a:t>
            </a:r>
          </a:p>
        </p:txBody>
      </p:sp>
      <p:pic>
        <p:nvPicPr>
          <p:cNvPr id="6" name="Content Placeholder 5"/>
          <p:cNvPicPr>
            <a:picLocks noGrp="1" noChangeAspect="1"/>
          </p:cNvPicPr>
          <p:nvPr>
            <p:ph idx="1"/>
          </p:nvPr>
        </p:nvPicPr>
        <p:blipFill rotWithShape="1">
          <a:blip r:embed="rId2"/>
          <a:srcRect t="19339" r="38869"/>
          <a:stretch/>
        </p:blipFill>
        <p:spPr>
          <a:xfrm>
            <a:off x="0" y="44451"/>
            <a:ext cx="4320742" cy="5099049"/>
          </a:xfrm>
          <a:prstGeom prst="rect">
            <a:avLst/>
          </a:prstGeom>
        </p:spPr>
      </p:pic>
      <p:grpSp>
        <p:nvGrpSpPr>
          <p:cNvPr id="13" name="Group 12"/>
          <p:cNvGrpSpPr/>
          <p:nvPr/>
        </p:nvGrpSpPr>
        <p:grpSpPr>
          <a:xfrm>
            <a:off x="4558341" y="584546"/>
            <a:ext cx="1145730" cy="1095029"/>
            <a:chOff x="4558341" y="584546"/>
            <a:chExt cx="1145730" cy="1095029"/>
          </a:xfrm>
        </p:grpSpPr>
        <p:sp>
          <p:nvSpPr>
            <p:cNvPr id="8" name="Rectangle 7"/>
            <p:cNvSpPr/>
            <p:nvPr/>
          </p:nvSpPr>
          <p:spPr bwMode="auto">
            <a:xfrm rot="-2280000">
              <a:off x="5311774" y="1212850"/>
              <a:ext cx="45719" cy="466725"/>
            </a:xfrm>
            <a:prstGeom prst="rect">
              <a:avLst/>
            </a:prstGeom>
            <a:solidFill>
              <a:schemeClr val="accent3">
                <a:lumMod val="20000"/>
                <a:lumOff val="80000"/>
              </a:schemeClr>
            </a:solidFill>
            <a:ln w="3175" cap="rnd">
              <a:solidFill>
                <a:schemeClr val="accent4">
                  <a:lumMod val="60000"/>
                  <a:lumOff val="4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9" name="Rectangle 8"/>
            <p:cNvSpPr/>
            <p:nvPr/>
          </p:nvSpPr>
          <p:spPr bwMode="auto">
            <a:xfrm rot="-4560000">
              <a:off x="5447849" y="1014884"/>
              <a:ext cx="45719" cy="466725"/>
            </a:xfrm>
            <a:prstGeom prst="rect">
              <a:avLst/>
            </a:prstGeom>
            <a:solidFill>
              <a:schemeClr val="accent3">
                <a:lumMod val="20000"/>
                <a:lumOff val="80000"/>
              </a:schemeClr>
            </a:solidFill>
            <a:ln w="3175" cap="rnd">
              <a:solidFill>
                <a:schemeClr val="accent4">
                  <a:lumMod val="60000"/>
                  <a:lumOff val="4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12" name="Group 11"/>
            <p:cNvGrpSpPr/>
            <p:nvPr/>
          </p:nvGrpSpPr>
          <p:grpSpPr>
            <a:xfrm rot="1980000">
              <a:off x="4558341" y="584546"/>
              <a:ext cx="846512" cy="983340"/>
              <a:chOff x="4584700" y="3136899"/>
              <a:chExt cx="846512" cy="983340"/>
            </a:xfrm>
            <a:solidFill>
              <a:schemeClr val="accent5">
                <a:lumMod val="20000"/>
                <a:lumOff val="80000"/>
              </a:schemeClr>
            </a:solidFill>
          </p:grpSpPr>
          <p:sp>
            <p:nvSpPr>
              <p:cNvPr id="10" name="Rectangle 9"/>
              <p:cNvSpPr/>
              <p:nvPr/>
            </p:nvSpPr>
            <p:spPr bwMode="auto">
              <a:xfrm>
                <a:off x="4584700" y="3136899"/>
                <a:ext cx="846512" cy="355600"/>
              </a:xfrm>
              <a:prstGeom prst="rect">
                <a:avLst/>
              </a:prstGeom>
              <a:grp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1" name="Rectangle 10"/>
              <p:cNvSpPr/>
              <p:nvPr/>
            </p:nvSpPr>
            <p:spPr bwMode="auto">
              <a:xfrm>
                <a:off x="4584700" y="3764639"/>
                <a:ext cx="846512" cy="355600"/>
              </a:xfrm>
              <a:prstGeom prst="rect">
                <a:avLst/>
              </a:prstGeom>
              <a:grp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35297020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449483" y="149494"/>
                <a:ext cx="7134842" cy="381375"/>
              </a:xfrm>
            </p:spPr>
            <p:txBody>
              <a:bodyPr/>
              <a:lstStyle/>
              <a:p>
                <a:pPr/>
                <a:r>
                  <a:rPr lang="en-US" dirty="0"/>
                  <a:t>Sensitivity of muon EDM </a:t>
                </a:r>
                <a:br>
                  <a:rPr lang="en-US" i="1" dirty="0">
                    <a:latin typeface="Cambria Math" panose="02040503050406030204" pitchFamily="18" charset="0"/>
                  </a:rPr>
                </a:br>
                <a14:m>
                  <m:oMathPara xmlns:m="http://schemas.openxmlformats.org/officeDocument/2006/math">
                    <m:oMathParaPr>
                      <m:jc m:val="right"/>
                    </m:oMathParaPr>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rPr>
                            <m:t>ℏ</m:t>
                          </m:r>
                          <m:r>
                            <a:rPr lang="en-US" i="1">
                              <a:latin typeface="Cambria Math" panose="02040503050406030204" pitchFamily="18" charset="0"/>
                            </a:rPr>
                            <m:t>𝛾</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𝜇</m:t>
                              </m:r>
                            </m:sub>
                          </m:sSub>
                        </m:num>
                        <m:den>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𝑃</m:t>
                              </m:r>
                              <m:sSub>
                                <m:sSubPr>
                                  <m:ctrlPr>
                                    <a:rPr lang="en-US" i="1">
                                      <a:latin typeface="Cambria Math" panose="02040503050406030204" pitchFamily="18" charset="0"/>
                                    </a:rPr>
                                  </m:ctrlPr>
                                </m:sSubPr>
                                <m:e>
                                  <m:r>
                                    <a:rPr lang="en-US" i="1">
                                      <a:latin typeface="Cambria Math" panose="02040503050406030204" pitchFamily="18" charset="0"/>
                                    </a:rPr>
                                    <m:t>𝐸</m:t>
                                  </m:r>
                                </m:e>
                                <m:sub>
                                  <m:r>
                                    <m:rPr>
                                      <m:sty m:val="p"/>
                                    </m:rPr>
                                    <a:rPr lang="en-US">
                                      <a:latin typeface="Cambria Math" panose="02040503050406030204" pitchFamily="18" charset="0"/>
                                    </a:rPr>
                                    <m:t>f</m:t>
                                  </m:r>
                                </m:sub>
                              </m:sSub>
                              <m:rad>
                                <m:radPr>
                                  <m:degHide m:val="on"/>
                                  <m:ctrlPr>
                                    <a:rPr lang="en-US" i="1">
                                      <a:latin typeface="Cambria Math" panose="02040503050406030204" pitchFamily="18" charset="0"/>
                                    </a:rPr>
                                  </m:ctrlPr>
                                </m:radPr>
                                <m:deg/>
                                <m:e>
                                  <m:r>
                                    <a:rPr lang="en-US" i="1">
                                      <a:latin typeface="Cambria Math" panose="02040503050406030204" pitchFamily="18" charset="0"/>
                                    </a:rPr>
                                    <m:t>𝑁</m:t>
                                  </m:r>
                                </m:e>
                              </m:rad>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𝜇</m:t>
                                  </m:r>
                                </m:sub>
                              </m:sSub>
                              <m:r>
                                <a:rPr lang="en-US" i="1">
                                  <a:latin typeface="Cambria Math" panose="02040503050406030204" pitchFamily="18" charset="0"/>
                                </a:rPr>
                                <m:t>𝛼</m:t>
                              </m:r>
                            </m:e>
                          </m:d>
                        </m:den>
                      </m:f>
                    </m:oMath>
                  </m:oMathPara>
                </a14:m>
                <a:br>
                  <a:rPr lang="en-US" dirty="0"/>
                </a:b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449483" y="149494"/>
                <a:ext cx="7134842" cy="381375"/>
              </a:xfrm>
              <a:blipFill>
                <a:blip r:embed="rId2"/>
                <a:stretch>
                  <a:fillRect t="-29032" r="-4274" b="-150000"/>
                </a:stretch>
              </a:blipFill>
            </p:spPr>
            <p:txBody>
              <a:bodyPr/>
              <a:lstStyle/>
              <a:p>
                <a:r>
                  <a:rPr lang="en-US">
                    <a:noFill/>
                  </a:rPr>
                  <a:t> </a:t>
                </a:r>
              </a:p>
            </p:txBody>
          </p:sp>
        </mc:Fallback>
      </mc:AlternateContent>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11</a:t>
            </a:fld>
            <a:endParaRPr lang="de-DE" dirty="0">
              <a:solidFill>
                <a:srgbClr val="000000"/>
              </a:solidFill>
            </a:endParaRPr>
          </a:p>
        </p:txBody>
      </p:sp>
      <p:pic>
        <p:nvPicPr>
          <p:cNvPr id="12" name="Content Placeholder 5"/>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3469" y="875151"/>
            <a:ext cx="4688061" cy="3516046"/>
          </a:xfrm>
        </p:spPr>
      </p:pic>
      <p:sp>
        <p:nvSpPr>
          <p:cNvPr id="11" name="TextBox 10"/>
          <p:cNvSpPr txBox="1"/>
          <p:nvPr/>
        </p:nvSpPr>
        <p:spPr>
          <a:xfrm rot="1240936">
            <a:off x="1689185" y="2175200"/>
            <a:ext cx="1091966" cy="203645"/>
          </a:xfrm>
          <a:prstGeom prst="rect">
            <a:avLst/>
          </a:prstGeom>
          <a:noFill/>
        </p:spPr>
        <p:txBody>
          <a:bodyPr wrap="none" lIns="0" tIns="0" rIns="0" bIns="0" rtlCol="0" anchor="t" anchorCtr="0">
            <a:spAutoFit/>
          </a:bodyPr>
          <a:lstStyle/>
          <a:p>
            <a:pPr>
              <a:lnSpc>
                <a:spcPct val="110000"/>
              </a:lnSpc>
              <a:spcBef>
                <a:spcPts val="0"/>
              </a:spcBef>
            </a:pPr>
            <a:r>
              <a:rPr lang="en-US" sz="1300" kern="1000" spc="30" dirty="0">
                <a:solidFill>
                  <a:schemeClr val="bg1"/>
                </a:solidFill>
                <a:latin typeface="+mj-lt"/>
                <a:cs typeface="Franklin Gothic Book"/>
              </a:rPr>
              <a:t>PSI (C.L.95%)</a:t>
            </a:r>
          </a:p>
        </p:txBody>
      </p:sp>
      <mc:AlternateContent xmlns:mc="http://schemas.openxmlformats.org/markup-compatibility/2006" xmlns:a14="http://schemas.microsoft.com/office/drawing/2010/main">
        <mc:Choice Requires="a14">
          <p:graphicFrame>
            <p:nvGraphicFramePr>
              <p:cNvPr id="18" name="Content Placeholder 7"/>
              <p:cNvGraphicFramePr>
                <a:graphicFrameLocks/>
              </p:cNvGraphicFramePr>
              <p:nvPr>
                <p:extLst>
                  <p:ext uri="{D42A27DB-BD31-4B8C-83A1-F6EECF244321}">
                    <p14:modId xmlns:p14="http://schemas.microsoft.com/office/powerpoint/2010/main" val="1960577146"/>
                  </p:ext>
                </p:extLst>
              </p:nvPr>
            </p:nvGraphicFramePr>
            <p:xfrm>
              <a:off x="4564116" y="2460111"/>
              <a:ext cx="4252881" cy="2438321"/>
            </p:xfrm>
            <a:graphic>
              <a:graphicData uri="http://schemas.openxmlformats.org/drawingml/2006/table">
                <a:tbl>
                  <a:tblPr firstRow="1" bandRow="1">
                    <a:tableStyleId>{2D5ABB26-0587-4C30-8999-92F81FD0307C}</a:tableStyleId>
                  </a:tblPr>
                  <a:tblGrid>
                    <a:gridCol w="2669298">
                      <a:extLst>
                        <a:ext uri="{9D8B030D-6E8A-4147-A177-3AD203B41FA5}">
                          <a16:colId xmlns:a16="http://schemas.microsoft.com/office/drawing/2014/main" val="12486339"/>
                        </a:ext>
                      </a:extLst>
                    </a:gridCol>
                    <a:gridCol w="317916">
                      <a:extLst>
                        <a:ext uri="{9D8B030D-6E8A-4147-A177-3AD203B41FA5}">
                          <a16:colId xmlns:a16="http://schemas.microsoft.com/office/drawing/2014/main" val="1568538286"/>
                        </a:ext>
                      </a:extLst>
                    </a:gridCol>
                    <a:gridCol w="1265667">
                      <a:extLst>
                        <a:ext uri="{9D8B030D-6E8A-4147-A177-3AD203B41FA5}">
                          <a16:colId xmlns:a16="http://schemas.microsoft.com/office/drawing/2014/main" val="3911205619"/>
                        </a:ext>
                      </a:extLst>
                    </a:gridCol>
                  </a:tblGrid>
                  <a:tr h="346088">
                    <a:tc>
                      <a:txBody>
                        <a:bodyPr/>
                        <a:lstStyle/>
                        <a:p>
                          <a:r>
                            <a:rPr lang="en-US" sz="1400" dirty="0">
                              <a:latin typeface="Humanst521 Lt BT" panose="020B0402020204020304" pitchFamily="34" charset="0"/>
                            </a:rPr>
                            <a:t>Gamma factor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𝜇</m:t>
                                  </m:r>
                                </m:sub>
                              </m:sSub>
                              <m:r>
                                <a:rPr lang="en-US" sz="1400" b="0" i="1" smtClean="0">
                                  <a:latin typeface="Cambria Math" panose="02040503050406030204" pitchFamily="18" charset="0"/>
                                </a:rPr>
                                <m:t>=125</m:t>
                              </m:r>
                              <m:r>
                                <m:rPr>
                                  <m:sty m:val="p"/>
                                </m:rPr>
                                <a:rPr lang="en-US" sz="1400" b="0" i="0" smtClean="0">
                                  <a:latin typeface="Cambria Math" panose="02040503050406030204" pitchFamily="18" charset="0"/>
                                </a:rPr>
                                <m:t>MeV</m:t>
                              </m:r>
                              <m:r>
                                <a:rPr lang="en-US" sz="1400" b="0" i="1" smtClean="0">
                                  <a:latin typeface="Cambria Math" panose="02040503050406030204" pitchFamily="18" charset="0"/>
                                </a:rPr>
                                <m:t>/</m:t>
                              </m:r>
                              <m:r>
                                <a:rPr lang="en-US" sz="1400" b="0" i="1" smtClean="0">
                                  <a:latin typeface="Cambria Math" panose="02040503050406030204" pitchFamily="18" charset="0"/>
                                </a:rPr>
                                <m:t>𝑐</m:t>
                              </m:r>
                            </m:oMath>
                          </a14:m>
                          <a:r>
                            <a:rPr lang="en-US" sz="1400"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𝛾</m:t>
                                </m:r>
                              </m:oMath>
                            </m:oMathPara>
                          </a14:m>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a:latin typeface="Cambria Math" panose="02040503050406030204" pitchFamily="18" charset="0"/>
                              <a:ea typeface="Cambria Math" panose="02040503050406030204" pitchFamily="18" charset="0"/>
                            </a:rPr>
                            <a:t>1.57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46088">
                    <a:tc>
                      <a:txBody>
                        <a:bodyPr/>
                        <a:lstStyle/>
                        <a:p>
                          <a:r>
                            <a:rPr lang="en-US" sz="1400" dirty="0">
                              <a:latin typeface="Humanst521 Lt BT" panose="020B0402020204020304" pitchFamily="34" charset="0"/>
                            </a:rPr>
                            <a:t>Initial polarization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i="1" dirty="0">
                              <a:latin typeface="Cambria Math" panose="02040503050406030204" pitchFamily="18" charset="0"/>
                              <a:ea typeface="Cambria Math" panose="02040503050406030204" pitchFamily="18" charset="0"/>
                            </a:rPr>
                            <a:t>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a:latin typeface="Cambria Math" panose="02040503050406030204" pitchFamily="18" charset="0"/>
                              <a:ea typeface="Cambria Math" panose="02040503050406030204" pitchFamily="18" charset="0"/>
                            </a:rPr>
                            <a:t>0.95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46088">
                    <a:tc>
                      <a:txBody>
                        <a:bodyPr/>
                        <a:lstStyle/>
                        <a:p>
                          <a:r>
                            <a:rPr lang="en-US" sz="1400" dirty="0">
                              <a:latin typeface="Humanst521 Lt BT" panose="020B0402020204020304" pitchFamily="34" charset="0"/>
                            </a:rPr>
                            <a:t>Electric</a:t>
                          </a:r>
                          <a:r>
                            <a:rPr lang="en-US" sz="1400" baseline="0" dirty="0"/>
                            <a:t> field (</a:t>
                          </a:r>
                          <a14:m>
                            <m:oMath xmlns:m="http://schemas.openxmlformats.org/officeDocument/2006/math">
                              <m:r>
                                <a:rPr lang="en-US" sz="1400" i="1" baseline="0" dirty="0" smtClean="0">
                                  <a:latin typeface="Cambria Math" panose="02040503050406030204" pitchFamily="18" charset="0"/>
                                </a:rPr>
                                <m:t>𝐵</m:t>
                              </m:r>
                              <m:r>
                                <a:rPr lang="en-US" sz="1400" i="1" baseline="0" dirty="0" smtClean="0">
                                  <a:latin typeface="Cambria Math" panose="02040503050406030204" pitchFamily="18" charset="0"/>
                                </a:rPr>
                                <m:t>=3</m:t>
                              </m:r>
                              <m:r>
                                <a:rPr lang="en-US" sz="1400" i="1" baseline="0" dirty="0" smtClean="0">
                                  <a:latin typeface="Cambria Math" panose="02040503050406030204" pitchFamily="18" charset="0"/>
                                </a:rPr>
                                <m:t>𝑇</m:t>
                              </m:r>
                            </m:oMath>
                          </a14:m>
                          <a:r>
                            <a:rPr lang="en-US" sz="1400" baseline="0" dirty="0"/>
                            <a:t>)</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𝐸</m:t>
                                    </m:r>
                                  </m:e>
                                  <m:sub>
                                    <m:r>
                                      <m:rPr>
                                        <m:sty m:val="p"/>
                                      </m:rPr>
                                      <a:rPr lang="en-US" sz="1400" b="0" i="0" smtClean="0">
                                        <a:latin typeface="Cambria Math" panose="02040503050406030204" pitchFamily="18" charset="0"/>
                                        <a:ea typeface="Cambria Math" panose="02040503050406030204" pitchFamily="18" charset="0"/>
                                      </a:rPr>
                                      <m:t>f</m:t>
                                    </m:r>
                                  </m:sub>
                                </m:sSub>
                              </m:oMath>
                            </m:oMathPara>
                          </a14:m>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a:latin typeface="Cambria Math" panose="02040503050406030204" pitchFamily="18" charset="0"/>
                              <a:ea typeface="Cambria Math" panose="02040503050406030204" pitchFamily="18" charset="0"/>
                            </a:rPr>
                            <a:t>2MV/m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46088">
                    <a:tc>
                      <a:txBody>
                        <a:bodyPr/>
                        <a:lstStyle/>
                        <a:p>
                          <a:r>
                            <a:rPr lang="en-US" sz="1400" dirty="0">
                              <a:latin typeface="Humanst521 Lt BT" panose="020B0402020204020304" pitchFamily="34" charset="0"/>
                            </a:rPr>
                            <a:t>Detection</a:t>
                          </a:r>
                          <a:r>
                            <a:rPr lang="en-US" sz="1400" baseline="0" dirty="0"/>
                            <a:t> rate</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a:latin typeface="Cambria Math" panose="02040503050406030204" pitchFamily="18" charset="0"/>
                              <a:ea typeface="Cambria Math" panose="02040503050406030204" pitchFamily="18" charset="0"/>
                            </a:rPr>
                            <a:t>45kHz</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46088">
                    <a:tc>
                      <a:txBody>
                        <a:bodyPr/>
                        <a:lstStyle/>
                        <a:p>
                          <a:r>
                            <a:rPr lang="en-US" sz="1400" dirty="0">
                              <a:latin typeface="Humanst521 Lt BT" panose="020B0402020204020304" pitchFamily="34" charset="0"/>
                            </a:rPr>
                            <a:t>Mean decay asymmetry</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rPr>
                                  <m:t>𝛼</m:t>
                                </m:r>
                              </m:oMath>
                            </m:oMathPara>
                          </a14:m>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a:latin typeface="Cambria Math" panose="02040503050406030204" pitchFamily="18" charset="0"/>
                              <a:ea typeface="Cambria Math" panose="02040503050406030204" pitchFamily="18" charset="0"/>
                            </a:rPr>
                            <a:t>0.3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46088">
                    <a:tc>
                      <a:txBody>
                        <a:bodyPr/>
                        <a:lstStyle/>
                        <a:p>
                          <a:r>
                            <a:rPr lang="en-US" sz="1400" dirty="0">
                              <a:latin typeface="Humanst521 Lt BT" panose="020B0402020204020304" pitchFamily="34" charset="0"/>
                            </a:rPr>
                            <a:t>Detections</a:t>
                          </a:r>
                          <a:r>
                            <a:rPr lang="en-US" sz="1400" baseline="0" dirty="0"/>
                            <a:t> (200days)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400" i="1" dirty="0">
                              <a:latin typeface="Cambria Math" panose="02040503050406030204" pitchFamily="18" charset="0"/>
                              <a:ea typeface="Cambria Math" panose="02040503050406030204" pitchFamily="18" charset="0"/>
                            </a:rPr>
                            <a:t>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r>
                                  <a:rPr lang="en-US" sz="1400" b="0" i="1" smtClean="0">
                                    <a:latin typeface="Cambria Math" panose="02040503050406030204" pitchFamily="18" charset="0"/>
                                  </a:rPr>
                                  <m:t>5×</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11</m:t>
                                    </m:r>
                                  </m:sup>
                                </m:sSup>
                              </m:oMath>
                            </m:oMathPara>
                          </a14:m>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9932226"/>
                      </a:ext>
                    </a:extLst>
                  </a:tr>
                  <a:tr h="361793">
                    <a:tc>
                      <a:txBody>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𝜎</m:t>
                                </m:r>
                                <m:r>
                                  <a:rPr lang="en-US" sz="1400" b="0" i="1" smtClean="0">
                                    <a:latin typeface="Cambria Math" panose="02040503050406030204" pitchFamily="18" charset="0"/>
                                  </a:rPr>
                                  <m:t>=</m:t>
                                </m:r>
                                <m:f>
                                  <m:fPr>
                                    <m:type m:val="lin"/>
                                    <m:ctrlPr>
                                      <a:rPr lang="en-US" sz="1400" i="1" smtClean="0">
                                        <a:latin typeface="Cambria Math" panose="02040503050406030204" pitchFamily="18" charset="0"/>
                                      </a:rPr>
                                    </m:ctrlPr>
                                  </m:fPr>
                                  <m:num>
                                    <m:r>
                                      <a:rPr lang="en-US" sz="1400" b="0" i="1" smtClean="0">
                                        <a:latin typeface="Cambria Math" panose="02040503050406030204" pitchFamily="18" charset="0"/>
                                      </a:rPr>
                                      <m:t>ℏ</m:t>
                                    </m:r>
                                    <m:r>
                                      <a:rPr lang="en-US" sz="1400" b="0" i="1" smtClean="0">
                                        <a:latin typeface="Cambria Math" panose="02040503050406030204" pitchFamily="18" charset="0"/>
                                      </a:rPr>
                                      <m:t>𝛾</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𝜇</m:t>
                                        </m:r>
                                      </m:sub>
                                    </m:sSub>
                                  </m:num>
                                  <m:den>
                                    <m:d>
                                      <m:dPr>
                                        <m:ctrlPr>
                                          <a:rPr lang="en-US" sz="1400" i="1" smtClean="0">
                                            <a:latin typeface="Cambria Math" panose="02040503050406030204" pitchFamily="18" charset="0"/>
                                          </a:rPr>
                                        </m:ctrlPr>
                                      </m:dPr>
                                      <m:e>
                                        <m:r>
                                          <a:rPr lang="en-US" sz="1400" b="0" i="1" smtClean="0">
                                            <a:latin typeface="Cambria Math" panose="02040503050406030204" pitchFamily="18" charset="0"/>
                                          </a:rPr>
                                          <m:t>2</m:t>
                                        </m:r>
                                        <m:r>
                                          <a:rPr lang="en-US" sz="1400" b="0" i="1" smtClean="0">
                                            <a:latin typeface="Cambria Math" panose="02040503050406030204" pitchFamily="18" charset="0"/>
                                          </a:rPr>
                                          <m:t>𝑃</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m:rPr>
                                                <m:sty m:val="p"/>
                                              </m:rPr>
                                              <a:rPr lang="en-US" sz="1400" b="0" i="0" smtClean="0">
                                                <a:latin typeface="Cambria Math" panose="02040503050406030204" pitchFamily="18" charset="0"/>
                                              </a:rPr>
                                              <m:t>f</m:t>
                                            </m:r>
                                          </m:sub>
                                        </m:sSub>
                                        <m:rad>
                                          <m:radPr>
                                            <m:degHide m:val="on"/>
                                            <m:ctrlPr>
                                              <a:rPr lang="en-US" sz="1400" b="0" i="1" smtClean="0">
                                                <a:latin typeface="Cambria Math" panose="02040503050406030204" pitchFamily="18" charset="0"/>
                                              </a:rPr>
                                            </m:ctrlPr>
                                          </m:radPr>
                                          <m:deg/>
                                          <m:e>
                                            <m:r>
                                              <a:rPr lang="en-US" sz="1400" b="0" i="1" smtClean="0">
                                                <a:latin typeface="Cambria Math" panose="02040503050406030204" pitchFamily="18" charset="0"/>
                                              </a:rPr>
                                              <m:t>𝑁</m:t>
                                            </m:r>
                                          </m:e>
                                        </m:rad>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𝜏</m:t>
                                            </m:r>
                                          </m:e>
                                          <m:sub>
                                            <m:r>
                                              <a:rPr lang="en-US" sz="1400" b="0" i="1" smtClean="0">
                                                <a:latin typeface="Cambria Math" panose="02040503050406030204" pitchFamily="18" charset="0"/>
                                              </a:rPr>
                                              <m:t>𝜇</m:t>
                                            </m:r>
                                          </m:sub>
                                        </m:sSub>
                                        <m:r>
                                          <a:rPr lang="en-US" sz="1400" b="0" i="1" smtClean="0">
                                            <a:latin typeface="Cambria Math" panose="02040503050406030204" pitchFamily="18" charset="0"/>
                                          </a:rPr>
                                          <m:t>𝛼</m:t>
                                        </m:r>
                                      </m:e>
                                    </m:d>
                                  </m:den>
                                </m:f>
                              </m:oMath>
                            </m:oMathPara>
                          </a14:m>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i="0" dirty="0">
                              <a:latin typeface="Cambria Math" panose="02040503050406030204" pitchFamily="18" charset="0"/>
                              <a:ea typeface="Cambria Math" panose="02040503050406030204" pitchFamily="18" charset="0"/>
                            </a:rPr>
                            <a:t>&lt;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centerGroup"/>
                              </m:oMathParaPr>
                              <m:oMath xmlns:m="http://schemas.openxmlformats.org/officeDocument/2006/math">
                                <m:r>
                                  <a:rPr lang="en-US" sz="1400" b="0" i="1" spc="-300" smtClean="0">
                                    <a:latin typeface="Cambria Math" panose="02040503050406030204" pitchFamily="18" charset="0"/>
                                  </a:rPr>
                                  <m:t>6×</m:t>
                                </m:r>
                                <m:sSup>
                                  <m:sSupPr>
                                    <m:ctrlPr>
                                      <a:rPr lang="en-US" sz="1400" b="0" i="1" spc="0" smtClean="0">
                                        <a:latin typeface="Cambria Math" panose="02040503050406030204" pitchFamily="18" charset="0"/>
                                      </a:rPr>
                                    </m:ctrlPr>
                                  </m:sSupPr>
                                  <m:e>
                                    <m:r>
                                      <a:rPr lang="en-US" sz="1400" b="0" i="1" spc="0" smtClean="0">
                                        <a:latin typeface="Cambria Math" panose="02040503050406030204" pitchFamily="18" charset="0"/>
                                      </a:rPr>
                                      <m:t>10</m:t>
                                    </m:r>
                                  </m:e>
                                  <m:sup>
                                    <m:r>
                                      <a:rPr lang="en-US" sz="1400" b="0" i="1" spc="0" smtClean="0">
                                        <a:latin typeface="Cambria Math" panose="02040503050406030204" pitchFamily="18" charset="0"/>
                                      </a:rPr>
                                      <m:t>−23</m:t>
                                    </m:r>
                                  </m:sup>
                                </m:sSup>
                                <m:r>
                                  <a:rPr lang="en-US" sz="1400" b="0" i="0" spc="0" smtClean="0">
                                    <a:latin typeface="Cambria Math" panose="02040503050406030204" pitchFamily="18" charset="0"/>
                                  </a:rPr>
                                  <m:t> </m:t>
                                </m:r>
                                <m:r>
                                  <a:rPr lang="en-US" sz="1400" b="0" i="1" spc="0" smtClean="0">
                                    <a:latin typeface="Cambria Math" panose="02040503050406030204" pitchFamily="18" charset="0"/>
                                  </a:rPr>
                                  <m:t>𝑒</m:t>
                                </m:r>
                                <m:r>
                                  <m:rPr>
                                    <m:sty m:val="p"/>
                                  </m:rPr>
                                  <a:rPr lang="en-US" sz="1400" b="0" i="0" spc="0" smtClean="0">
                                    <a:latin typeface="Cambria Math" panose="02040503050406030204" pitchFamily="18" charset="0"/>
                                  </a:rPr>
                                  <m:t>cm</m:t>
                                </m:r>
                              </m:oMath>
                            </m:oMathPara>
                          </a14:m>
                          <a:endParaRPr lang="en-US" sz="1400" spc="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229795"/>
                      </a:ext>
                    </a:extLst>
                  </a:tr>
                </a:tbl>
              </a:graphicData>
            </a:graphic>
          </p:graphicFrame>
        </mc:Choice>
        <mc:Fallback xmlns="">
          <p:graphicFrame>
            <p:nvGraphicFramePr>
              <p:cNvPr id="18" name="Content Placeholder 7"/>
              <p:cNvGraphicFramePr>
                <a:graphicFrameLocks/>
              </p:cNvGraphicFramePr>
              <p:nvPr>
                <p:extLst>
                  <p:ext uri="{D42A27DB-BD31-4B8C-83A1-F6EECF244321}">
                    <p14:modId xmlns:p14="http://schemas.microsoft.com/office/powerpoint/2010/main" val="1960577146"/>
                  </p:ext>
                </p:extLst>
              </p:nvPr>
            </p:nvGraphicFramePr>
            <p:xfrm>
              <a:off x="4564116" y="2460111"/>
              <a:ext cx="4252881" cy="2438321"/>
            </p:xfrm>
            <a:graphic>
              <a:graphicData uri="http://schemas.openxmlformats.org/drawingml/2006/table">
                <a:tbl>
                  <a:tblPr firstRow="1" bandRow="1">
                    <a:tableStyleId>{2D5ABB26-0587-4C30-8999-92F81FD0307C}</a:tableStyleId>
                  </a:tblPr>
                  <a:tblGrid>
                    <a:gridCol w="2669298">
                      <a:extLst>
                        <a:ext uri="{9D8B030D-6E8A-4147-A177-3AD203B41FA5}">
                          <a16:colId xmlns:a16="http://schemas.microsoft.com/office/drawing/2014/main" val="12486339"/>
                        </a:ext>
                      </a:extLst>
                    </a:gridCol>
                    <a:gridCol w="317916">
                      <a:extLst>
                        <a:ext uri="{9D8B030D-6E8A-4147-A177-3AD203B41FA5}">
                          <a16:colId xmlns:a16="http://schemas.microsoft.com/office/drawing/2014/main" val="1568538286"/>
                        </a:ext>
                      </a:extLst>
                    </a:gridCol>
                    <a:gridCol w="1265667">
                      <a:extLst>
                        <a:ext uri="{9D8B030D-6E8A-4147-A177-3AD203B41FA5}">
                          <a16:colId xmlns:a16="http://schemas.microsoft.com/office/drawing/2014/main" val="3911205619"/>
                        </a:ext>
                      </a:extLst>
                    </a:gridCol>
                  </a:tblGrid>
                  <a:tr h="34608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3509" r="-59681" b="-731579"/>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46154" t="-3509" r="-403846" b="-731579"/>
                          </a:stretch>
                        </a:blipFill>
                      </a:tcPr>
                    </a:tc>
                    <a:tc>
                      <a:txBody>
                        <a:bodyPr/>
                        <a:lstStyle/>
                        <a:p>
                          <a:pPr algn="r"/>
                          <a:r>
                            <a:rPr lang="en-US" sz="1400" dirty="0" smtClean="0">
                              <a:latin typeface="Cambria Math" panose="02040503050406030204" pitchFamily="18" charset="0"/>
                              <a:ea typeface="Cambria Math" panose="02040503050406030204" pitchFamily="18" charset="0"/>
                            </a:rPr>
                            <a:t>1.57</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46088">
                    <a:tc>
                      <a:txBody>
                        <a:bodyPr/>
                        <a:lstStyle/>
                        <a:p>
                          <a:r>
                            <a:rPr lang="en-US" sz="1400" dirty="0" smtClean="0">
                              <a:latin typeface="Humanst521 Lt BT" panose="020B0402020204020304" pitchFamily="34" charset="0"/>
                            </a:rPr>
                            <a:t>Initial polarization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i="1" dirty="0" smtClean="0">
                              <a:latin typeface="Cambria Math" panose="02040503050406030204" pitchFamily="18" charset="0"/>
                              <a:ea typeface="Cambria Math" panose="02040503050406030204" pitchFamily="18" charset="0"/>
                            </a:rPr>
                            <a:t>P</a:t>
                          </a:r>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0.95</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46088">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203509" r="-59681" b="-531579"/>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46154" t="-203509" r="-403846" b="-531579"/>
                          </a:stretch>
                        </a:blipFill>
                      </a:tcPr>
                    </a:tc>
                    <a:tc>
                      <a:txBody>
                        <a:bodyPr/>
                        <a:lstStyle/>
                        <a:p>
                          <a:pPr algn="r"/>
                          <a:r>
                            <a:rPr lang="en-US" sz="1400" dirty="0" smtClean="0">
                              <a:latin typeface="Cambria Math" panose="02040503050406030204" pitchFamily="18" charset="0"/>
                              <a:ea typeface="Cambria Math" panose="02040503050406030204" pitchFamily="18" charset="0"/>
                            </a:rPr>
                            <a:t>2MV/m</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46088">
                    <a:tc>
                      <a:txBody>
                        <a:bodyPr/>
                        <a:lstStyle/>
                        <a:p>
                          <a:r>
                            <a:rPr lang="en-US" sz="1400" dirty="0" smtClean="0">
                              <a:latin typeface="Humanst521 Lt BT" panose="020B0402020204020304" pitchFamily="34" charset="0"/>
                            </a:rPr>
                            <a:t>Detection</a:t>
                          </a:r>
                          <a:r>
                            <a:rPr lang="en-US" sz="1400" baseline="0" dirty="0" smtClean="0"/>
                            <a:t> rate</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400" dirty="0" smtClean="0">
                              <a:latin typeface="Cambria Math" panose="02040503050406030204" pitchFamily="18" charset="0"/>
                              <a:ea typeface="Cambria Math" panose="02040503050406030204" pitchFamily="18" charset="0"/>
                            </a:rPr>
                            <a:t>45kHz</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46088">
                    <a:tc>
                      <a:txBody>
                        <a:bodyPr/>
                        <a:lstStyle/>
                        <a:p>
                          <a:r>
                            <a:rPr lang="en-US" sz="1400" dirty="0" smtClean="0">
                              <a:latin typeface="Humanst521 Lt BT" panose="020B0402020204020304" pitchFamily="34" charset="0"/>
                            </a:rPr>
                            <a:t>Mean decay asymmetry</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46154" t="-403509" r="-403846" b="-331579"/>
                          </a:stretch>
                        </a:blipFill>
                      </a:tcPr>
                    </a:tc>
                    <a:tc>
                      <a:txBody>
                        <a:bodyPr/>
                        <a:lstStyle/>
                        <a:p>
                          <a:pPr algn="r"/>
                          <a:r>
                            <a:rPr lang="en-US" sz="1400" dirty="0" smtClean="0">
                              <a:latin typeface="Cambria Math" panose="02040503050406030204" pitchFamily="18" charset="0"/>
                              <a:ea typeface="Cambria Math" panose="02040503050406030204" pitchFamily="18" charset="0"/>
                            </a:rPr>
                            <a:t>0.3</a:t>
                          </a:r>
                          <a:endParaRPr lang="en-US" sz="14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46088">
                    <a:tc>
                      <a:txBody>
                        <a:bodyPr/>
                        <a:lstStyle/>
                        <a:p>
                          <a:r>
                            <a:rPr lang="en-US" sz="1400" dirty="0" smtClean="0">
                              <a:latin typeface="Humanst521 Lt BT" panose="020B0402020204020304" pitchFamily="34" charset="0"/>
                            </a:rPr>
                            <a:t>Detections</a:t>
                          </a:r>
                          <a:r>
                            <a:rPr lang="en-US" sz="1400" baseline="0" dirty="0" smtClean="0"/>
                            <a:t> (200days) </a:t>
                          </a:r>
                          <a:endParaRPr lang="en-US" sz="14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400" i="1" dirty="0" smtClean="0">
                              <a:latin typeface="Cambria Math" panose="02040503050406030204" pitchFamily="18" charset="0"/>
                              <a:ea typeface="Cambria Math" panose="02040503050406030204" pitchFamily="18" charset="0"/>
                            </a:rPr>
                            <a:t>N</a:t>
                          </a:r>
                          <a:endParaRPr lang="en-US" sz="14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blipFill>
                          <a:blip r:embed="rId4"/>
                          <a:stretch>
                            <a:fillRect l="-236538" t="-503509" r="-962" b="-231579"/>
                          </a:stretch>
                        </a:blipFill>
                      </a:tcPr>
                    </a:tc>
                    <a:extLst>
                      <a:ext uri="{0D108BD9-81ED-4DB2-BD59-A6C34878D82A}">
                        <a16:rowId xmlns:a16="http://schemas.microsoft.com/office/drawing/2014/main" val="3059932226"/>
                      </a:ext>
                    </a:extLst>
                  </a:tr>
                  <a:tr h="361793">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583051" r="-59681" b="-123729"/>
                          </a:stretch>
                        </a:blipFill>
                      </a:tcPr>
                    </a:tc>
                    <a:tc>
                      <a:txBody>
                        <a:bodyPr/>
                        <a:lstStyle/>
                        <a:p>
                          <a:pPr algn="ctr"/>
                          <a:r>
                            <a:rPr lang="en-US" sz="1400" i="0" dirty="0" smtClean="0">
                              <a:latin typeface="Cambria Math" panose="02040503050406030204" pitchFamily="18" charset="0"/>
                              <a:ea typeface="Cambria Math" panose="02040503050406030204" pitchFamily="18" charset="0"/>
                            </a:rPr>
                            <a:t>&lt;</a:t>
                          </a:r>
                          <a:endParaRPr lang="en-US" sz="1400" i="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36538" t="-583051" r="-962" b="-123729"/>
                          </a:stretch>
                        </a:blipFill>
                      </a:tcPr>
                    </a:tc>
                    <a:extLst>
                      <a:ext uri="{0D108BD9-81ED-4DB2-BD59-A6C34878D82A}">
                        <a16:rowId xmlns:a16="http://schemas.microsoft.com/office/drawing/2014/main" val="320229795"/>
                      </a:ext>
                    </a:extLst>
                  </a:tr>
                </a:tbl>
              </a:graphicData>
            </a:graphic>
          </p:graphicFrame>
        </mc:Fallback>
      </mc:AlternateContent>
      <p:sp>
        <p:nvSpPr>
          <p:cNvPr id="6" name="Oval 5"/>
          <p:cNvSpPr/>
          <p:nvPr/>
        </p:nvSpPr>
        <p:spPr bwMode="auto">
          <a:xfrm>
            <a:off x="1367186" y="1838427"/>
            <a:ext cx="82296" cy="82296"/>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H="1">
            <a:off x="1445140" y="703759"/>
            <a:ext cx="813816" cy="1115568"/>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2340561" y="546729"/>
            <a:ext cx="469680"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muE1 </a:t>
            </a:r>
          </a:p>
        </p:txBody>
      </p:sp>
      <mc:AlternateContent xmlns:mc="http://schemas.openxmlformats.org/markup-compatibility/2006" xmlns:a14="http://schemas.microsoft.com/office/drawing/2010/main">
        <mc:Choice Requires="a14">
          <p:sp>
            <p:nvSpPr>
              <p:cNvPr id="4" name="Rounded Rectangle 3"/>
              <p:cNvSpPr/>
              <p:nvPr/>
            </p:nvSpPr>
            <p:spPr>
              <a:xfrm>
                <a:off x="3056579" y="580175"/>
                <a:ext cx="1507537" cy="408623"/>
              </a:xfrm>
              <a:prstGeom prst="round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𝐸</m:t>
                      </m:r>
                      <m:r>
                        <a:rPr lang="en-US" i="1">
                          <a:latin typeface="Cambria Math"/>
                          <a:ea typeface="Cambria Math"/>
                        </a:rPr>
                        <m:t>≅</m:t>
                      </m:r>
                      <m:r>
                        <a:rPr lang="en-US" i="1">
                          <a:latin typeface="Cambria Math"/>
                        </a:rPr>
                        <m:t>𝑎𝐵𝑐</m:t>
                      </m:r>
                      <m:r>
                        <a:rPr lang="en-US" i="1">
                          <a:latin typeface="Cambria Math"/>
                        </a:rPr>
                        <m:t>𝛽</m:t>
                      </m:r>
                      <m:sSup>
                        <m:sSupPr>
                          <m:ctrlPr>
                            <a:rPr lang="en-US" i="1">
                              <a:latin typeface="Cambria Math" panose="02040503050406030204" pitchFamily="18" charset="0"/>
                            </a:rPr>
                          </m:ctrlPr>
                        </m:sSupPr>
                        <m:e>
                          <m:r>
                            <a:rPr lang="en-US" i="1">
                              <a:latin typeface="Cambria Math"/>
                            </a:rPr>
                            <m:t>𝛾</m:t>
                          </m:r>
                        </m:e>
                        <m:sup>
                          <m:r>
                            <a:rPr lang="en-US" i="1">
                              <a:latin typeface="Cambria Math"/>
                            </a:rPr>
                            <m:t>2</m:t>
                          </m:r>
                        </m:sup>
                      </m:sSup>
                    </m:oMath>
                  </m:oMathPara>
                </a14:m>
                <a:endParaRPr lang="en-US" dirty="0">
                  <a:latin typeface="Humanst521 Lt BT" panose="020B0402020204020304" pitchFamily="34"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3056579" y="580175"/>
                <a:ext cx="1507537" cy="408623"/>
              </a:xfrm>
              <a:prstGeom prst="roundRect">
                <a:avLst/>
              </a:prstGeom>
              <a:blipFill>
                <a:blip r:embed="rId5"/>
                <a:stretch>
                  <a:fillRect b="-5634"/>
                </a:stretch>
              </a:blipFill>
            </p:spPr>
            <p:txBody>
              <a:bodyPr/>
              <a:lstStyle/>
              <a:p>
                <a:r>
                  <a:rPr lang="en-US">
                    <a:noFill/>
                  </a:rPr>
                  <a:t> </a:t>
                </a:r>
              </a:p>
            </p:txBody>
          </p:sp>
        </mc:Fallback>
      </mc:AlternateContent>
      <p:sp>
        <p:nvSpPr>
          <p:cNvPr id="5" name="TextBox 4"/>
          <p:cNvSpPr txBox="1"/>
          <p:nvPr/>
        </p:nvSpPr>
        <p:spPr>
          <a:xfrm>
            <a:off x="5497795" y="1642587"/>
            <a:ext cx="2984150"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Muon on request (single muon at-a-time)</a:t>
            </a:r>
          </a:p>
        </p:txBody>
      </p:sp>
    </p:spTree>
    <p:extLst>
      <p:ext uri="{BB962C8B-B14F-4D97-AF65-F5344CB8AC3E}">
        <p14:creationId xmlns:p14="http://schemas.microsoft.com/office/powerpoint/2010/main" val="22776569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 name="TextBox 37"/>
              <p:cNvSpPr txBox="1"/>
              <p:nvPr/>
            </p:nvSpPr>
            <p:spPr>
              <a:xfrm>
                <a:off x="4424361" y="3512645"/>
                <a:ext cx="96186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=0.14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424361" y="3512645"/>
                <a:ext cx="961866" cy="236988"/>
              </a:xfrm>
              <a:prstGeom prst="rect">
                <a:avLst/>
              </a:prstGeom>
              <a:blipFill>
                <a:blip r:embed="rId4"/>
                <a:stretch>
                  <a:fillRect l="-3165" r="-1899"/>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046" y="890273"/>
            <a:ext cx="5349495" cy="3852498"/>
          </a:xfrm>
        </p:spPr>
      </p:pic>
      <p:sp>
        <p:nvSpPr>
          <p:cNvPr id="2" name="Title 1"/>
          <p:cNvSpPr>
            <a:spLocks noGrp="1"/>
          </p:cNvSpPr>
          <p:nvPr>
            <p:ph type="title"/>
          </p:nvPr>
        </p:nvSpPr>
        <p:spPr>
          <a:xfrm>
            <a:off x="1463040" y="149494"/>
            <a:ext cx="7383146" cy="381375"/>
          </a:xfrm>
        </p:spPr>
        <p:txBody>
          <a:bodyPr/>
          <a:lstStyle/>
          <a:p>
            <a:r>
              <a:rPr lang="en-US" dirty="0"/>
              <a:t>Search for a </a:t>
            </a:r>
            <a:r>
              <a:rPr lang="en-US" dirty="0" err="1"/>
              <a:t>muEDM</a:t>
            </a:r>
            <a:r>
              <a:rPr lang="en-US" dirty="0"/>
              <a:t> using the frozen spin </a:t>
            </a:r>
            <a:br>
              <a:rPr lang="en-US" dirty="0"/>
            </a:br>
            <a:r>
              <a:rPr lang="en-US" dirty="0"/>
              <a:t>with longitudinal injection</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12</a:t>
            </a:fld>
            <a:endParaRPr lang="de-DE" dirty="0">
              <a:solidFill>
                <a:srgbClr val="000000"/>
              </a:solidFill>
            </a:endParaRPr>
          </a:p>
        </p:txBody>
      </p:sp>
      <mc:AlternateContent xmlns:mc="http://schemas.openxmlformats.org/markup-compatibility/2006" xmlns:a14="http://schemas.microsoft.com/office/drawing/2010/main">
        <mc:Choice Requires="a14">
          <p:sp>
            <p:nvSpPr>
              <p:cNvPr id="7" name="TextBox 6"/>
              <p:cNvSpPr txBox="1"/>
              <p:nvPr/>
            </p:nvSpPr>
            <p:spPr>
              <a:xfrm>
                <a:off x="5695660" y="1284701"/>
                <a:ext cx="3087070" cy="3281553"/>
              </a:xfrm>
              <a:prstGeom prst="roundRect">
                <a:avLst>
                  <a:gd name="adj" fmla="val 2685"/>
                </a:avLst>
              </a:prstGeom>
              <a:solidFill>
                <a:schemeClr val="bg1"/>
              </a:solidFill>
              <a:ln>
                <a:solidFill>
                  <a:srgbClr val="0070C0"/>
                </a:solidFill>
              </a:ln>
            </p:spPr>
            <p:txBody>
              <a:bodyPr wrap="square" lIns="36000" tIns="0" rIns="0" bIns="0" rtlCol="0" anchor="t" anchorCtr="0">
                <a:spAutoFit/>
              </a:bodyPr>
              <a:lstStyle/>
              <a:p>
                <a:pPr marL="179388" indent="-179388">
                  <a:lnSpc>
                    <a:spcPct val="110000"/>
                  </a:lnSpc>
                  <a:spcBef>
                    <a:spcPts val="0"/>
                  </a:spcBef>
                  <a:buFont typeface="Arial" panose="020B0604020202020204" pitchFamily="34" charset="0"/>
                  <a:buChar char="•"/>
                </a:pP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Humanst521 Lt BT" panose="020B0402020204020304" pitchFamily="34" charset="0"/>
                    <a:cs typeface="Franklin Gothic Book"/>
                  </a:rPr>
                  <a:t> from </a:t>
                </a:r>
                <a:r>
                  <a:rPr lang="en-US" sz="1600" kern="1000" spc="30" dirty="0">
                    <a:solidFill>
                      <a:schemeClr val="tx1">
                        <a:lumMod val="85000"/>
                        <a:lumOff val="15000"/>
                      </a:schemeClr>
                    </a:solidFill>
                    <a:latin typeface="Humanst521 BT" panose="020B0602020204020204" pitchFamily="34" charset="0"/>
                    <a:cs typeface="Franklin Gothic Book"/>
                  </a:rPr>
                  <a:t>Pion-decay </a:t>
                </a:r>
                <a:r>
                  <a:rPr lang="en-US" sz="1600" kern="1000" spc="30" dirty="0">
                    <a:solidFill>
                      <a:schemeClr val="tx1">
                        <a:lumMod val="85000"/>
                        <a:lumOff val="15000"/>
                      </a:schemeClr>
                    </a:solidFill>
                    <a:latin typeface="Humanst521 Lt BT" panose="020B0402020204020304" pitchFamily="34" charset="0"/>
                    <a:cs typeface="Franklin Gothic Book"/>
                  </a:rPr>
                  <a:t>→ </a:t>
                </a:r>
                <a:br>
                  <a:rPr lang="en-US" sz="1600" kern="1000" spc="30" dirty="0">
                    <a:solidFill>
                      <a:schemeClr val="tx1">
                        <a:lumMod val="85000"/>
                        <a:lumOff val="15000"/>
                      </a:schemeClr>
                    </a:solidFill>
                    <a:latin typeface="Humanst521 Lt BT" panose="020B0402020204020304" pitchFamily="34" charset="0"/>
                    <a:cs typeface="Franklin Gothic Book"/>
                  </a:rPr>
                </a:br>
                <a:r>
                  <a:rPr lang="en-US" sz="1600" kern="1000" spc="30" dirty="0">
                    <a:solidFill>
                      <a:schemeClr val="tx1">
                        <a:lumMod val="85000"/>
                        <a:lumOff val="15000"/>
                      </a:schemeClr>
                    </a:solidFill>
                    <a:latin typeface="Humanst521 Lt BT" panose="020B0402020204020304" pitchFamily="34" charset="0"/>
                    <a:cs typeface="Franklin Gothic Book"/>
                  </a:rPr>
                  <a:t>high polarization </a:t>
                </a:r>
                <a14:m>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𝑝</m:t>
                    </m:r>
                    <m:r>
                      <a:rPr lang="en-US" sz="1600" b="0" i="1" kern="1000" spc="30" smtClean="0">
                        <a:solidFill>
                          <a:schemeClr val="tx1">
                            <a:lumMod val="85000"/>
                            <a:lumOff val="15000"/>
                          </a:schemeClr>
                        </a:solidFill>
                        <a:latin typeface="Cambria Math" panose="02040503050406030204" pitchFamily="18" charset="0"/>
                        <a:cs typeface="Franklin Gothic Book"/>
                      </a:rPr>
                      <m:t>≈95%</m:t>
                    </m:r>
                  </m:oMath>
                </a14:m>
                <a:endParaRPr lang="en-US" sz="1600" kern="1000" spc="30" dirty="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Injection through </a:t>
                </a:r>
                <a:r>
                  <a:rPr lang="en-US" sz="1600" kern="1000" spc="30" dirty="0">
                    <a:solidFill>
                      <a:schemeClr val="tx1">
                        <a:lumMod val="85000"/>
                        <a:lumOff val="15000"/>
                      </a:schemeClr>
                    </a:solidFill>
                    <a:latin typeface="Humanst521 BT" panose="020B0602020204020204" pitchFamily="34" charset="0"/>
                    <a:cs typeface="Franklin Gothic Book"/>
                  </a:rPr>
                  <a:t>superconducting channel</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BT" panose="020B0602020204020204" pitchFamily="34" charset="0"/>
                    <a:cs typeface="Franklin Gothic Book"/>
                  </a:rPr>
                  <a:t>Fast</a:t>
                </a:r>
                <a:r>
                  <a:rPr lang="en-US" sz="1600" kern="1000" spc="30" dirty="0">
                    <a:solidFill>
                      <a:schemeClr val="tx1">
                        <a:lumMod val="85000"/>
                        <a:lumOff val="15000"/>
                      </a:schemeClr>
                    </a:solidFill>
                    <a:latin typeface="Humanst521 Lt BT" panose="020B0402020204020304" pitchFamily="34" charset="0"/>
                    <a:cs typeface="Franklin Gothic Book"/>
                  </a:rPr>
                  <a:t> scintillator </a:t>
                </a:r>
                <a:r>
                  <a:rPr lang="en-US" sz="1600" kern="1000" spc="30" dirty="0">
                    <a:solidFill>
                      <a:schemeClr val="tx1">
                        <a:lumMod val="85000"/>
                        <a:lumOff val="15000"/>
                      </a:schemeClr>
                    </a:solidFill>
                    <a:latin typeface="Humanst521 BT" panose="020B0602020204020204" pitchFamily="34" charset="0"/>
                    <a:cs typeface="Franklin Gothic Book"/>
                  </a:rPr>
                  <a:t>triggers</a:t>
                </a:r>
                <a:r>
                  <a:rPr lang="en-US" sz="1600" kern="1000" spc="30" dirty="0">
                    <a:solidFill>
                      <a:schemeClr val="tx1">
                        <a:lumMod val="85000"/>
                        <a:lumOff val="15000"/>
                      </a:schemeClr>
                    </a:solidFill>
                    <a:latin typeface="Humanst521 Lt BT" panose="020B0402020204020304" pitchFamily="34" charset="0"/>
                    <a:cs typeface="Franklin Gothic Book"/>
                  </a:rPr>
                  <a:t> pulse</a:t>
                </a:r>
                <a:endParaRPr lang="en-US" sz="1600" kern="1000" spc="30" dirty="0">
                  <a:solidFill>
                    <a:schemeClr val="tx1">
                      <a:lumMod val="85000"/>
                      <a:lumOff val="15000"/>
                    </a:schemeClr>
                  </a:solidFill>
                  <a:latin typeface="Humanst521 BT" panose="020B0602020204020204" pitchFamily="34" charset="0"/>
                  <a:cs typeface="Franklin Gothic Book"/>
                </a:endParaRP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Magnetic </a:t>
                </a:r>
                <a:r>
                  <a:rPr lang="en-US" sz="1600" kern="1000" spc="30" dirty="0">
                    <a:solidFill>
                      <a:schemeClr val="tx1">
                        <a:lumMod val="85000"/>
                        <a:lumOff val="15000"/>
                      </a:schemeClr>
                    </a:solidFill>
                    <a:latin typeface="Humanst521 BT" panose="020B0602020204020204" pitchFamily="34" charset="0"/>
                    <a:cs typeface="Franklin Gothic Book"/>
                  </a:rPr>
                  <a:t>pulse</a:t>
                </a:r>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stops</a:t>
                </a:r>
                <a:r>
                  <a:rPr lang="en-US" sz="1600" kern="1000" spc="30" dirty="0">
                    <a:solidFill>
                      <a:schemeClr val="tx1">
                        <a:lumMod val="85000"/>
                        <a:lumOff val="15000"/>
                      </a:schemeClr>
                    </a:solidFill>
                    <a:latin typeface="Humanst521 Lt BT" panose="020B0402020204020304" pitchFamily="34" charset="0"/>
                    <a:cs typeface="Franklin Gothic Book"/>
                  </a:rPr>
                  <a:t> longitudinal motion of </a:t>
                </a:r>
                <a14:m>
                  <m:oMath xmlns:m="http://schemas.openxmlformats.org/officeDocument/2006/math">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𝜇</m:t>
                        </m:r>
                      </m:e>
                      <m:sup>
                        <m:r>
                          <a:rPr lang="en-US" sz="1600" b="0" i="1" kern="1000" spc="30" smtClean="0">
                            <a:solidFill>
                              <a:schemeClr val="tx1">
                                <a:lumMod val="85000"/>
                                <a:lumOff val="15000"/>
                              </a:schemeClr>
                            </a:solidFill>
                            <a:latin typeface="Cambria Math" panose="02040503050406030204" pitchFamily="18" charset="0"/>
                            <a:cs typeface="Franklin Gothic Book"/>
                          </a:rPr>
                          <m:t>+</m:t>
                        </m:r>
                      </m:sup>
                    </m:sSup>
                  </m:oMath>
                </a14:m>
                <a:endParaRPr lang="en-US" sz="1600" kern="1000" spc="30" dirty="0">
                  <a:solidFill>
                    <a:schemeClr val="tx1">
                      <a:lumMod val="85000"/>
                      <a:lumOff val="15000"/>
                    </a:schemeClr>
                  </a:solidFill>
                  <a:latin typeface="Humanst521 Lt BT" panose="020B0402020204020304" pitchFamily="34" charset="0"/>
                  <a:cs typeface="Franklin Gothic Book"/>
                </a:endParaRP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Weakly focusing field for </a:t>
                </a:r>
                <a:r>
                  <a:rPr lang="en-US" sz="1600" kern="1000" spc="30" dirty="0">
                    <a:solidFill>
                      <a:schemeClr val="tx1">
                        <a:lumMod val="85000"/>
                        <a:lumOff val="15000"/>
                      </a:schemeClr>
                    </a:solidFill>
                    <a:latin typeface="Humanst521 BT" panose="020B0602020204020204" pitchFamily="34" charset="0"/>
                    <a:cs typeface="Franklin Gothic Book"/>
                  </a:rPr>
                  <a:t>storage</a:t>
                </a:r>
              </a:p>
              <a:p>
                <a:pPr marL="179388" indent="-179388">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BT" panose="020B0602020204020204" pitchFamily="34" charset="0"/>
                    <a:cs typeface="Franklin Gothic Book"/>
                  </a:rPr>
                  <a:t>Thin</a:t>
                </a:r>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electrodes</a:t>
                </a:r>
                <a:r>
                  <a:rPr lang="en-US" sz="1600" kern="1000" spc="30" dirty="0">
                    <a:solidFill>
                      <a:schemeClr val="tx1">
                        <a:lumMod val="85000"/>
                        <a:lumOff val="15000"/>
                      </a:schemeClr>
                    </a:solidFill>
                    <a:latin typeface="Humanst521 Lt BT" panose="020B0402020204020304" pitchFamily="34" charset="0"/>
                    <a:cs typeface="Franklin Gothic Book"/>
                  </a:rPr>
                  <a:t> provide</a:t>
                </a:r>
                <a:br>
                  <a:rPr lang="en-US" sz="1600" kern="1000" spc="30" dirty="0">
                    <a:solidFill>
                      <a:schemeClr val="tx1">
                        <a:lumMod val="85000"/>
                        <a:lumOff val="15000"/>
                      </a:schemeClr>
                    </a:solidFill>
                    <a:latin typeface="Humanst521 Lt BT" panose="020B0402020204020304" pitchFamily="34" charset="0"/>
                    <a:cs typeface="Franklin Gothic Book"/>
                  </a:rPr>
                </a:br>
                <a:r>
                  <a:rPr lang="en-US" sz="1600" kern="1000" spc="30" dirty="0">
                    <a:solidFill>
                      <a:schemeClr val="tx1">
                        <a:lumMod val="85000"/>
                        <a:lumOff val="15000"/>
                      </a:schemeClr>
                    </a:solidFill>
                    <a:latin typeface="Humanst521 Lt BT" panose="020B0402020204020304" pitchFamily="34" charset="0"/>
                    <a:cs typeface="Franklin Gothic Book"/>
                  </a:rPr>
                  <a:t>electric field for </a:t>
                </a:r>
                <a:r>
                  <a:rPr lang="en-US" sz="1600" kern="1000" spc="30" dirty="0">
                    <a:solidFill>
                      <a:schemeClr val="tx1">
                        <a:lumMod val="85000"/>
                        <a:lumOff val="15000"/>
                      </a:schemeClr>
                    </a:solidFill>
                    <a:latin typeface="Humanst521 BT" panose="020B0602020204020204" pitchFamily="34" charset="0"/>
                    <a:cs typeface="Franklin Gothic Book"/>
                  </a:rPr>
                  <a:t>frozen</a:t>
                </a:r>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spin</a:t>
                </a:r>
              </a:p>
              <a:p>
                <a:pPr marL="182563" indent="-182563">
                  <a:lnSpc>
                    <a:spcPct val="110000"/>
                  </a:lnSpc>
                  <a:spcBef>
                    <a:spcPts val="0"/>
                  </a:spcBef>
                  <a:buFont typeface="Arial" panose="020B0604020202020204" pitchFamily="34" charset="0"/>
                  <a:buChar char="•"/>
                </a:pPr>
                <a:r>
                  <a:rPr lang="en-US" sz="1600" kern="1000" spc="30" dirty="0">
                    <a:solidFill>
                      <a:schemeClr val="tx1">
                        <a:lumMod val="85000"/>
                        <a:lumOff val="15000"/>
                      </a:schemeClr>
                    </a:solidFill>
                    <a:latin typeface="Humanst521 Lt BT" panose="020B0402020204020304" pitchFamily="34" charset="0"/>
                    <a:cs typeface="Franklin Gothic Book"/>
                  </a:rPr>
                  <a:t>Pixelated detectors for</a:t>
                </a:r>
                <a:br>
                  <a:rPr lang="en-US" sz="1600" kern="1000" spc="30" dirty="0">
                    <a:solidFill>
                      <a:schemeClr val="tx1">
                        <a:lumMod val="85000"/>
                        <a:lumOff val="15000"/>
                      </a:schemeClr>
                    </a:solidFill>
                    <a:latin typeface="Humanst521 Lt BT" panose="020B0402020204020304" pitchFamily="34" charset="0"/>
                    <a:cs typeface="Franklin Gothic Book"/>
                  </a:rPr>
                </a:br>
                <a14:m>
                  <m:oMath xmlns:m="http://schemas.openxmlformats.org/officeDocument/2006/math">
                    <m:sSup>
                      <m:sSupPr>
                        <m:ctrlPr>
                          <a:rPr lang="en-US" sz="1600" b="0" i="1" kern="1000" spc="30" dirty="0" smtClean="0">
                            <a:solidFill>
                              <a:schemeClr val="tx1">
                                <a:lumMod val="85000"/>
                                <a:lumOff val="15000"/>
                              </a:schemeClr>
                            </a:solidFill>
                            <a:latin typeface="Cambria Math" panose="02040503050406030204" pitchFamily="18" charset="0"/>
                            <a:cs typeface="Franklin Gothic Book"/>
                          </a:rPr>
                        </m:ctrlPr>
                      </m:sSupPr>
                      <m:e>
                        <m:r>
                          <a:rPr lang="en-US" sz="1600" b="0" i="1" kern="1000" spc="30" dirty="0" smtClean="0">
                            <a:solidFill>
                              <a:schemeClr val="tx1">
                                <a:lumMod val="85000"/>
                                <a:lumOff val="15000"/>
                              </a:schemeClr>
                            </a:solidFill>
                            <a:latin typeface="Cambria Math" panose="02040503050406030204" pitchFamily="18" charset="0"/>
                            <a:cs typeface="Franklin Gothic Book"/>
                          </a:rPr>
                          <m:t>𝑒</m:t>
                        </m:r>
                      </m:e>
                      <m:sup>
                        <m:r>
                          <a:rPr lang="en-US" sz="1600" b="0" i="1" kern="1000" spc="30" dirty="0" smtClean="0">
                            <a:solidFill>
                              <a:schemeClr val="tx1">
                                <a:lumMod val="85000"/>
                                <a:lumOff val="15000"/>
                              </a:schemeClr>
                            </a:solidFill>
                            <a:latin typeface="Cambria Math" panose="02040503050406030204" pitchFamily="18" charset="0"/>
                            <a:cs typeface="Franklin Gothic Book"/>
                          </a:rPr>
                          <m:t>+</m:t>
                        </m:r>
                      </m:sup>
                    </m:sSup>
                  </m:oMath>
                </a14:m>
                <a:r>
                  <a:rPr lang="en-US" sz="1600" kern="1000" spc="30" dirty="0">
                    <a:solidFill>
                      <a:schemeClr val="tx1">
                        <a:lumMod val="85000"/>
                        <a:lumOff val="15000"/>
                      </a:schemeClr>
                    </a:solidFill>
                    <a:latin typeface="Humanst521 Lt BT" panose="020B0402020204020304" pitchFamily="34" charset="0"/>
                    <a:cs typeface="Franklin Gothic Book"/>
                  </a:rPr>
                  <a:t>- </a:t>
                </a:r>
                <a:r>
                  <a:rPr lang="en-US" sz="1600" kern="1000" spc="30" dirty="0">
                    <a:solidFill>
                      <a:schemeClr val="tx1">
                        <a:lumMod val="85000"/>
                        <a:lumOff val="15000"/>
                      </a:schemeClr>
                    </a:solidFill>
                    <a:latin typeface="Humanst521 BT" panose="020B0602020204020204" pitchFamily="34" charset="0"/>
                    <a:cs typeface="Franklin Gothic Book"/>
                  </a:rPr>
                  <a:t>tracking</a:t>
                </a:r>
                <a:r>
                  <a:rPr lang="en-US" sz="1600" kern="1000" spc="30" dirty="0">
                    <a:solidFill>
                      <a:schemeClr val="tx1">
                        <a:lumMod val="85000"/>
                        <a:lumOff val="15000"/>
                      </a:schemeClr>
                    </a:solidFill>
                    <a:latin typeface="Humanst521 Lt BT" panose="020B0402020204020304" pitchFamily="34" charset="0"/>
                    <a:cs typeface="Franklin Gothic Book"/>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5695660" y="1284701"/>
                <a:ext cx="3087070" cy="3281553"/>
              </a:xfrm>
              <a:prstGeom prst="roundRect">
                <a:avLst>
                  <a:gd name="adj" fmla="val 2685"/>
                </a:avLst>
              </a:prstGeom>
              <a:blipFill>
                <a:blip r:embed="rId6"/>
                <a:stretch>
                  <a:fillRect l="-1572" t="-926" r="-786" b="-1852"/>
                </a:stretch>
              </a:blipFill>
              <a:ln>
                <a:solidFill>
                  <a:srgbClr val="0070C0"/>
                </a:solidFill>
              </a:ln>
            </p:spPr>
            <p:txBody>
              <a:bodyPr/>
              <a:lstStyle/>
              <a:p>
                <a:r>
                  <a:rPr lang="en-US">
                    <a:noFill/>
                  </a:rPr>
                  <a:t> </a:t>
                </a:r>
              </a:p>
            </p:txBody>
          </p:sp>
        </mc:Fallback>
      </mc:AlternateContent>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9679" y="2302962"/>
            <a:ext cx="1104901" cy="1036519"/>
          </a:xfrm>
          <a:prstGeom prst="rect">
            <a:avLst/>
          </a:prstGeom>
        </p:spPr>
      </p:pic>
      <p:grpSp>
        <p:nvGrpSpPr>
          <p:cNvPr id="14" name="Group 13"/>
          <p:cNvGrpSpPr/>
          <p:nvPr/>
        </p:nvGrpSpPr>
        <p:grpSpPr>
          <a:xfrm rot="363552">
            <a:off x="2903220" y="4152900"/>
            <a:ext cx="129381" cy="129381"/>
            <a:chOff x="2903220" y="4152900"/>
            <a:chExt cx="129381" cy="129381"/>
          </a:xfrm>
        </p:grpSpPr>
        <p:sp>
          <p:nvSpPr>
            <p:cNvPr id="5" name="Oval 4"/>
            <p:cNvSpPr/>
            <p:nvPr/>
          </p:nvSpPr>
          <p:spPr bwMode="auto">
            <a:xfrm>
              <a:off x="2903220" y="4152900"/>
              <a:ext cx="129381" cy="129381"/>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11" name="Straight Arrow Connector 10"/>
            <p:cNvCxnSpPr>
              <a:stCxn id="5" idx="6"/>
              <a:endCxn id="5" idx="2"/>
            </p:cNvCxnSpPr>
            <p:nvPr/>
          </p:nvCxnSpPr>
          <p:spPr bwMode="auto">
            <a:xfrm flipH="1">
              <a:off x="2903220" y="4217591"/>
              <a:ext cx="129381" cy="0"/>
            </a:xfrm>
            <a:prstGeom prst="straightConnector1">
              <a:avLst/>
            </a:prstGeom>
            <a:ln w="12700" cap="rnd">
              <a:solidFill>
                <a:schemeClr val="bg2">
                  <a:lumMod val="75000"/>
                </a:schemeClr>
              </a:solidFill>
              <a:headEnd type="none" w="med" len="med"/>
              <a:tailEnd type="triangle" w="sm" len="sm"/>
            </a:ln>
            <a:effectLst/>
          </p:spPr>
          <p:style>
            <a:lnRef idx="2">
              <a:schemeClr val="accent6"/>
            </a:lnRef>
            <a:fillRef idx="0">
              <a:schemeClr val="accent6"/>
            </a:fillRef>
            <a:effectRef idx="1">
              <a:schemeClr val="accent6"/>
            </a:effectRef>
            <a:fontRef idx="minor">
              <a:schemeClr val="tx1"/>
            </a:fontRef>
          </p:style>
        </p:cxnSp>
      </p:grpSp>
      <p:sp>
        <p:nvSpPr>
          <p:cNvPr id="16" name="Explosion 1 15"/>
          <p:cNvSpPr/>
          <p:nvPr/>
        </p:nvSpPr>
        <p:spPr bwMode="auto">
          <a:xfrm>
            <a:off x="2478038" y="4034590"/>
            <a:ext cx="157139" cy="254159"/>
          </a:xfrm>
          <a:prstGeom prst="irregularSeal1">
            <a:avLst/>
          </a:prstGeom>
          <a:ln w="6350" cap="rnd">
            <a:solidFill>
              <a:schemeClr val="accent6">
                <a:lumMod val="40000"/>
                <a:lumOff val="60000"/>
              </a:schemeClr>
            </a:solidFill>
            <a:headEnd type="none" w="med" len="med"/>
            <a:tailEnd type="none" w="med" len="med"/>
          </a:ln>
          <a:effectLst>
            <a:glow rad="101600">
              <a:schemeClr val="accent1">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cxnSp>
        <p:nvCxnSpPr>
          <p:cNvPr id="18" name="Elbow Connector 17"/>
          <p:cNvCxnSpPr>
            <a:stCxn id="16" idx="0"/>
          </p:cNvCxnSpPr>
          <p:nvPr/>
        </p:nvCxnSpPr>
        <p:spPr bwMode="auto">
          <a:xfrm rot="16200000" flipV="1">
            <a:off x="1761039" y="3211943"/>
            <a:ext cx="1218069" cy="427225"/>
          </a:xfrm>
          <a:prstGeom prst="bentConnector3">
            <a:avLst>
              <a:gd name="adj1" fmla="val 99421"/>
            </a:avLst>
          </a:prstGeom>
          <a:ln w="12700" cap="rnd">
            <a:solidFill>
              <a:srgbClr val="92D05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32" name="Group 31"/>
          <p:cNvGrpSpPr/>
          <p:nvPr/>
        </p:nvGrpSpPr>
        <p:grpSpPr>
          <a:xfrm>
            <a:off x="3032240" y="1836420"/>
            <a:ext cx="1166379" cy="2540401"/>
            <a:chOff x="3032240" y="1836420"/>
            <a:chExt cx="1166379" cy="2540401"/>
          </a:xfrm>
        </p:grpSpPr>
        <p:cxnSp>
          <p:nvCxnSpPr>
            <p:cNvPr id="25" name="Straight Connector 24"/>
            <p:cNvCxnSpPr/>
            <p:nvPr/>
          </p:nvCxnSpPr>
          <p:spPr bwMode="auto">
            <a:xfrm>
              <a:off x="4191000" y="184404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6" name="Straight Connector 25"/>
            <p:cNvCxnSpPr/>
            <p:nvPr/>
          </p:nvCxnSpPr>
          <p:spPr bwMode="auto">
            <a:xfrm>
              <a:off x="4046220" y="183642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7" name="Straight Connector 26"/>
            <p:cNvCxnSpPr/>
            <p:nvPr/>
          </p:nvCxnSpPr>
          <p:spPr bwMode="auto">
            <a:xfrm>
              <a:off x="3177540" y="183642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cxnSp>
          <p:nvCxnSpPr>
            <p:cNvPr id="28" name="Straight Connector 27"/>
            <p:cNvCxnSpPr/>
            <p:nvPr/>
          </p:nvCxnSpPr>
          <p:spPr bwMode="auto">
            <a:xfrm>
              <a:off x="3046689" y="1844040"/>
              <a:ext cx="0" cy="1071341"/>
            </a:xfrm>
            <a:prstGeom prst="lin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cxnSp>
        <p:sp>
          <p:nvSpPr>
            <p:cNvPr id="30" name="Oval 29"/>
            <p:cNvSpPr/>
            <p:nvPr/>
          </p:nvSpPr>
          <p:spPr bwMode="auto">
            <a:xfrm>
              <a:off x="3177540" y="3354718"/>
              <a:ext cx="868679" cy="869702"/>
            </a:xfrm>
            <a:prstGeom prst="ellips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31" name="Oval 30"/>
            <p:cNvSpPr/>
            <p:nvPr/>
          </p:nvSpPr>
          <p:spPr bwMode="auto">
            <a:xfrm>
              <a:off x="3032240" y="3200401"/>
              <a:ext cx="1166379" cy="1176420"/>
            </a:xfrm>
            <a:prstGeom prst="ellipse">
              <a:avLst/>
            </a:prstGeom>
            <a:ln w="38100" cap="rnd">
              <a:solidFill>
                <a:srgbClr val="EA3F9A">
                  <a:alpha val="56000"/>
                </a:srgbClr>
              </a:solidFill>
              <a:headEnd type="none" w="med" len="med"/>
              <a:tailEnd type="none" w="med" len="med"/>
            </a:ln>
            <a:effectLst>
              <a:glow rad="63500">
                <a:schemeClr val="accent3">
                  <a:satMod val="175000"/>
                  <a:alpha val="40000"/>
                </a:schemeClr>
              </a:glow>
              <a:softEdge rad="12700"/>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grpSp>
        <p:nvGrpSpPr>
          <p:cNvPr id="41" name="Group 40"/>
          <p:cNvGrpSpPr/>
          <p:nvPr/>
        </p:nvGrpSpPr>
        <p:grpSpPr>
          <a:xfrm>
            <a:off x="2948387" y="1696076"/>
            <a:ext cx="1326984" cy="2465596"/>
            <a:chOff x="2948387" y="1696076"/>
            <a:chExt cx="1326984" cy="2465596"/>
          </a:xfrm>
        </p:grpSpPr>
        <p:sp>
          <p:nvSpPr>
            <p:cNvPr id="33" name="Oval 32"/>
            <p:cNvSpPr/>
            <p:nvPr/>
          </p:nvSpPr>
          <p:spPr bwMode="auto">
            <a:xfrm>
              <a:off x="3261596" y="3413137"/>
              <a:ext cx="700566" cy="748535"/>
            </a:xfrm>
            <a:prstGeom prst="ellips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cxnSp>
          <p:nvCxnSpPr>
            <p:cNvPr id="35" name="Straight Connector 34"/>
            <p:cNvCxnSpPr/>
            <p:nvPr/>
          </p:nvCxnSpPr>
          <p:spPr bwMode="auto">
            <a:xfrm flipH="1">
              <a:off x="3261596" y="1844040"/>
              <a:ext cx="6965" cy="1059252"/>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6" name="Straight Connector 35"/>
            <p:cNvCxnSpPr/>
            <p:nvPr/>
          </p:nvCxnSpPr>
          <p:spPr bwMode="auto">
            <a:xfrm flipH="1">
              <a:off x="3979899" y="1836420"/>
              <a:ext cx="6965" cy="1059252"/>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7" name="Straight Connector 36"/>
            <p:cNvCxnSpPr/>
            <p:nvPr/>
          </p:nvCxnSpPr>
          <p:spPr bwMode="auto">
            <a:xfrm>
              <a:off x="2948387" y="1696076"/>
              <a:ext cx="1326984" cy="0"/>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cxnSp>
          <p:nvCxnSpPr>
            <p:cNvPr id="39" name="Straight Connector 38"/>
            <p:cNvCxnSpPr/>
            <p:nvPr/>
          </p:nvCxnSpPr>
          <p:spPr bwMode="auto">
            <a:xfrm>
              <a:off x="3214298" y="2957209"/>
              <a:ext cx="809062" cy="0"/>
            </a:xfrm>
            <a:prstGeom prst="line">
              <a:avLst/>
            </a:prstGeom>
            <a:ln w="57150" cap="rnd">
              <a:solidFill>
                <a:srgbClr val="B0CB1F">
                  <a:alpha val="48000"/>
                </a:srgbClr>
              </a:solidFill>
              <a:headEnd type="none" w="med" len="med"/>
              <a:tailEnd type="none" w="med" len="med"/>
            </a:ln>
            <a:effectLst>
              <a:glow rad="101600">
                <a:schemeClr val="accent6">
                  <a:satMod val="175000"/>
                  <a:alpha val="40000"/>
                </a:schemeClr>
              </a:glow>
              <a:outerShdw blurRad="40000" dist="20000" dir="5400000" rotWithShape="0">
                <a:srgbClr val="000000">
                  <a:alpha val="38000"/>
                </a:srgbClr>
              </a:outerShdw>
            </a:effectLst>
          </p:spPr>
          <p:style>
            <a:lnRef idx="2">
              <a:schemeClr val="accent6"/>
            </a:lnRef>
            <a:fillRef idx="0">
              <a:schemeClr val="accent6"/>
            </a:fillRef>
            <a:effectRef idx="1">
              <a:schemeClr val="accent6"/>
            </a:effectRef>
            <a:fontRef idx="minor">
              <a:schemeClr val="tx1"/>
            </a:fontRef>
          </p:style>
        </p:cxnSp>
      </p:grpSp>
      <p:sp>
        <p:nvSpPr>
          <p:cNvPr id="23" name="Freeform 22"/>
          <p:cNvSpPr/>
          <p:nvPr/>
        </p:nvSpPr>
        <p:spPr bwMode="auto">
          <a:xfrm>
            <a:off x="2318955" y="1293019"/>
            <a:ext cx="3352800" cy="3261360"/>
          </a:xfrm>
          <a:custGeom>
            <a:avLst/>
            <a:gdLst>
              <a:gd name="connsiteX0" fmla="*/ 0 w 3352800"/>
              <a:gd name="connsiteY0" fmla="*/ 91440 h 3261360"/>
              <a:gd name="connsiteX1" fmla="*/ 30480 w 3352800"/>
              <a:gd name="connsiteY1" fmla="*/ 1363980 h 3261360"/>
              <a:gd name="connsiteX2" fmla="*/ 312420 w 3352800"/>
              <a:gd name="connsiteY2" fmla="*/ 1363980 h 3261360"/>
              <a:gd name="connsiteX3" fmla="*/ 297180 w 3352800"/>
              <a:gd name="connsiteY3" fmla="*/ 1851660 h 3261360"/>
              <a:gd name="connsiteX4" fmla="*/ 998220 w 3352800"/>
              <a:gd name="connsiteY4" fmla="*/ 3261360 h 3261360"/>
              <a:gd name="connsiteX5" fmla="*/ 3329940 w 3352800"/>
              <a:gd name="connsiteY5" fmla="*/ 3238500 h 3261360"/>
              <a:gd name="connsiteX6" fmla="*/ 3352800 w 3352800"/>
              <a:gd name="connsiteY6" fmla="*/ 0 h 3261360"/>
              <a:gd name="connsiteX7" fmla="*/ 0 w 3352800"/>
              <a:gd name="connsiteY7" fmla="*/ 91440 h 3261360"/>
              <a:gd name="connsiteX0" fmla="*/ 0 w 3352800"/>
              <a:gd name="connsiteY0" fmla="*/ 91440 h 3261360"/>
              <a:gd name="connsiteX1" fmla="*/ 30480 w 3352800"/>
              <a:gd name="connsiteY1" fmla="*/ 1363980 h 3261360"/>
              <a:gd name="connsiteX2" fmla="*/ 312420 w 3352800"/>
              <a:gd name="connsiteY2" fmla="*/ 1363980 h 3261360"/>
              <a:gd name="connsiteX3" fmla="*/ 335280 w 3352800"/>
              <a:gd name="connsiteY3" fmla="*/ 2377440 h 3261360"/>
              <a:gd name="connsiteX4" fmla="*/ 998220 w 3352800"/>
              <a:gd name="connsiteY4" fmla="*/ 3261360 h 3261360"/>
              <a:gd name="connsiteX5" fmla="*/ 3329940 w 3352800"/>
              <a:gd name="connsiteY5" fmla="*/ 3238500 h 3261360"/>
              <a:gd name="connsiteX6" fmla="*/ 3352800 w 3352800"/>
              <a:gd name="connsiteY6" fmla="*/ 0 h 3261360"/>
              <a:gd name="connsiteX7" fmla="*/ 0 w 3352800"/>
              <a:gd name="connsiteY7" fmla="*/ 91440 h 32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3261360">
                <a:moveTo>
                  <a:pt x="0" y="91440"/>
                </a:moveTo>
                <a:lnTo>
                  <a:pt x="30480" y="1363980"/>
                </a:lnTo>
                <a:lnTo>
                  <a:pt x="312420" y="1363980"/>
                </a:lnTo>
                <a:lnTo>
                  <a:pt x="335280" y="2377440"/>
                </a:lnTo>
                <a:lnTo>
                  <a:pt x="998220" y="3261360"/>
                </a:lnTo>
                <a:lnTo>
                  <a:pt x="3329940" y="3238500"/>
                </a:lnTo>
                <a:lnTo>
                  <a:pt x="3352800" y="0"/>
                </a:lnTo>
                <a:lnTo>
                  <a:pt x="0" y="91440"/>
                </a:lnTo>
                <a:close/>
              </a:path>
            </a:pathLst>
          </a:cu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4" name="Group 3"/>
          <p:cNvGrpSpPr/>
          <p:nvPr/>
        </p:nvGrpSpPr>
        <p:grpSpPr>
          <a:xfrm rot="151485" flipH="1">
            <a:off x="3322287" y="3928028"/>
            <a:ext cx="1993624" cy="636114"/>
            <a:chOff x="5819887" y="1085633"/>
            <a:chExt cx="2280622" cy="817071"/>
          </a:xfrm>
        </p:grpSpPr>
        <mc:AlternateContent xmlns:mc="http://schemas.openxmlformats.org/markup-compatibility/2006" xmlns:a14="http://schemas.microsoft.com/office/drawing/2010/main">
          <mc:Choice Requires="a14">
            <p:sp>
              <p:nvSpPr>
                <p:cNvPr id="60" name="Oval 59"/>
                <p:cNvSpPr/>
                <p:nvPr/>
              </p:nvSpPr>
              <p:spPr bwMode="auto">
                <a:xfrm>
                  <a:off x="6809590" y="1410242"/>
                  <a:ext cx="322730" cy="322730"/>
                </a:xfrm>
                <a:prstGeom prst="ellipse">
                  <a:avLst/>
                </a:prstGeom>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r>
                          <a:rPr lang="en-US" b="0" i="1" smtClean="0">
                            <a:latin typeface="Cambria Math"/>
                          </a:rPr>
                          <m:t>𝜋</m:t>
                        </m:r>
                      </m:oMath>
                    </m:oMathPara>
                  </a14:m>
                  <a:endParaRPr lang="en-US" dirty="0">
                    <a:latin typeface="Humanst521 Lt BT" panose="020B0402020204020304" pitchFamily="34" charset="0"/>
                  </a:endParaRPr>
                </a:p>
              </p:txBody>
            </p:sp>
          </mc:Choice>
          <mc:Fallback xmlns="">
            <p:sp>
              <p:nvSpPr>
                <p:cNvPr id="60" name="Oval 59"/>
                <p:cNvSpPr>
                  <a:spLocks noRot="1" noChangeAspect="1" noMove="1" noResize="1" noEditPoints="1" noAdjustHandles="1" noChangeArrowheads="1" noChangeShapeType="1" noTextEdit="1"/>
                </p:cNvSpPr>
                <p:nvPr/>
              </p:nvSpPr>
              <p:spPr bwMode="auto">
                <a:xfrm>
                  <a:off x="6809590" y="1410242"/>
                  <a:ext cx="322730" cy="322730"/>
                </a:xfrm>
                <a:prstGeom prst="ellipse">
                  <a:avLst/>
                </a:prstGeom>
                <a:blipFill>
                  <a:blip r:embed="rId8"/>
                  <a:stretch>
                    <a:fillRect b="-2083"/>
                  </a:stretch>
                </a:blipFill>
                <a:ln>
                  <a:noFill/>
                  <a:headEnd type="none" w="med" len="med"/>
                  <a:tailEnd type="none" w="med" len="med"/>
                </a:ln>
              </p:spPr>
              <p:txBody>
                <a:bodyPr/>
                <a:lstStyle/>
                <a:p>
                  <a:r>
                    <a:rPr lang="en-US">
                      <a:noFill/>
                    </a:rPr>
                    <a:t> </a:t>
                  </a:r>
                </a:p>
              </p:txBody>
            </p:sp>
          </mc:Fallback>
        </mc:AlternateContent>
        <p:cxnSp>
          <p:nvCxnSpPr>
            <p:cNvPr id="61" name="Straight Arrow Connector 60"/>
            <p:cNvCxnSpPr/>
            <p:nvPr/>
          </p:nvCxnSpPr>
          <p:spPr bwMode="auto">
            <a:xfrm>
              <a:off x="7132320" y="1571603"/>
              <a:ext cx="968189"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62" name="Oval 61"/>
                <p:cNvSpPr/>
                <p:nvPr/>
              </p:nvSpPr>
              <p:spPr bwMode="auto">
                <a:xfrm>
                  <a:off x="7446083" y="1490923"/>
                  <a:ext cx="161365" cy="161365"/>
                </a:xfrm>
                <a:prstGeom prst="ellipse">
                  <a:avLst/>
                </a:prstGeom>
                <a:solidFill>
                  <a:srgbClr val="EB5B00"/>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Humanst521 Lt BT" panose="020B0402020204020304" pitchFamily="34" charset="0"/>
                  </a:endParaRPr>
                </a:p>
              </p:txBody>
            </p:sp>
          </mc:Choice>
          <mc:Fallback xmlns="">
            <p:sp>
              <p:nvSpPr>
                <p:cNvPr id="62" name="Oval 61"/>
                <p:cNvSpPr>
                  <a:spLocks noRot="1" noChangeAspect="1" noMove="1" noResize="1" noEditPoints="1" noAdjustHandles="1" noChangeArrowheads="1" noChangeShapeType="1" noTextEdit="1"/>
                </p:cNvSpPr>
                <p:nvPr/>
              </p:nvSpPr>
              <p:spPr bwMode="auto">
                <a:xfrm>
                  <a:off x="7446083" y="1490923"/>
                  <a:ext cx="161365" cy="161365"/>
                </a:xfrm>
                <a:prstGeom prst="ellipse">
                  <a:avLst/>
                </a:prstGeom>
                <a:blipFill>
                  <a:blip r:embed="rId9"/>
                  <a:stretch>
                    <a:fillRect b="-7692"/>
                  </a:stretch>
                </a:blipFill>
                <a:ln>
                  <a:noFill/>
                  <a:headEnd type="none" w="med" len="med"/>
                  <a:tailEnd type="none" w="med" len="med"/>
                </a:ln>
              </p:spPr>
              <p:txBody>
                <a:bodyPr/>
                <a:lstStyle/>
                <a:p>
                  <a:r>
                    <a:rPr lang="en-US">
                      <a:noFill/>
                    </a:rPr>
                    <a:t> </a:t>
                  </a:r>
                </a:p>
              </p:txBody>
            </p:sp>
          </mc:Fallback>
        </mc:AlternateContent>
        <p:cxnSp>
          <p:nvCxnSpPr>
            <p:cNvPr id="63" name="Straight Arrow Connector 62"/>
            <p:cNvCxnSpPr/>
            <p:nvPr/>
          </p:nvCxnSpPr>
          <p:spPr bwMode="auto">
            <a:xfrm flipH="1">
              <a:off x="5819887" y="1571603"/>
              <a:ext cx="989703" cy="4"/>
            </a:xfrm>
            <a:prstGeom prst="straightConnector1">
              <a:avLst/>
            </a:prstGeom>
            <a:ln>
              <a:headEnd type="none" w="med" len="med"/>
              <a:tailEnd type="arrow"/>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64" name="Oval 63"/>
                <p:cNvSpPr/>
                <p:nvPr/>
              </p:nvSpPr>
              <p:spPr bwMode="auto">
                <a:xfrm>
                  <a:off x="6303980" y="1526036"/>
                  <a:ext cx="90000" cy="90000"/>
                </a:xfrm>
                <a:prstGeom prst="ellipse">
                  <a:avLst/>
                </a:prstGeom>
                <a:solidFill>
                  <a:srgbClr val="914967"/>
                </a:solidFill>
                <a:ln>
                  <a:noFill/>
                  <a:headEnd type="none" w="med" len="med"/>
                  <a:tailEnd type="none" w="med" len="med"/>
                </a:ln>
                <a:scene3d>
                  <a:camera prst="orthographicFront"/>
                  <a:lightRig rig="morning" dir="t">
                    <a:rot lat="0" lon="0" rev="5400000"/>
                  </a:lightRig>
                </a:scene3d>
                <a:sp3d prstMaterial="plastic">
                  <a:bevelT w="139700" h="139700"/>
                </a:sp3d>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center"/>
                      </m:oMathParaPr>
                      <m:oMath xmlns:m="http://schemas.openxmlformats.org/officeDocument/2006/math">
                        <m:r>
                          <a:rPr lang="en-US" b="0" i="1" smtClean="0">
                            <a:latin typeface="Cambria Math"/>
                          </a:rPr>
                          <m:t> </m:t>
                        </m:r>
                      </m:oMath>
                    </m:oMathPara>
                  </a14:m>
                  <a:endParaRPr lang="en-US" dirty="0">
                    <a:latin typeface="Humanst521 Lt BT" panose="020B0402020204020304" pitchFamily="34" charset="0"/>
                  </a:endParaRPr>
                </a:p>
              </p:txBody>
            </p:sp>
          </mc:Choice>
          <mc:Fallback xmlns="">
            <p:sp>
              <p:nvSpPr>
                <p:cNvPr id="64" name="Oval 63"/>
                <p:cNvSpPr>
                  <a:spLocks noRot="1" noChangeAspect="1" noMove="1" noResize="1" noEditPoints="1" noAdjustHandles="1" noChangeArrowheads="1" noChangeShapeType="1" noTextEdit="1"/>
                </p:cNvSpPr>
                <p:nvPr/>
              </p:nvSpPr>
              <p:spPr bwMode="auto">
                <a:xfrm>
                  <a:off x="6303980" y="1526036"/>
                  <a:ext cx="90000" cy="90000"/>
                </a:xfrm>
                <a:prstGeom prst="ellipse">
                  <a:avLst/>
                </a:prstGeom>
                <a:blipFill>
                  <a:blip r:embed="rId10"/>
                  <a:stretch>
                    <a:fillRect l="-5263" b="-41176"/>
                  </a:stretch>
                </a:blipFill>
                <a:ln>
                  <a:noFill/>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6417801" y="1573838"/>
                  <a:ext cx="261129" cy="328866"/>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𝜈</m:t>
                                </m:r>
                              </m:e>
                            </m:acc>
                          </m:e>
                          <m:sub>
                            <m:r>
                              <a:rPr lang="en-US" sz="1400" b="0" i="1" kern="1000" spc="30" smtClean="0">
                                <a:solidFill>
                                  <a:schemeClr val="tx1">
                                    <a:lumMod val="85000"/>
                                    <a:lumOff val="15000"/>
                                  </a:schemeClr>
                                </a:solidFill>
                                <a:latin typeface="Cambria Math"/>
                                <a:cs typeface="Franklin Gothic Book"/>
                              </a:rPr>
                              <m:t>𝜇</m:t>
                            </m:r>
                          </m:sub>
                        </m:sSub>
                      </m:oMath>
                    </m:oMathPara>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6417801" y="1573838"/>
                  <a:ext cx="261129" cy="328866"/>
                </a:xfrm>
                <a:prstGeom prst="rect">
                  <a:avLst/>
                </a:prstGeom>
                <a:blipFill>
                  <a:blip r:embed="rId11"/>
                  <a:stretch>
                    <a:fillRect l="-7500" r="-20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7632015" y="1573789"/>
                  <a:ext cx="297438"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a:cs typeface="Franklin Gothic Book"/>
                              </a:rPr>
                              <m:t>𝜇</m:t>
                            </m:r>
                          </m:e>
                          <m:sup>
                            <m:r>
                              <a:rPr lang="en-US" sz="1400" b="0" i="1" kern="1000" spc="30" smtClean="0">
                                <a:solidFill>
                                  <a:schemeClr val="tx1">
                                    <a:lumMod val="85000"/>
                                    <a:lumOff val="15000"/>
                                  </a:schemeClr>
                                </a:solidFill>
                                <a:latin typeface="Cambria Math"/>
                                <a:cs typeface="Franklin Gothic Book"/>
                              </a:rPr>
                              <m:t>+</m:t>
                            </m:r>
                          </m:sup>
                        </m:sSup>
                      </m:oMath>
                    </m:oMathPara>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7632015" y="1573789"/>
                  <a:ext cx="297438" cy="304404"/>
                </a:xfrm>
                <a:prstGeom prst="rect">
                  <a:avLst/>
                </a:prstGeom>
                <a:blipFill>
                  <a:blip r:embed="rId12"/>
                  <a:stretch>
                    <a:fillRect l="-13333" r="-2222" b="-14286"/>
                  </a:stretch>
                </a:blipFill>
              </p:spPr>
              <p:txBody>
                <a:bodyPr/>
                <a:lstStyle/>
                <a:p>
                  <a:r>
                    <a:rPr lang="en-US">
                      <a:noFill/>
                    </a:rPr>
                    <a:t> </a:t>
                  </a:r>
                </a:p>
              </p:txBody>
            </p:sp>
          </mc:Fallback>
        </mc:AlternateContent>
        <p:cxnSp>
          <p:nvCxnSpPr>
            <p:cNvPr id="67" name="Straight Arrow Connector 66"/>
            <p:cNvCxnSpPr/>
            <p:nvPr/>
          </p:nvCxnSpPr>
          <p:spPr bwMode="auto">
            <a:xfrm flipH="1" flipV="1">
              <a:off x="7259438" y="1405846"/>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8" name="TextBox 67"/>
                <p:cNvSpPr txBox="1"/>
                <p:nvPr/>
              </p:nvSpPr>
              <p:spPr>
                <a:xfrm>
                  <a:off x="7448038" y="1124955"/>
                  <a:ext cx="159684"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𝑠</m:t>
                            </m:r>
                          </m:e>
                        </m:acc>
                      </m:oMath>
                    </m:oMathPara>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68" name="TextBox 67"/>
                <p:cNvSpPr txBox="1">
                  <a:spLocks noRot="1" noChangeAspect="1" noMove="1" noResize="1" noEditPoints="1" noAdjustHandles="1" noChangeArrowheads="1" noChangeShapeType="1" noTextEdit="1"/>
                </p:cNvSpPr>
                <p:nvPr/>
              </p:nvSpPr>
              <p:spPr>
                <a:xfrm>
                  <a:off x="7448038" y="1124955"/>
                  <a:ext cx="159684" cy="304404"/>
                </a:xfrm>
                <a:prstGeom prst="rect">
                  <a:avLst/>
                </a:prstGeom>
                <a:blipFill>
                  <a:blip r:embed="rId13"/>
                  <a:stretch>
                    <a:fillRect l="-28000" t="-26829" r="-88000"/>
                  </a:stretch>
                </a:blipFill>
              </p:spPr>
              <p:txBody>
                <a:bodyPr/>
                <a:lstStyle/>
                <a:p>
                  <a:r>
                    <a:rPr lang="en-US">
                      <a:noFill/>
                    </a:rPr>
                    <a:t> </a:t>
                  </a:r>
                </a:p>
              </p:txBody>
            </p:sp>
          </mc:Fallback>
        </mc:AlternateContent>
        <p:cxnSp>
          <p:nvCxnSpPr>
            <p:cNvPr id="69" name="Straight Arrow Connector 68"/>
            <p:cNvCxnSpPr/>
            <p:nvPr/>
          </p:nvCxnSpPr>
          <p:spPr bwMode="auto">
            <a:xfrm flipV="1">
              <a:off x="6138197" y="1409105"/>
              <a:ext cx="439916"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70" name="TextBox 69"/>
                <p:cNvSpPr txBox="1"/>
                <p:nvPr/>
              </p:nvSpPr>
              <p:spPr>
                <a:xfrm>
                  <a:off x="6243109" y="1085633"/>
                  <a:ext cx="159684" cy="304404"/>
                </a:xfrm>
                <a:prstGeom prst="rect">
                  <a:avLst/>
                </a:prstGeom>
                <a:noFill/>
              </p:spPr>
              <p:txBody>
                <a:bodyPr wrap="none" lIns="0" tIns="0" rIns="0" bIns="0" rtlCol="0" anchor="ctr"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a:cs typeface="Franklin Gothic Book"/>
                              </a:rPr>
                              <m:t>𝑠</m:t>
                            </m:r>
                          </m:e>
                        </m:acc>
                      </m:oMath>
                    </m:oMathPara>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70" name="TextBox 69"/>
                <p:cNvSpPr txBox="1">
                  <a:spLocks noRot="1" noChangeAspect="1" noMove="1" noResize="1" noEditPoints="1" noAdjustHandles="1" noChangeArrowheads="1" noChangeShapeType="1" noTextEdit="1"/>
                </p:cNvSpPr>
                <p:nvPr/>
              </p:nvSpPr>
              <p:spPr>
                <a:xfrm>
                  <a:off x="6243109" y="1085633"/>
                  <a:ext cx="159684" cy="304404"/>
                </a:xfrm>
                <a:prstGeom prst="rect">
                  <a:avLst/>
                </a:prstGeom>
                <a:blipFill>
                  <a:blip r:embed="rId14"/>
                  <a:stretch>
                    <a:fillRect l="-26923" t="-26829" r="-84615" b="-24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417358" y="1620004"/>
                <a:ext cx="822213" cy="329321"/>
              </a:xfrm>
              <a:prstGeom prst="rect">
                <a:avLst/>
              </a:prstGeom>
            </p:spPr>
            <p:txBody>
              <a:bodyPr wrap="none">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i="1" kern="1000" spc="30" smtClean="0">
                          <a:solidFill>
                            <a:srgbClr val="0292D8"/>
                          </a:solidFill>
                          <a:latin typeface="Cambria Math" panose="02040503050406030204" pitchFamily="18" charset="0"/>
                          <a:cs typeface="Franklin Gothic Book"/>
                        </a:rPr>
                        <m:t>𝐵</m:t>
                      </m:r>
                      <m:r>
                        <a:rPr lang="en-US" sz="1400" i="1" kern="1000" spc="30" smtClean="0">
                          <a:solidFill>
                            <a:srgbClr val="0292D8"/>
                          </a:solidFill>
                          <a:latin typeface="Cambria Math" panose="02040503050406030204" pitchFamily="18" charset="0"/>
                          <a:cs typeface="Franklin Gothic Book"/>
                        </a:rPr>
                        <m:t>=3</m:t>
                      </m:r>
                      <m:r>
                        <a:rPr lang="en-US" sz="1400" i="1" kern="1000" spc="30" smtClean="0">
                          <a:solidFill>
                            <a:srgbClr val="0292D8"/>
                          </a:solidFill>
                          <a:latin typeface="Cambria Math" panose="02040503050406030204" pitchFamily="18" charset="0"/>
                          <a:cs typeface="Franklin Gothic Book"/>
                        </a:rPr>
                        <m:t>𝑇</m:t>
                      </m:r>
                    </m:oMath>
                  </m:oMathPara>
                </a14:m>
                <a:endParaRPr lang="en-US" sz="1400" kern="1000" spc="30" dirty="0">
                  <a:solidFill>
                    <a:srgbClr val="0292D8"/>
                  </a:solidFill>
                  <a:latin typeface="Humanst521 Lt BT" panose="020B0402020204020304" pitchFamily="34" charset="0"/>
                  <a:cs typeface="Franklin Gothic Book"/>
                </a:endParaRPr>
              </a:p>
            </p:txBody>
          </p:sp>
        </mc:Choice>
        <mc:Fallback xmlns="">
          <p:sp>
            <p:nvSpPr>
              <p:cNvPr id="8" name="Rectangle 7"/>
              <p:cNvSpPr>
                <a:spLocks noRot="1" noChangeAspect="1" noMove="1" noResize="1" noEditPoints="1" noAdjustHandles="1" noChangeArrowheads="1" noChangeShapeType="1" noTextEdit="1"/>
              </p:cNvSpPr>
              <p:nvPr/>
            </p:nvSpPr>
            <p:spPr>
              <a:xfrm>
                <a:off x="1417358" y="1620004"/>
                <a:ext cx="822213" cy="329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684268" y="4610031"/>
                <a:ext cx="1376531"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chemeClr val="accent2"/>
                              </a:solidFill>
                              <a:latin typeface="Cambria Math" panose="02040503050406030204" pitchFamily="18" charset="0"/>
                              <a:cs typeface="Franklin Gothic Book"/>
                            </a:rPr>
                          </m:ctrlPr>
                        </m:sSupPr>
                        <m:e>
                          <m:r>
                            <a:rPr lang="en-US" sz="1400" b="0" i="1" kern="1000" spc="30" smtClean="0">
                              <a:solidFill>
                                <a:schemeClr val="accent2"/>
                              </a:solidFill>
                              <a:latin typeface="Cambria Math" panose="02040503050406030204" pitchFamily="18" charset="0"/>
                              <a:cs typeface="Franklin Gothic Book"/>
                            </a:rPr>
                            <m:t>𝜇</m:t>
                          </m:r>
                        </m:e>
                        <m:sup>
                          <m:r>
                            <a:rPr lang="en-US" sz="1400" b="0" i="1" kern="1000" spc="30" smtClean="0">
                              <a:solidFill>
                                <a:schemeClr val="accent2"/>
                              </a:solidFill>
                              <a:latin typeface="Cambria Math" panose="02040503050406030204" pitchFamily="18" charset="0"/>
                              <a:cs typeface="Franklin Gothic Book"/>
                            </a:rPr>
                            <m:t>+</m:t>
                          </m:r>
                        </m:sup>
                      </m:sSup>
                      <m:r>
                        <a:rPr lang="en-US" sz="1400" b="0" i="1" kern="1000" spc="30" smtClean="0">
                          <a:solidFill>
                            <a:schemeClr val="accent2"/>
                          </a:solidFill>
                          <a:latin typeface="Cambria Math" panose="02040503050406030204" pitchFamily="18" charset="0"/>
                          <a:cs typeface="Franklin Gothic Book"/>
                        </a:rPr>
                        <m:t> @ 125</m:t>
                      </m:r>
                      <m:r>
                        <m:rPr>
                          <m:sty m:val="p"/>
                        </m:rPr>
                        <a:rPr lang="en-US" sz="1400" b="0" i="0" kern="1000" spc="30" smtClean="0">
                          <a:solidFill>
                            <a:schemeClr val="accent2"/>
                          </a:solidFill>
                          <a:latin typeface="Cambria Math" panose="02040503050406030204" pitchFamily="18" charset="0"/>
                          <a:cs typeface="Franklin Gothic Book"/>
                        </a:rPr>
                        <m:t>MeV</m:t>
                      </m:r>
                      <m:r>
                        <a:rPr lang="en-US" sz="1400" b="0" i="1" kern="1000" spc="30" smtClean="0">
                          <a:solidFill>
                            <a:schemeClr val="accent2"/>
                          </a:solidFill>
                          <a:latin typeface="Cambria Math" panose="02040503050406030204" pitchFamily="18" charset="0"/>
                          <a:cs typeface="Franklin Gothic Book"/>
                        </a:rPr>
                        <m:t>/</m:t>
                      </m:r>
                      <m:r>
                        <a:rPr lang="en-US" sz="1400" b="0" i="1" kern="1000" spc="30" smtClean="0">
                          <a:solidFill>
                            <a:schemeClr val="accent2"/>
                          </a:solidFill>
                          <a:latin typeface="Cambria Math" panose="02040503050406030204" pitchFamily="18" charset="0"/>
                          <a:cs typeface="Franklin Gothic Book"/>
                        </a:rPr>
                        <m:t>𝑐</m:t>
                      </m:r>
                    </m:oMath>
                  </m:oMathPara>
                </a14:m>
                <a:endParaRPr lang="en-US" sz="1400" kern="1000" spc="30" dirty="0" err="1">
                  <a:solidFill>
                    <a:schemeClr val="accent2"/>
                  </a:solidFill>
                  <a:latin typeface="Humanst521 Lt BT" panose="020B0402020204020304" pitchFamily="34" charset="0"/>
                  <a:cs typeface="Franklin Gothic Book"/>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684268" y="4610031"/>
                <a:ext cx="1376531" cy="236988"/>
              </a:xfrm>
              <a:prstGeom prst="rect">
                <a:avLst/>
              </a:prstGeom>
              <a:blipFill>
                <a:blip r:embed="rId16"/>
                <a:stretch>
                  <a:fillRect l="-1770" r="-442" b="-2564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16780951"/>
      </p:ext>
    </p:extLst>
  </p:cSld>
  <p:clrMapOvr>
    <a:masterClrMapping/>
  </p:clrMapOvr>
  <p:transition spd="med" advTm="29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26000" fill="hold" nodeType="afterEffect">
                                  <p:stCondLst>
                                    <p:cond delay="0"/>
                                  </p:stCondLst>
                                  <p:childTnLst>
                                    <p:animMotion origin="layout" path="M 0.00052 -0.00061 L -0.12448 -0.02284 L -0.12448 -0.02284 L -0.12778 -0.02284 " pathEditMode="relative" ptsTypes="AAAA">
                                      <p:cBhvr>
                                        <p:cTn id="11" dur="1500" fill="hold"/>
                                        <p:tgtEl>
                                          <p:spTgt spid="14"/>
                                        </p:tgtEl>
                                        <p:attrNameLst>
                                          <p:attrName>ppt_x</p:attrName>
                                          <p:attrName>ppt_y</p:attrName>
                                        </p:attrNameLst>
                                      </p:cBhvr>
                                    </p:animMotion>
                                  </p:childTnLst>
                                </p:cTn>
                              </p:par>
                              <p:par>
                                <p:cTn id="12" presetID="1"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12778 -0.02284 L -0.15538 -0.04537 L -0.09774 -0.09846 L -0.15365 -0.13858 L -0.10278 -0.16975 L -0.15122 -0.20216 L -0.09948 -0.21852 L -0.15538 -0.24228 L -0.10278 -0.24383 L -0.15625 -0.25864 L -0.10278 -0.26883 L -0.15781 -0.27037 L -0.10365 -0.27191 L -0.15625 -0.27624 " pathEditMode="relative" ptsTypes="AAAAAAAAAAAAAA">
                                      <p:cBhvr>
                                        <p:cTn id="17" dur="2000" fill="hold"/>
                                        <p:tgtEl>
                                          <p:spTgt spid="14"/>
                                        </p:tgtEl>
                                        <p:attrNameLst>
                                          <p:attrName>ppt_x</p:attrName>
                                          <p:attrName>ppt_y</p:attrName>
                                        </p:attrNameLst>
                                      </p:cBhvr>
                                    </p:animMotion>
                                  </p:childTnLst>
                                </p:cTn>
                              </p:par>
                              <p:par>
                                <p:cTn id="18" presetID="1"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75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par>
                          <p:cTn id="31" fill="hold">
                            <p:stCondLst>
                              <p:cond delay="0"/>
                            </p:stCondLst>
                            <p:childTnLst>
                              <p:par>
                                <p:cTn id="32" presetID="26" presetClass="emph" presetSubtype="0" fill="hold" nodeType="afterEffect">
                                  <p:stCondLst>
                                    <p:cond delay="25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par>
                          <p:cTn id="35" fill="hold">
                            <p:stCondLst>
                              <p:cond delay="750"/>
                            </p:stCondLst>
                            <p:childTnLst>
                              <p:par>
                                <p:cTn id="36" presetID="38" presetClass="path" presetSubtype="0" accel="3000" decel="9000" fill="hold" nodeType="afterEffect">
                                  <p:stCondLst>
                                    <p:cond delay="50"/>
                                  </p:stCondLst>
                                  <p:childTnLst>
                                    <p:animMotion origin="layout" path="M -0.15625 -0.27623 L -0.10052 -0.27561 L -0.15625 -0.275 L -0.10052 -0.27438 L -0.15625 -0.27376 L -0.10052 -0.27314 L -0.15625 -0.27284 L -0.10052 -0.27222 L -0.15625 -0.2716 L -0.10052 -0.27098 L -0.15625 -0.27037 L -0.10052 -0.27006 L -0.15625 -0.26944 L -0.10052 -0.26882 L -0.15625 -0.26821 L -0.10052 -0.26759 L -0.15625 -0.26759 " pathEditMode="relative" rAng="16200000" ptsTypes="AAAAAAAAAAAAAAAAA">
                                      <p:cBhvr>
                                        <p:cTn id="37" dur="1500" fill="hold"/>
                                        <p:tgtEl>
                                          <p:spTgt spid="14"/>
                                        </p:tgtEl>
                                        <p:attrNameLst>
                                          <p:attrName>ppt_x</p:attrName>
                                          <p:attrName>ppt_y</p:attrName>
                                        </p:attrNameLst>
                                      </p:cBhvr>
                                      <p:rCtr x="2778" y="432"/>
                                    </p:animMotion>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par>
                          <p:cTn id="47" fill="hold">
                            <p:stCondLst>
                              <p:cond delay="500"/>
                            </p:stCondLst>
                            <p:childTnLst>
                              <p:par>
                                <p:cTn id="48" presetID="26" presetClass="emph" presetSubtype="0" fill="hold" nodeType="afterEffect">
                                  <p:stCondLst>
                                    <p:cond delay="0"/>
                                  </p:stCondLst>
                                  <p:childTnLst>
                                    <p:animEffect transition="out" filter="fade">
                                      <p:cBhvr>
                                        <p:cTn id="49" dur="1000" tmFilter="0, 0; .2, .5; .8, .5; 1, 0"/>
                                        <p:tgtEl>
                                          <p:spTgt spid="32"/>
                                        </p:tgtEl>
                                      </p:cBhvr>
                                    </p:animEffect>
                                    <p:animScale>
                                      <p:cBhvr>
                                        <p:cTn id="50" dur="500" autoRev="1" fill="hold"/>
                                        <p:tgtEl>
                                          <p:spTgt spid="32"/>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childTnLst>
                          </p:cTn>
                        </p:par>
                        <p:par>
                          <p:cTn id="60" fill="hold">
                            <p:stCondLst>
                              <p:cond delay="0"/>
                            </p:stCondLst>
                            <p:childTnLst>
                              <p:par>
                                <p:cTn id="61" presetID="26" presetClass="emph" presetSubtype="0" fill="hold" nodeType="afterEffect">
                                  <p:stCondLst>
                                    <p:cond delay="0"/>
                                  </p:stCondLst>
                                  <p:childTnLst>
                                    <p:animEffect transition="out" filter="fade">
                                      <p:cBhvr>
                                        <p:cTn id="62" dur="750" tmFilter="0, 0; .2, .5; .8, .5; 1, 0"/>
                                        <p:tgtEl>
                                          <p:spTgt spid="41"/>
                                        </p:tgtEl>
                                      </p:cBhvr>
                                    </p:animEffect>
                                    <p:animScale>
                                      <p:cBhvr>
                                        <p:cTn id="63" dur="375" autoRev="1" fill="hold"/>
                                        <p:tgtEl>
                                          <p:spTgt spid="41"/>
                                        </p:tgtEl>
                                      </p:cBhvr>
                                      <p:by x="105000" y="105000"/>
                                    </p:animScale>
                                  </p:childTnLst>
                                </p:cTn>
                              </p:par>
                            </p:childTnLst>
                          </p:cTn>
                        </p:par>
                        <p:par>
                          <p:cTn id="64" fill="hold">
                            <p:stCondLst>
                              <p:cond delay="750"/>
                            </p:stCondLst>
                            <p:childTnLst>
                              <p:par>
                                <p:cTn id="65" presetID="1" presetClass="exit" presetSubtype="0" fill="hold" nodeType="afterEffect">
                                  <p:stCondLst>
                                    <p:cond delay="25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icture 465"/>
          <p:cNvPicPr/>
          <p:nvPr/>
        </p:nvPicPr>
        <p:blipFill>
          <a:blip r:embed="rId2"/>
          <a:stretch/>
        </p:blipFill>
        <p:spPr>
          <a:xfrm>
            <a:off x="4415760" y="2822040"/>
            <a:ext cx="4686480" cy="2254320"/>
          </a:xfrm>
          <a:prstGeom prst="rect">
            <a:avLst/>
          </a:prstGeom>
          <a:ln w="0">
            <a:noFill/>
          </a:ln>
        </p:spPr>
      </p:pic>
      <p:sp>
        <p:nvSpPr>
          <p:cNvPr id="467" name="PlaceHolder 1"/>
          <p:cNvSpPr>
            <a:spLocks noGrp="1"/>
          </p:cNvSpPr>
          <p:nvPr>
            <p:ph idx="4294967295"/>
          </p:nvPr>
        </p:nvSpPr>
        <p:spPr>
          <a:xfrm>
            <a:off x="775518" y="943200"/>
            <a:ext cx="4125600" cy="3508560"/>
          </a:xfrm>
          <a:prstGeom prst="rect">
            <a:avLst/>
          </a:prstGeom>
          <a:noFill/>
          <a:ln w="0">
            <a:noFill/>
          </a:ln>
        </p:spPr>
        <p:txBody>
          <a:bodyPr lIns="0" tIns="0" rIns="0" bIns="0" anchor="t">
            <a:noAutofit/>
          </a:bodyPr>
          <a:lstStyle/>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there will be a vertical precession out of the plane of the orbit</a:t>
            </a:r>
            <a:endParaRPr lang="en-GB" sz="1700" b="0" strike="noStrike" spc="-1" dirty="0"/>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An asymmetry increasing with time will be observed recording decay positrons</a:t>
            </a:r>
          </a:p>
          <a:p>
            <a:pPr marL="432000" lvl="1" indent="-216000">
              <a:lnSpc>
                <a:spcPct val="100000"/>
              </a:lnSpc>
              <a:spcBef>
                <a:spcPts val="1134"/>
              </a:spcBef>
              <a:buClr>
                <a:srgbClr val="000000"/>
              </a:buClr>
              <a:buSzPct val="45000"/>
              <a:buFont typeface="Wingdings" charset="2"/>
              <a:buChar char=""/>
              <a:tabLst>
                <a:tab pos="0" algn="l"/>
              </a:tabLst>
            </a:pPr>
            <a:endParaRPr lang="en-GB" sz="1700" b="0" strike="noStrike" spc="-1" dirty="0"/>
          </a:p>
          <a:p>
            <a:pPr marL="216000" indent="-216000">
              <a:lnSpc>
                <a:spcPct val="110000"/>
              </a:lnSpc>
              <a:buClr>
                <a:srgbClr val="000000"/>
              </a:buClr>
              <a:buSzPct val="45000"/>
              <a:buFont typeface="Wingdings" charset="2"/>
              <a:buChar char=""/>
              <a:tabLst>
                <a:tab pos="0" algn="l"/>
              </a:tabLst>
            </a:pPr>
            <a:r>
              <a:rPr lang="en-GB" sz="1700" b="0" strike="noStrike" spc="-1" dirty="0">
                <a:solidFill>
                  <a:srgbClr val="000000"/>
                </a:solidFill>
                <a:ea typeface="Calibri"/>
              </a:rPr>
              <a:t>If the EDM = 0, then the spin should always be parallel to the momentum – asymmetry should be zero</a:t>
            </a:r>
            <a:endParaRPr lang="en-GB" sz="1700" b="1" strike="noStrike" spc="-1" dirty="0">
              <a:solidFill>
                <a:srgbClr val="000000"/>
              </a:solidFill>
              <a:ea typeface="Calibri"/>
            </a:endParaRPr>
          </a:p>
          <a:p>
            <a:pPr marL="216000" indent="-216000">
              <a:lnSpc>
                <a:spcPct val="100000"/>
              </a:lnSpc>
              <a:spcBef>
                <a:spcPts val="1417"/>
              </a:spcBef>
              <a:buClr>
                <a:srgbClr val="000000"/>
              </a:buClr>
              <a:buSzPct val="45000"/>
              <a:buFont typeface="Wingdings" charset="2"/>
              <a:buChar char=""/>
              <a:tabLst>
                <a:tab pos="0" algn="l"/>
              </a:tabLst>
            </a:pPr>
            <a:r>
              <a:rPr lang="en-GB" sz="1700" b="1" strike="noStrike" spc="-1" dirty="0">
                <a:solidFill>
                  <a:srgbClr val="000000"/>
                </a:solidFill>
                <a:ea typeface="Calibri"/>
              </a:rPr>
              <a:t>Some asymmetry could still be</a:t>
            </a:r>
            <a:br>
              <a:rPr sz="1700" dirty="0"/>
            </a:br>
            <a:r>
              <a:rPr lang="en-GB" sz="1700" b="1" strike="noStrike" spc="-1" dirty="0">
                <a:solidFill>
                  <a:srgbClr val="000000"/>
                </a:solidFill>
                <a:ea typeface="Calibri"/>
              </a:rPr>
              <a:t>observed due to systematic effects</a:t>
            </a:r>
            <a:endParaRPr lang="en-GB" sz="1700" b="0" strike="noStrike" spc="-1" dirty="0"/>
          </a:p>
        </p:txBody>
      </p:sp>
      <p:sp>
        <p:nvSpPr>
          <p:cNvPr id="468" name="PlaceHolder 2"/>
          <p:cNvSpPr>
            <a:spLocks noGrp="1"/>
          </p:cNvSpPr>
          <p:nvPr>
            <p:ph type="title" idx="4294967295"/>
          </p:nvPr>
        </p:nvSpPr>
        <p:spPr>
          <a:xfrm>
            <a:off x="2077200" y="216000"/>
            <a:ext cx="6706440" cy="37980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The general experimental idea</a:t>
            </a:r>
            <a:endParaRPr lang="en-GB" sz="2400" b="0" strike="noStrike" spc="-1" dirty="0"/>
          </a:p>
        </p:txBody>
      </p:sp>
      <p:sp>
        <p:nvSpPr>
          <p:cNvPr id="469" name="PlaceHolder 3"/>
          <p:cNvSpPr>
            <a:spLocks noGrp="1"/>
          </p:cNvSpPr>
          <p:nvPr>
            <p:ph type="sldNum" idx="4294967295"/>
          </p:nvPr>
        </p:nvSpPr>
        <p:spPr>
          <a:xfrm>
            <a:off x="8206200" y="4968000"/>
            <a:ext cx="574200" cy="14616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6DFFB360-D563-449A-8B9A-D46177E55C47}" type="slidenum">
              <a:rPr lang="en-US" sz="800" b="0" strike="noStrike" spc="-1">
                <a:solidFill>
                  <a:srgbClr val="000000"/>
                </a:solidFill>
                <a:latin typeface="Humanst521 Lt BT" panose="020B0402020204020304" pitchFamily="34" charset="0"/>
              </a:rPr>
              <a:t>13</a:t>
            </a:fld>
            <a:endParaRPr lang="en-GB" sz="800" b="0" strike="noStrike" spc="-1" dirty="0">
              <a:latin typeface="Times New Roman"/>
            </a:endParaRPr>
          </a:p>
        </p:txBody>
      </p:sp>
      <p:grpSp>
        <p:nvGrpSpPr>
          <p:cNvPr id="470" name="Group 469"/>
          <p:cNvGrpSpPr/>
          <p:nvPr/>
        </p:nvGrpSpPr>
        <p:grpSpPr>
          <a:xfrm>
            <a:off x="2819880" y="144360"/>
            <a:ext cx="6199560" cy="2917800"/>
            <a:chOff x="2819880" y="144360"/>
            <a:chExt cx="6199560" cy="2917800"/>
          </a:xfrm>
        </p:grpSpPr>
        <p:sp>
          <p:nvSpPr>
            <p:cNvPr id="471" name="Straight Arrow Connector 22"/>
            <p:cNvSpPr/>
            <p:nvPr/>
          </p:nvSpPr>
          <p:spPr>
            <a:xfrm flipH="1">
              <a:off x="7491600" y="2021760"/>
              <a:ext cx="311040" cy="232920"/>
            </a:xfrm>
            <a:custGeom>
              <a:avLst/>
              <a:gdLst/>
              <a:ahLst/>
              <a:cxnLst/>
              <a:rect l="l" t="t" r="r" b="b"/>
              <a:pathLst>
                <a:path w="21600" h="21600">
                  <a:moveTo>
                    <a:pt x="0" y="0"/>
                  </a:moveTo>
                  <a:lnTo>
                    <a:pt x="21600" y="21600"/>
                  </a:lnTo>
                </a:path>
              </a:pathLst>
            </a:custGeom>
            <a:noFill/>
            <a:ln w="38160" cap="rnd">
              <a:solidFill>
                <a:srgbClr val="0066AA"/>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2" name="Straight Arrow Connector 23"/>
            <p:cNvSpPr/>
            <p:nvPr/>
          </p:nvSpPr>
          <p:spPr>
            <a:xfrm>
              <a:off x="7806960" y="2021760"/>
              <a:ext cx="375480" cy="104760"/>
            </a:xfrm>
            <a:custGeom>
              <a:avLst/>
              <a:gdLst/>
              <a:ahLst/>
              <a:cxnLst/>
              <a:rect l="l" t="t" r="r" b="b"/>
              <a:pathLst>
                <a:path w="21600" h="21600">
                  <a:moveTo>
                    <a:pt x="0" y="0"/>
                  </a:moveTo>
                  <a:lnTo>
                    <a:pt x="21600" y="21600"/>
                  </a:lnTo>
                </a:path>
              </a:pathLst>
            </a:custGeom>
            <a:noFill/>
            <a:ln w="19080" cap="rnd">
              <a:solidFill>
                <a:srgbClr val="75A82B"/>
              </a:solidFill>
              <a:round/>
              <a:tailEnd type="triangle"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grpSp>
          <p:nvGrpSpPr>
            <p:cNvPr id="473" name="Group 472"/>
            <p:cNvGrpSpPr/>
            <p:nvPr/>
          </p:nvGrpSpPr>
          <p:grpSpPr>
            <a:xfrm>
              <a:off x="2819880" y="144360"/>
              <a:ext cx="6199560" cy="2917800"/>
              <a:chOff x="2819880" y="144360"/>
              <a:chExt cx="6199560" cy="2917800"/>
            </a:xfrm>
          </p:grpSpPr>
          <p:sp>
            <p:nvSpPr>
              <p:cNvPr id="474" name="Straight Connector 19"/>
              <p:cNvSpPr/>
              <p:nvPr/>
            </p:nvSpPr>
            <p:spPr>
              <a:xfrm>
                <a:off x="5180040" y="1301040"/>
                <a:ext cx="3529080" cy="954000"/>
              </a:xfrm>
              <a:prstGeom prst="line">
                <a:avLst/>
              </a:prstGeom>
              <a:ln w="12600" cap="rnd">
                <a:solidFill>
                  <a:srgbClr val="A4A4A4"/>
                </a:solidFill>
                <a:prstDash val="sysDash"/>
                <a:round/>
              </a:ln>
            </p:spPr>
            <p:style>
              <a:lnRef idx="0">
                <a:scrgbClr r="0" g="0" b="0"/>
              </a:lnRef>
              <a:fillRef idx="0">
                <a:scrgbClr r="0" g="0" b="0"/>
              </a:fillRef>
              <a:effectRef idx="0">
                <a:scrgbClr r="0" g="0" b="0"/>
              </a:effectRef>
              <a:fontRef idx="minor"/>
            </p:style>
          </p:sp>
          <p:grpSp>
            <p:nvGrpSpPr>
              <p:cNvPr id="475" name="Group 17"/>
              <p:cNvGrpSpPr/>
              <p:nvPr/>
            </p:nvGrpSpPr>
            <p:grpSpPr>
              <a:xfrm>
                <a:off x="7479000" y="994320"/>
                <a:ext cx="660600" cy="2067840"/>
                <a:chOff x="7479000" y="994320"/>
                <a:chExt cx="660600" cy="2067840"/>
              </a:xfrm>
            </p:grpSpPr>
            <p:sp>
              <p:nvSpPr>
                <p:cNvPr id="476" name="Oval 31"/>
                <p:cNvSpPr/>
                <p:nvPr/>
              </p:nvSpPr>
              <p:spPr>
                <a:xfrm rot="5400000">
                  <a:off x="6783480" y="1689480"/>
                  <a:ext cx="2047320" cy="656640"/>
                </a:xfrm>
                <a:prstGeom prst="ellipse">
                  <a:avLst/>
                </a:prstGeom>
                <a:solidFill>
                  <a:srgbClr val="7DA569">
                    <a:alpha val="50000"/>
                  </a:srgbClr>
                </a:solidFill>
                <a:ln w="0">
                  <a:noFill/>
                </a:ln>
              </p:spPr>
              <p:style>
                <a:lnRef idx="0">
                  <a:scrgbClr r="0" g="0" b="0"/>
                </a:lnRef>
                <a:fillRef idx="0">
                  <a:scrgbClr r="0" g="0" b="0"/>
                </a:fillRef>
                <a:effectRef idx="0">
                  <a:scrgbClr r="0" g="0" b="0"/>
                </a:effectRef>
                <a:fontRef idx="minor"/>
              </p:style>
            </p:sp>
            <p:sp>
              <p:nvSpPr>
                <p:cNvPr id="477" name="Arc 45"/>
                <p:cNvSpPr/>
                <p:nvPr/>
              </p:nvSpPr>
              <p:spPr>
                <a:xfrm rot="5400000">
                  <a:off x="6787440" y="1710000"/>
                  <a:ext cx="2047320" cy="656640"/>
                </a:xfrm>
                <a:prstGeom prst="arc">
                  <a:avLst>
                    <a:gd name="adj1" fmla="val 3339133"/>
                    <a:gd name="adj2" fmla="val 8426388"/>
                  </a:avLst>
                </a:prstGeom>
                <a:noFill/>
                <a:ln w="19080">
                  <a:solidFill>
                    <a:srgbClr val="014DB2"/>
                  </a:solidFill>
                  <a:round/>
                  <a:tailEnd type="triangle" w="med" len="med"/>
                </a:ln>
              </p:spPr>
              <p:style>
                <a:lnRef idx="0">
                  <a:scrgbClr r="0" g="0" b="0"/>
                </a:lnRef>
                <a:fillRef idx="0">
                  <a:scrgbClr r="0" g="0" b="0"/>
                </a:fillRef>
                <a:effectRef idx="0">
                  <a:scrgbClr r="0" g="0" b="0"/>
                </a:effectRef>
                <a:fontRef idx="minor"/>
              </p:style>
            </p:sp>
          </p:grpSp>
          <p:sp>
            <p:nvSpPr>
              <p:cNvPr id="478" name="Arc 29"/>
              <p:cNvSpPr/>
              <p:nvPr/>
            </p:nvSpPr>
            <p:spPr>
              <a:xfrm>
                <a:off x="2819880" y="144360"/>
                <a:ext cx="5305320" cy="2553120"/>
              </a:xfrm>
              <a:prstGeom prst="arc">
                <a:avLst>
                  <a:gd name="adj1" fmla="val 19979841"/>
                  <a:gd name="adj2" fmla="val 2387684"/>
                </a:avLst>
              </a:prstGeom>
              <a:noFill/>
              <a:ln w="12600" cap="rnd">
                <a:solidFill>
                  <a:srgbClr val="4E4E4E"/>
                </a:solidFill>
                <a:prstDash val="dash"/>
                <a:round/>
                <a:tailEnd type="arrow" w="med" len="me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sp>
          <p:sp>
            <p:nvSpPr>
              <p:cNvPr id="479" name="Oval 30"/>
              <p:cNvSpPr/>
              <p:nvPr/>
            </p:nvSpPr>
            <p:spPr>
              <a:xfrm>
                <a:off x="7763760" y="1975320"/>
                <a:ext cx="85320" cy="85320"/>
              </a:xfrm>
              <a:prstGeom prst="ellipse">
                <a:avLst/>
              </a:prstGeom>
              <a:gradFill rotWithShape="0">
                <a:gsLst>
                  <a:gs pos="0">
                    <a:srgbClr val="FCC900"/>
                  </a:gs>
                  <a:gs pos="100000">
                    <a:srgbClr val="FFE6BB"/>
                  </a:gs>
                </a:gsLst>
                <a:lin ang="16200000"/>
              </a:gradFill>
              <a:ln w="0">
                <a:noFill/>
              </a:ln>
              <a:effectLst>
                <a:outerShdw blurRad="39960" dist="2304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480" name="Up Arrow 42"/>
              <p:cNvSpPr/>
              <p:nvPr/>
            </p:nvSpPr>
            <p:spPr>
              <a:xfrm>
                <a:off x="6643080" y="809640"/>
                <a:ext cx="540360" cy="633240"/>
              </a:xfrm>
              <a:prstGeom prst="upArrow">
                <a:avLst>
                  <a:gd name="adj1" fmla="val 50000"/>
                  <a:gd name="adj2" fmla="val 50000"/>
                </a:avLst>
              </a:prstGeom>
              <a:solidFill>
                <a:srgbClr val="C50006">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B</a:t>
                </a:r>
                <a:endParaRPr lang="en-GB" sz="1800" b="0" strike="noStrike" spc="-1" dirty="0">
                  <a:latin typeface="Humanst521 Lt BT" panose="020B0402020204020304" pitchFamily="34" charset="0"/>
                </a:endParaRPr>
              </a:p>
            </p:txBody>
          </p:sp>
          <p:sp>
            <p:nvSpPr>
              <p:cNvPr id="481" name="Up Arrow 41"/>
              <p:cNvSpPr/>
              <p:nvPr/>
            </p:nvSpPr>
            <p:spPr>
              <a:xfrm rot="16956000">
                <a:off x="8377200" y="1920600"/>
                <a:ext cx="546480" cy="633240"/>
              </a:xfrm>
              <a:prstGeom prst="upArrow">
                <a:avLst>
                  <a:gd name="adj1" fmla="val 50000"/>
                  <a:gd name="adj2" fmla="val 50000"/>
                </a:avLst>
              </a:prstGeom>
              <a:solidFill>
                <a:srgbClr val="003B6E">
                  <a:alpha val="50000"/>
                </a:srgb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pPr>
                <a:r>
                  <a:rPr lang="de-CH" sz="1800" b="0" strike="noStrike" spc="-1" dirty="0">
                    <a:solidFill>
                      <a:srgbClr val="FFFFFF"/>
                    </a:solidFill>
                    <a:latin typeface="Humanst521 Lt BT" panose="020B0402020204020304" pitchFamily="34" charset="0"/>
                    <a:ea typeface="Calibri"/>
                  </a:rPr>
                  <a:t>E</a:t>
                </a:r>
                <a:endParaRPr lang="en-GB" sz="1800" b="0" strike="noStrike" spc="-1"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82" name="TextBox 64"/>
                  <p:cNvSpPr txBox="1"/>
                  <p:nvPr/>
                </p:nvSpPr>
                <p:spPr>
                  <a:xfrm rot="913200">
                    <a:off x="5484960" y="1528560"/>
                    <a:ext cx="961200" cy="23616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𝑅</m:t>
                          </m:r>
                          <m:r>
                            <a:rPr>
                              <a:latin typeface="Cambria Math" panose="02040503050406030204" pitchFamily="18" charset="0"/>
                            </a:rPr>
                            <m:t>=0.14</m:t>
                          </m:r>
                          <m:r>
                            <a:rPr>
                              <a:latin typeface="Cambria Math" panose="02040503050406030204" pitchFamily="18" charset="0"/>
                            </a:rPr>
                            <m:t>𝑚</m:t>
                          </m:r>
                        </m:oMath>
                      </m:oMathPara>
                    </a14:m>
                    <a:endParaRPr dirty="0">
                      <a:latin typeface="Humanst521 Lt BT" panose="020B0402020204020304" pitchFamily="34" charset="0"/>
                    </a:endParaRPr>
                  </a:p>
                </p:txBody>
              </p:sp>
            </mc:Choice>
            <mc:Fallback xmlns="">
              <p:sp>
                <p:nvSpPr>
                  <p:cNvPr id="482" name="TextBox 64"/>
                  <p:cNvSpPr txBox="1">
                    <a:spLocks noRot="1" noChangeAspect="1" noMove="1" noResize="1" noEditPoints="1" noAdjustHandles="1" noChangeArrowheads="1" noChangeShapeType="1" noTextEdit="1"/>
                  </p:cNvSpPr>
                  <p:nvPr/>
                </p:nvSpPr>
                <p:spPr>
                  <a:xfrm rot="913200">
                    <a:off x="5484960" y="1528560"/>
                    <a:ext cx="961200" cy="236160"/>
                  </a:xfrm>
                  <a:prstGeom prst="rect">
                    <a:avLst/>
                  </a:prstGeom>
                  <a:blipFill>
                    <a:blip r:embed="rId3"/>
                    <a:stretch>
                      <a:fillRect l="-4908" b="-7875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83" name="TextBox 32"/>
                <p:cNvSpPr txBox="1"/>
                <p:nvPr/>
              </p:nvSpPr>
              <p:spPr>
                <a:xfrm>
                  <a:off x="8148240" y="1877040"/>
                  <a:ext cx="259560" cy="2361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acc>
                              <m:accPr>
                                <m:chr m:val="⃗"/>
                                <m:ctrlPr>
                                  <a:rPr i="1">
                                    <a:latin typeface="Cambria Math" panose="02040503050406030204" pitchFamily="18" charset="0"/>
                                  </a:rPr>
                                </m:ctrlPr>
                              </m:accPr>
                              <m:e>
                                <m:r>
                                  <a:rPr>
                                    <a:latin typeface="Cambria Math" panose="02040503050406030204" pitchFamily="18" charset="0"/>
                                  </a:rPr>
                                  <m:t>𝜔</m:t>
                                </m:r>
                              </m:e>
                            </m:acc>
                          </m:e>
                          <m:sub>
                            <m:r>
                              <a:rPr>
                                <a:latin typeface="Cambria Math" panose="02040503050406030204" pitchFamily="18" charset="0"/>
                              </a:rPr>
                              <m:t>𝑒</m:t>
                            </m:r>
                          </m:sub>
                        </m:sSub>
                      </m:oMath>
                    </m:oMathPara>
                  </a14:m>
                  <a:endParaRPr dirty="0">
                    <a:latin typeface="Humanst521 Lt BT" panose="020B0402020204020304" pitchFamily="34" charset="0"/>
                  </a:endParaRPr>
                </a:p>
              </p:txBody>
            </p:sp>
          </mc:Choice>
          <mc:Fallback xmlns="">
            <p:sp>
              <p:nvSpPr>
                <p:cNvPr id="483" name="TextBox 32"/>
                <p:cNvSpPr txBox="1">
                  <a:spLocks noRot="1" noChangeAspect="1" noMove="1" noResize="1" noEditPoints="1" noAdjustHandles="1" noChangeArrowheads="1" noChangeShapeType="1" noTextEdit="1"/>
                </p:cNvSpPr>
                <p:nvPr/>
              </p:nvSpPr>
              <p:spPr>
                <a:xfrm>
                  <a:off x="8148240" y="1877040"/>
                  <a:ext cx="259560" cy="236160"/>
                </a:xfrm>
                <a:prstGeom prst="rect">
                  <a:avLst/>
                </a:prstGeom>
                <a:blipFill>
                  <a:blip r:embed="rId4"/>
                  <a:stretch>
                    <a:fillRect r="-50000" b="-51282"/>
                  </a:stretch>
                </a:blipFill>
              </p:spPr>
              <p:txBody>
                <a:bodyPr/>
                <a:lstStyle/>
                <a:p>
                  <a:r>
                    <a:rPr lang="en-US">
                      <a:noFill/>
                    </a:rPr>
                    <a:t> </a:t>
                  </a:r>
                </a:p>
              </p:txBody>
            </p:sp>
          </mc:Fallback>
        </mc:AlternateContent>
      </p:grpSp>
    </p:spTree>
    <p:extLst>
      <p:ext uri="{BB962C8B-B14F-4D97-AF65-F5344CB8AC3E}">
        <p14:creationId xmlns:p14="http://schemas.microsoft.com/office/powerpoint/2010/main" val="31508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7200" y="149494"/>
            <a:ext cx="4079760" cy="381375"/>
          </a:xfrm>
        </p:spPr>
        <p:txBody>
          <a:bodyPr/>
          <a:lstStyle/>
          <a:p>
            <a:r>
              <a:rPr lang="en-US" dirty="0"/>
              <a:t>Sensitivity at PSI </a:t>
            </a:r>
          </a:p>
        </p:txBody>
      </p:sp>
      <p:sp>
        <p:nvSpPr>
          <p:cNvPr id="5" name="Slide Number Placeholder 4"/>
          <p:cNvSpPr>
            <a:spLocks noGrp="1"/>
          </p:cNvSpPr>
          <p:nvPr>
            <p:ph type="sldNum" sz="quarter" idx="4"/>
          </p:nvPr>
        </p:nvSpPr>
        <p:spPr>
          <a:xfrm>
            <a:off x="85358" y="4976274"/>
            <a:ext cx="575742" cy="147638"/>
          </a:xfrm>
        </p:spPr>
        <p:txBody>
          <a:bodyPr/>
          <a:lstStyle/>
          <a:p>
            <a:pPr eaLnBrk="0" hangingPunct="0">
              <a:defRPr/>
            </a:pPr>
            <a:fld id="{EBC07571-3134-BB4B-B83F-1A9FE18D34F3}" type="slidenum">
              <a:rPr lang="de-DE" smtClean="0">
                <a:solidFill>
                  <a:srgbClr val="000000"/>
                </a:solidFill>
              </a:rPr>
              <a:pPr eaLnBrk="0" hangingPunct="0">
                <a:defRPr/>
              </a:pPr>
              <a:t>14</a:t>
            </a:fld>
            <a:endParaRPr lang="de-DE" dirty="0">
              <a:solidFill>
                <a:srgbClr val="000000"/>
              </a:solidFill>
            </a:endParaRPr>
          </a:p>
        </p:txBody>
      </p:sp>
      <mc:AlternateContent xmlns:mc="http://schemas.openxmlformats.org/markup-compatibility/2006" xmlns:a14="http://schemas.microsoft.com/office/drawing/2010/main">
        <mc:Choice Requires="a14">
          <p:graphicFrame>
            <p:nvGraphicFramePr>
              <p:cNvPr id="7" name="Content Placeholder 7"/>
              <p:cNvGraphicFramePr>
                <a:graphicFrameLocks/>
              </p:cNvGraphicFramePr>
              <p:nvPr>
                <p:extLst>
                  <p:ext uri="{D42A27DB-BD31-4B8C-83A1-F6EECF244321}">
                    <p14:modId xmlns:p14="http://schemas.microsoft.com/office/powerpoint/2010/main" val="2631328505"/>
                  </p:ext>
                </p:extLst>
              </p:nvPr>
            </p:nvGraphicFramePr>
            <p:xfrm>
              <a:off x="5982788" y="827333"/>
              <a:ext cx="2329996" cy="4304536"/>
            </p:xfrm>
            <a:graphic>
              <a:graphicData uri="http://schemas.openxmlformats.org/drawingml/2006/table">
                <a:tbl>
                  <a:tblPr firstRow="1" bandRow="1">
                    <a:tableStyleId>{2D5ABB26-0587-4C30-8999-92F81FD0307C}</a:tableStyleId>
                  </a:tblPr>
                  <a:tblGrid>
                    <a:gridCol w="539931">
                      <a:extLst>
                        <a:ext uri="{9D8B030D-6E8A-4147-A177-3AD203B41FA5}">
                          <a16:colId xmlns:a16="http://schemas.microsoft.com/office/drawing/2014/main" val="1568538286"/>
                        </a:ext>
                      </a:extLst>
                    </a:gridCol>
                    <a:gridCol w="1790065">
                      <a:extLst>
                        <a:ext uri="{9D8B030D-6E8A-4147-A177-3AD203B41FA5}">
                          <a16:colId xmlns:a16="http://schemas.microsoft.com/office/drawing/2014/main" val="3911205619"/>
                        </a:ext>
                      </a:extLst>
                    </a:gridCol>
                  </a:tblGrid>
                  <a:tr h="632121">
                    <a:tc gridSpan="2">
                      <a:txBody>
                        <a:bodyPr/>
                        <a:lstStyle/>
                        <a:p>
                          <a:pPr algn="ctr"/>
                          <a:r>
                            <a:rPr lang="en-US" sz="1800" dirty="0">
                              <a:solidFill>
                                <a:schemeClr val="bg2">
                                  <a:lumMod val="75000"/>
                                </a:schemeClr>
                              </a:solidFill>
                              <a:latin typeface="+mj-lt"/>
                            </a:rPr>
                            <a:t>Final </a:t>
                          </a:r>
                          <a14:m>
                            <m:oMath xmlns:m="http://schemas.openxmlformats.org/officeDocument/2006/math">
                              <m:r>
                                <a:rPr lang="en-US" sz="1800" b="0" i="1" smtClean="0">
                                  <a:solidFill>
                                    <a:schemeClr val="bg2">
                                      <a:lumMod val="75000"/>
                                    </a:schemeClr>
                                  </a:solidFill>
                                  <a:latin typeface="Cambria Math" panose="02040503050406030204" pitchFamily="18" charset="0"/>
                                </a:rPr>
                                <m:t>𝜇</m:t>
                              </m:r>
                              <m:r>
                                <a:rPr lang="en-US" sz="1800" b="0" i="1" smtClean="0">
                                  <a:solidFill>
                                    <a:schemeClr val="bg2">
                                      <a:lumMod val="75000"/>
                                    </a:schemeClr>
                                  </a:solidFill>
                                  <a:latin typeface="Cambria Math" panose="02040503050406030204" pitchFamily="18" charset="0"/>
                                </a:rPr>
                                <m:t>𝐸</m:t>
                              </m:r>
                              <m:r>
                                <a:rPr lang="en-US" sz="1800" b="0" i="1" smtClean="0">
                                  <a:solidFill>
                                    <a:schemeClr val="bg2">
                                      <a:lumMod val="75000"/>
                                    </a:schemeClr>
                                  </a:solidFill>
                                  <a:latin typeface="Cambria Math" panose="02040503050406030204" pitchFamily="18" charset="0"/>
                                </a:rPr>
                                <m:t>1</m:t>
                              </m:r>
                            </m:oMath>
                          </a14:m>
                          <a:r>
                            <a:rPr lang="en-US" sz="1800" dirty="0">
                              <a:solidFill>
                                <a:schemeClr val="bg2">
                                  <a:lumMod val="75000"/>
                                </a:schemeClr>
                              </a:solidFill>
                              <a:latin typeface="+mj-lt"/>
                            </a:rPr>
                            <a:t> </a:t>
                          </a:r>
                          <a14:m>
                            <m:oMath xmlns:m="http://schemas.openxmlformats.org/officeDocument/2006/math">
                              <m:d>
                                <m:dPr>
                                  <m:ctrlPr>
                                    <a:rPr lang="en-US" sz="1800" b="0" i="1" smtClean="0">
                                      <a:solidFill>
                                        <a:schemeClr val="bg2">
                                          <a:lumMod val="75000"/>
                                        </a:schemeClr>
                                      </a:solidFill>
                                      <a:latin typeface="Cambria Math" panose="02040503050406030204" pitchFamily="18" charset="0"/>
                                    </a:rPr>
                                  </m:ctrlPr>
                                </m:dPr>
                                <m:e>
                                  <m:r>
                                    <a:rPr lang="en-US" sz="1800" b="0" i="0" smtClean="0">
                                      <a:solidFill>
                                        <a:schemeClr val="bg2">
                                          <a:lumMod val="75000"/>
                                        </a:schemeClr>
                                      </a:solidFill>
                                      <a:latin typeface="Cambria Math" panose="02040503050406030204" pitchFamily="18" charset="0"/>
                                    </a:rPr>
                                    <m:t>125</m:t>
                                  </m:r>
                                  <m:r>
                                    <m:rPr>
                                      <m:sty m:val="p"/>
                                    </m:rPr>
                                    <a:rPr lang="en-US" sz="1800" b="0" i="0" smtClean="0">
                                      <a:solidFill>
                                        <a:schemeClr val="bg2">
                                          <a:lumMod val="75000"/>
                                        </a:schemeClr>
                                      </a:solidFill>
                                      <a:latin typeface="Cambria Math" panose="02040503050406030204" pitchFamily="18" charset="0"/>
                                    </a:rPr>
                                    <m:t>MeV</m:t>
                                  </m:r>
                                  <m:r>
                                    <a:rPr lang="en-US" sz="1800" b="0" i="1" smtClean="0">
                                      <a:solidFill>
                                        <a:schemeClr val="bg2">
                                          <a:lumMod val="75000"/>
                                        </a:schemeClr>
                                      </a:solidFill>
                                      <a:latin typeface="Cambria Math" panose="02040503050406030204" pitchFamily="18" charset="0"/>
                                    </a:rPr>
                                    <m:t>/</m:t>
                                  </m:r>
                                  <m:r>
                                    <a:rPr lang="en-US" sz="1800" b="0" i="1" smtClean="0">
                                      <a:solidFill>
                                        <a:schemeClr val="bg2">
                                          <a:lumMod val="75000"/>
                                        </a:schemeClr>
                                      </a:solidFill>
                                      <a:latin typeface="Cambria Math" panose="02040503050406030204" pitchFamily="18" charset="0"/>
                                    </a:rPr>
                                    <m:t>𝑐</m:t>
                                  </m:r>
                                  <m:r>
                                    <m:rPr>
                                      <m:nor/>
                                    </m:rPr>
                                    <a:rPr lang="en-US" sz="1800" kern="1200" dirty="0">
                                      <a:solidFill>
                                        <a:schemeClr val="bg2">
                                          <a:lumMod val="75000"/>
                                        </a:schemeClr>
                                      </a:solidFill>
                                      <a:latin typeface="Humanst521 Lt BT" panose="020B0402020204020304" pitchFamily="34" charset="0"/>
                                      <a:ea typeface="+mn-ea"/>
                                      <a:cs typeface="+mn-cs"/>
                                    </a:rPr>
                                    <m:t> </m:t>
                                  </m:r>
                                </m:e>
                              </m:d>
                            </m:oMath>
                          </a14:m>
                          <a:endParaRPr lang="en-US" sz="1800" dirty="0">
                            <a:solidFill>
                              <a:schemeClr val="bg2">
                                <a:lumMod val="75000"/>
                              </a:schemeClr>
                            </a:solidFill>
                            <a:latin typeface="+mj-lt"/>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50836">
                    <a:tc>
                      <a:txBody>
                        <a:bodyPr/>
                        <a:lstStyle/>
                        <a:p>
                          <a:pPr algn="ct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600" b="0" i="1" baseline="0" smtClean="0">
                                    <a:solidFill>
                                      <a:schemeClr val="bg2">
                                        <a:lumMod val="75000"/>
                                      </a:schemeClr>
                                    </a:solidFill>
                                    <a:latin typeface="Cambria Math" panose="02040503050406030204" pitchFamily="18" charset="0"/>
                                  </a:rPr>
                                  <m:t>1.2×</m:t>
                                </m:r>
                                <m:sSup>
                                  <m:sSupPr>
                                    <m:ctrlPr>
                                      <a:rPr lang="en-US" sz="1600" b="0" i="1" baseline="0" smtClean="0">
                                        <a:solidFill>
                                          <a:schemeClr val="bg2">
                                            <a:lumMod val="75000"/>
                                          </a:schemeClr>
                                        </a:solidFill>
                                        <a:latin typeface="Cambria Math" panose="02040503050406030204" pitchFamily="18" charset="0"/>
                                      </a:rPr>
                                    </m:ctrlPr>
                                  </m:sSupPr>
                                  <m:e>
                                    <m:r>
                                      <a:rPr lang="en-US" sz="1600" b="0" i="1" baseline="0" smtClean="0">
                                        <a:solidFill>
                                          <a:schemeClr val="bg2">
                                            <a:lumMod val="75000"/>
                                          </a:schemeClr>
                                        </a:solidFill>
                                        <a:latin typeface="Cambria Math" panose="02040503050406030204" pitchFamily="18" charset="0"/>
                                      </a:rPr>
                                      <m:t>10</m:t>
                                    </m:r>
                                  </m:e>
                                  <m:sup>
                                    <m:r>
                                      <a:rPr lang="en-US" sz="1600" b="0" i="1" baseline="0" smtClean="0">
                                        <a:solidFill>
                                          <a:schemeClr val="bg2">
                                            <a:lumMod val="75000"/>
                                          </a:schemeClr>
                                        </a:solidFill>
                                        <a:latin typeface="Cambria Math" panose="02040503050406030204" pitchFamily="18" charset="0"/>
                                      </a:rPr>
                                      <m:t>8</m:t>
                                    </m:r>
                                  </m:sup>
                                </m:sSup>
                                <m:r>
                                  <a:rPr lang="en-US" sz="1600" b="0" i="1" baseline="0" smtClean="0">
                                    <a:solidFill>
                                      <a:schemeClr val="bg2">
                                        <a:lumMod val="75000"/>
                                      </a:schemeClr>
                                    </a:solidFill>
                                    <a:latin typeface="Cambria Math" panose="02040503050406030204" pitchFamily="18" charset="0"/>
                                  </a:rPr>
                                  <m:t> </m:t>
                                </m:r>
                                <m:sSup>
                                  <m:sSupPr>
                                    <m:ctrlPr>
                                      <a:rPr lang="en-US" sz="1600" b="0" i="1" baseline="0" smtClean="0">
                                        <a:solidFill>
                                          <a:schemeClr val="bg2">
                                            <a:lumMod val="75000"/>
                                          </a:schemeClr>
                                        </a:solidFill>
                                        <a:latin typeface="Cambria Math" panose="02040503050406030204" pitchFamily="18" charset="0"/>
                                      </a:rPr>
                                    </m:ctrlPr>
                                  </m:sSupPr>
                                  <m:e>
                                    <m:r>
                                      <m:rPr>
                                        <m:sty m:val="p"/>
                                      </m:rPr>
                                      <a:rPr lang="en-US" sz="1600" b="0" i="0" baseline="0" smtClean="0">
                                        <a:solidFill>
                                          <a:schemeClr val="bg2">
                                            <a:lumMod val="75000"/>
                                          </a:schemeClr>
                                        </a:solidFill>
                                        <a:latin typeface="Cambria Math" panose="02040503050406030204" pitchFamily="18" charset="0"/>
                                      </a:rPr>
                                      <m:t>s</m:t>
                                    </m:r>
                                  </m:e>
                                  <m:sup>
                                    <m:r>
                                      <a:rPr lang="en-US" sz="1600" b="0" i="0" baseline="0" smtClean="0">
                                        <a:solidFill>
                                          <a:schemeClr val="bg2">
                                            <a:lumMod val="75000"/>
                                          </a:schemeClr>
                                        </a:solidFill>
                                        <a:latin typeface="Cambria Math" panose="02040503050406030204" pitchFamily="18" charset="0"/>
                                      </a:rPr>
                                      <m:t>−1</m:t>
                                    </m:r>
                                  </m:sup>
                                </m:sSup>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8467520"/>
                      </a:ext>
                    </a:extLst>
                  </a:tr>
                  <a:tr h="381668">
                    <a:tc>
                      <a:txBody>
                        <a:bodyPr/>
                        <a:lstStyle/>
                        <a:p>
                          <a:pPr algn="ctr"/>
                          <a14:m>
                            <m:oMathPara xmlns:m="http://schemas.openxmlformats.org/officeDocument/2006/math">
                              <m:oMathParaPr>
                                <m:jc m:val="centerGroup"/>
                              </m:oMathParaPr>
                              <m:oMath xmlns:m="http://schemas.openxmlformats.org/officeDocument/2006/math">
                                <m:r>
                                  <a:rPr lang="en-US" sz="1600" i="1" baseline="0" dirty="0" smtClean="0">
                                    <a:solidFill>
                                      <a:schemeClr val="bg2">
                                        <a:lumMod val="75000"/>
                                      </a:schemeClr>
                                    </a:solidFill>
                                    <a:latin typeface="Cambria Math" panose="02040503050406030204" pitchFamily="18" charset="0"/>
                                    <a:ea typeface="Cambria Math" panose="02040503050406030204" pitchFamily="18" charset="0"/>
                                  </a:rPr>
                                  <m:t>0.5%</m:t>
                                </m:r>
                              </m:oMath>
                            </m:oMathPara>
                          </a14:m>
                          <a:endParaRPr lang="en-US" sz="1600" i="1" baseline="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r>
                                  <a:rPr lang="en-US" sz="1600" b="0" i="1" baseline="0" smtClean="0">
                                    <a:latin typeface="Cambria Math" panose="02040503050406030204" pitchFamily="18" charset="0"/>
                                  </a:rPr>
                                  <m:t>0.6×</m:t>
                                </m:r>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10</m:t>
                                    </m:r>
                                  </m:e>
                                  <m:sup>
                                    <m:r>
                                      <a:rPr lang="en-US" sz="1600" b="0" i="1" baseline="0" smtClean="0">
                                        <a:latin typeface="Cambria Math" panose="02040503050406030204" pitchFamily="18" charset="0"/>
                                      </a:rPr>
                                      <m:t>6</m:t>
                                    </m:r>
                                  </m:sup>
                                </m:sSup>
                                <m:r>
                                  <a:rPr lang="en-US" sz="1600" b="0" i="1" baseline="0" smtClean="0">
                                    <a:latin typeface="Cambria Math" panose="02040503050406030204" pitchFamily="18" charset="0"/>
                                  </a:rPr>
                                  <m:t> </m:t>
                                </m:r>
                                <m:sSup>
                                  <m:sSupPr>
                                    <m:ctrlPr>
                                      <a:rPr lang="en-US" sz="1600" b="0" i="1" baseline="0" smtClean="0">
                                        <a:latin typeface="Cambria Math" panose="02040503050406030204" pitchFamily="18" charset="0"/>
                                      </a:rPr>
                                    </m:ctrlPr>
                                  </m:sSupPr>
                                  <m:e>
                                    <m:r>
                                      <m:rPr>
                                        <m:sty m:val="p"/>
                                      </m:rPr>
                                      <a:rPr lang="en-US" sz="1600" b="0" i="0" baseline="0" smtClean="0">
                                        <a:latin typeface="Cambria Math" panose="02040503050406030204" pitchFamily="18" charset="0"/>
                                      </a:rPr>
                                      <m:t>s</m:t>
                                    </m:r>
                                  </m:e>
                                  <m:sup>
                                    <m:r>
                                      <a:rPr lang="en-US" sz="1600" b="0" i="0" baseline="0" smtClean="0">
                                        <a:latin typeface="Cambria Math" panose="02040503050406030204" pitchFamily="18" charset="0"/>
                                      </a:rPr>
                                      <m:t>−1</m:t>
                                    </m:r>
                                  </m:sup>
                                </m:sSup>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5213928"/>
                      </a:ext>
                    </a:extLst>
                  </a:tr>
                  <a:tr h="381668">
                    <a:tc>
                      <a:txBody>
                        <a:bodyPr/>
                        <a:lstStyle/>
                        <a:p>
                          <a:pPr algn="ctr"/>
                          <a14:m>
                            <m:oMathPara xmlns:m="http://schemas.openxmlformats.org/officeDocument/2006/math">
                              <m:oMathParaPr>
                                <m:jc m:val="centerGroup"/>
                              </m:oMathParaPr>
                              <m:oMath xmlns:m="http://schemas.openxmlformats.org/officeDocument/2006/math">
                                <m:r>
                                  <a:rPr lang="en-US" sz="1600" i="1" dirty="0" smtClean="0">
                                    <a:solidFill>
                                      <a:schemeClr val="bg2">
                                        <a:lumMod val="75000"/>
                                      </a:schemeClr>
                                    </a:solidFill>
                                    <a:latin typeface="Cambria Math" panose="02040503050406030204" pitchFamily="18" charset="0"/>
                                    <a:ea typeface="Cambria Math" panose="02040503050406030204" pitchFamily="18" charset="0"/>
                                  </a:rPr>
                                  <m:t>60%</m:t>
                                </m:r>
                              </m:oMath>
                            </m:oMathPara>
                          </a14:m>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solidFill>
                                <a:schemeClr val="bg2">
                                  <a:lumMod val="75000"/>
                                </a:schemeClr>
                              </a:solidFill>
                              <a:latin typeface="Cambria Math" panose="02040503050406030204" pitchFamily="18" charset="0"/>
                              <a:ea typeface="Cambria Math" panose="02040503050406030204" pitchFamily="18" charset="0"/>
                            </a:rPr>
                            <a:t>480kHz</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521420"/>
                      </a:ext>
                    </a:extLst>
                  </a:tr>
                  <a:tr h="381668">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2">
                                        <a:lumMod val="75000"/>
                                      </a:schemeClr>
                                    </a:solidFill>
                                    <a:latin typeface="Cambria Math" panose="02040503050406030204" pitchFamily="18" charset="0"/>
                                    <a:ea typeface="Cambria Math" panose="02040503050406030204" pitchFamily="18" charset="0"/>
                                  </a:rPr>
                                  <m:t>𝛾</m:t>
                                </m:r>
                              </m:oMath>
                            </m:oMathPara>
                          </a14:m>
                          <a:br>
                            <a:rPr lang="en-US" sz="1600" i="1" dirty="0">
                              <a:solidFill>
                                <a:schemeClr val="bg2">
                                  <a:lumMod val="75000"/>
                                </a:schemeClr>
                              </a:solidFill>
                              <a:latin typeface="Cambria Math" panose="02040503050406030204" pitchFamily="18" charset="0"/>
                              <a:ea typeface="Cambria Math" panose="02040503050406030204" pitchFamily="18" charset="0"/>
                            </a:rPr>
                          </a:b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solidFill>
                                <a:schemeClr val="bg2">
                                  <a:lumMod val="75000"/>
                                </a:schemeClr>
                              </a:solidFill>
                              <a:latin typeface="Cambria Math" panose="02040503050406030204" pitchFamily="18" charset="0"/>
                              <a:ea typeface="Cambria Math" panose="02040503050406030204" pitchFamily="18" charset="0"/>
                            </a:rPr>
                            <a:t>1.77</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61436">
                    <a:tc>
                      <a:txBody>
                        <a:bodyPr/>
                        <a:lstStyle/>
                        <a:p>
                          <a:pPr algn="ctr"/>
                          <a:r>
                            <a:rPr lang="en-US" sz="1600" i="1" dirty="0">
                              <a:solidFill>
                                <a:schemeClr val="bg2">
                                  <a:lumMod val="75000"/>
                                </a:schemeClr>
                              </a:solidFill>
                              <a:latin typeface="Cambria Math" panose="02040503050406030204" pitchFamily="18" charset="0"/>
                              <a:ea typeface="Cambria Math" panose="02040503050406030204" pitchFamily="18" charset="0"/>
                            </a:rPr>
                            <a:t>P</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solidFill>
                                <a:schemeClr val="bg2">
                                  <a:lumMod val="75000"/>
                                </a:schemeClr>
                              </a:solidFill>
                              <a:latin typeface="Cambria Math" panose="02040503050406030204" pitchFamily="18" charset="0"/>
                              <a:ea typeface="Cambria Math" panose="02040503050406030204" pitchFamily="18" charset="0"/>
                            </a:rPr>
                            <a:t>0.95</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61436">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solidFill>
                                          <a:schemeClr val="bg2">
                                            <a:lumMod val="75000"/>
                                          </a:schemeClr>
                                        </a:solidFill>
                                        <a:latin typeface="Cambria Math" panose="02040503050406030204" pitchFamily="18" charset="0"/>
                                        <a:ea typeface="Cambria Math" panose="02040503050406030204" pitchFamily="18" charset="0"/>
                                      </a:rPr>
                                    </m:ctrlPr>
                                  </m:sSubPr>
                                  <m:e>
                                    <m:r>
                                      <a:rPr lang="en-US" sz="1600" b="0" i="1" smtClean="0">
                                        <a:solidFill>
                                          <a:schemeClr val="bg2">
                                            <a:lumMod val="75000"/>
                                          </a:schemeClr>
                                        </a:solidFill>
                                        <a:latin typeface="Cambria Math" panose="02040503050406030204" pitchFamily="18" charset="0"/>
                                        <a:ea typeface="Cambria Math" panose="02040503050406030204" pitchFamily="18" charset="0"/>
                                      </a:rPr>
                                      <m:t>𝐸</m:t>
                                    </m:r>
                                  </m:e>
                                  <m:sub>
                                    <m:r>
                                      <m:rPr>
                                        <m:sty m:val="p"/>
                                      </m:rPr>
                                      <a:rPr lang="en-US" sz="1600" b="0" i="0" smtClean="0">
                                        <a:solidFill>
                                          <a:schemeClr val="bg2">
                                            <a:lumMod val="75000"/>
                                          </a:schemeClr>
                                        </a:solidFill>
                                        <a:latin typeface="Cambria Math" panose="02040503050406030204" pitchFamily="18" charset="0"/>
                                        <a:ea typeface="Cambria Math" panose="02040503050406030204" pitchFamily="18" charset="0"/>
                                      </a:rPr>
                                      <m:t>f</m:t>
                                    </m:r>
                                  </m:sub>
                                </m:sSub>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solidFill>
                                <a:schemeClr val="bg2">
                                  <a:lumMod val="75000"/>
                                </a:schemeClr>
                              </a:solidFill>
                              <a:latin typeface="Cambria Math" panose="02040503050406030204" pitchFamily="18" charset="0"/>
                              <a:ea typeface="Cambria Math" panose="02040503050406030204" pitchFamily="18" charset="0"/>
                            </a:rPr>
                            <a:t>2MV/m</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61436">
                    <a:tc>
                      <a:txBody>
                        <a:bodyPr/>
                        <a:lstStyle/>
                        <a:p>
                          <a:pPr algn="ct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solidFill>
                                <a:schemeClr val="bg2">
                                  <a:lumMod val="75000"/>
                                </a:schemeClr>
                              </a:solidFill>
                              <a:latin typeface="Cambria Math" panose="02040503050406030204" pitchFamily="18" charset="0"/>
                              <a:ea typeface="Cambria Math" panose="02040503050406030204" pitchFamily="18" charset="0"/>
                            </a:rPr>
                            <a:t>80kHz</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61436">
                    <a:tc>
                      <a:txBody>
                        <a:bodyPr/>
                        <a:lstStyle/>
                        <a:p>
                          <a:pPr algn="ctr"/>
                          <a14:m>
                            <m:oMathPara xmlns:m="http://schemas.openxmlformats.org/officeDocument/2006/math">
                              <m:oMathParaPr>
                                <m:jc m:val="centerGroup"/>
                              </m:oMathParaPr>
                              <m:oMath xmlns:m="http://schemas.openxmlformats.org/officeDocument/2006/math">
                                <m:r>
                                  <a:rPr lang="en-US" sz="1600" b="0" i="1" smtClean="0">
                                    <a:solidFill>
                                      <a:schemeClr val="bg2">
                                        <a:lumMod val="75000"/>
                                      </a:schemeClr>
                                    </a:solidFill>
                                    <a:latin typeface="Cambria Math" panose="02040503050406030204" pitchFamily="18" charset="0"/>
                                    <a:ea typeface="Cambria Math" panose="02040503050406030204" pitchFamily="18" charset="0"/>
                                  </a:rPr>
                                  <m:t>𝛼</m:t>
                                </m:r>
                              </m:oMath>
                            </m:oMathPara>
                          </a14:m>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solidFill>
                                <a:schemeClr val="bg2">
                                  <a:lumMod val="75000"/>
                                </a:schemeClr>
                              </a:solidFill>
                              <a:latin typeface="Cambria Math" panose="02040503050406030204" pitchFamily="18" charset="0"/>
                              <a:ea typeface="Cambria Math" panose="02040503050406030204" pitchFamily="18" charset="0"/>
                            </a:rPr>
                            <a:t>0.3</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61436">
                    <a:tc>
                      <a:txBody>
                        <a:bodyPr/>
                        <a:lstStyle/>
                        <a:p>
                          <a:pPr algn="ctr"/>
                          <a:r>
                            <a:rPr lang="en-US" sz="1600" i="1" dirty="0">
                              <a:solidFill>
                                <a:schemeClr val="bg2">
                                  <a:lumMod val="75000"/>
                                </a:schemeClr>
                              </a:solidFill>
                              <a:latin typeface="Cambria Math" panose="02040503050406030204" pitchFamily="18" charset="0"/>
                              <a:ea typeface="Cambria Math" panose="02040503050406030204" pitchFamily="18" charset="0"/>
                            </a:rPr>
                            <a:t>N</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sSup>
                                  <m:sSupPr>
                                    <m:ctrlPr>
                                      <a:rPr lang="en-US" sz="1600" b="0" i="1" smtClean="0">
                                        <a:solidFill>
                                          <a:schemeClr val="bg2">
                                            <a:lumMod val="75000"/>
                                          </a:schemeClr>
                                        </a:solidFill>
                                        <a:latin typeface="Cambria Math" panose="02040503050406030204" pitchFamily="18" charset="0"/>
                                      </a:rPr>
                                    </m:ctrlPr>
                                  </m:sSupPr>
                                  <m:e>
                                    <m:r>
                                      <a:rPr lang="en-US" sz="1600" b="0" i="1" smtClean="0">
                                        <a:solidFill>
                                          <a:schemeClr val="bg2">
                                            <a:lumMod val="75000"/>
                                          </a:schemeClr>
                                        </a:solidFill>
                                        <a:latin typeface="Cambria Math" panose="02040503050406030204" pitchFamily="18" charset="0"/>
                                      </a:rPr>
                                      <m:t>10</m:t>
                                    </m:r>
                                  </m:e>
                                  <m:sup>
                                    <m:r>
                                      <a:rPr lang="en-US" sz="1600" b="0" i="1" smtClean="0">
                                        <a:solidFill>
                                          <a:schemeClr val="bg2">
                                            <a:lumMod val="75000"/>
                                          </a:schemeClr>
                                        </a:solidFill>
                                        <a:latin typeface="Cambria Math" panose="02040503050406030204" pitchFamily="18" charset="0"/>
                                      </a:rPr>
                                      <m:t>12</m:t>
                                    </m:r>
                                  </m:sup>
                                </m:sSup>
                              </m:oMath>
                            </m:oMathPara>
                          </a14:m>
                          <a:endParaRPr lang="en-US" sz="1600" dirty="0">
                            <a:solidFill>
                              <a:schemeClr val="bg2">
                                <a:lumMod val="75000"/>
                              </a:schemeClr>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9932226"/>
                      </a:ext>
                    </a:extLst>
                  </a:tr>
                  <a:tr h="361436">
                    <a:tc>
                      <a:txBody>
                        <a:bodyPr/>
                        <a:lstStyle/>
                        <a:p>
                          <a:pPr algn="ctr"/>
                          <a:r>
                            <a:rPr lang="en-US" sz="1600" i="0" dirty="0">
                              <a:solidFill>
                                <a:schemeClr val="bg2">
                                  <a:lumMod val="75000"/>
                                </a:schemeClr>
                              </a:solidFill>
                              <a:latin typeface="Cambria Math" panose="02040503050406030204" pitchFamily="18" charset="0"/>
                              <a:ea typeface="Cambria Math" panose="02040503050406030204" pitchFamily="18" charset="0"/>
                            </a:rPr>
                            <a:t>&lt;</a:t>
                          </a: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r>
                                  <a:rPr lang="en-US" sz="1600" b="0" i="1" spc="-300" smtClean="0">
                                    <a:solidFill>
                                      <a:schemeClr val="bg2">
                                        <a:lumMod val="75000"/>
                                      </a:schemeClr>
                                    </a:solidFill>
                                    <a:latin typeface="Cambria Math" panose="02040503050406030204" pitchFamily="18" charset="0"/>
                                  </a:rPr>
                                  <m:t>6×</m:t>
                                </m:r>
                                <m:sSup>
                                  <m:sSupPr>
                                    <m:ctrlPr>
                                      <a:rPr lang="en-US" sz="1600" b="0" i="1" spc="0" smtClean="0">
                                        <a:solidFill>
                                          <a:schemeClr val="bg2">
                                            <a:lumMod val="75000"/>
                                          </a:schemeClr>
                                        </a:solidFill>
                                        <a:latin typeface="Cambria Math" panose="02040503050406030204" pitchFamily="18" charset="0"/>
                                      </a:rPr>
                                    </m:ctrlPr>
                                  </m:sSupPr>
                                  <m:e>
                                    <m:r>
                                      <a:rPr lang="en-US" sz="1600" b="0" i="1" spc="0" smtClean="0">
                                        <a:solidFill>
                                          <a:schemeClr val="bg2">
                                            <a:lumMod val="75000"/>
                                          </a:schemeClr>
                                        </a:solidFill>
                                        <a:latin typeface="Cambria Math" panose="02040503050406030204" pitchFamily="18" charset="0"/>
                                      </a:rPr>
                                      <m:t>10</m:t>
                                    </m:r>
                                  </m:e>
                                  <m:sup>
                                    <m:r>
                                      <a:rPr lang="en-US" sz="1600" b="0" i="1" spc="0" smtClean="0">
                                        <a:solidFill>
                                          <a:schemeClr val="bg2">
                                            <a:lumMod val="75000"/>
                                          </a:schemeClr>
                                        </a:solidFill>
                                        <a:latin typeface="Cambria Math" panose="02040503050406030204" pitchFamily="18" charset="0"/>
                                      </a:rPr>
                                      <m:t>−23</m:t>
                                    </m:r>
                                  </m:sup>
                                </m:sSup>
                                <m:r>
                                  <a:rPr lang="en-US" sz="1600" b="0" i="0" spc="0" smtClean="0">
                                    <a:solidFill>
                                      <a:schemeClr val="bg2">
                                        <a:lumMod val="75000"/>
                                      </a:schemeClr>
                                    </a:solidFill>
                                    <a:latin typeface="Cambria Math" panose="02040503050406030204" pitchFamily="18" charset="0"/>
                                  </a:rPr>
                                  <m:t> </m:t>
                                </m:r>
                                <m:r>
                                  <a:rPr lang="en-US" sz="1600" b="0" i="1" spc="0" smtClean="0">
                                    <a:solidFill>
                                      <a:schemeClr val="bg2">
                                        <a:lumMod val="75000"/>
                                      </a:schemeClr>
                                    </a:solidFill>
                                    <a:latin typeface="Cambria Math" panose="02040503050406030204" pitchFamily="18" charset="0"/>
                                  </a:rPr>
                                  <m:t>𝑒</m:t>
                                </m:r>
                                <m:r>
                                  <m:rPr>
                                    <m:sty m:val="p"/>
                                  </m:rPr>
                                  <a:rPr lang="en-US" sz="1600" b="0" i="0" spc="0" smtClean="0">
                                    <a:solidFill>
                                      <a:schemeClr val="bg2">
                                        <a:lumMod val="75000"/>
                                      </a:schemeClr>
                                    </a:solidFill>
                                    <a:latin typeface="Cambria Math" panose="02040503050406030204" pitchFamily="18" charset="0"/>
                                  </a:rPr>
                                  <m:t>cm</m:t>
                                </m:r>
                              </m:oMath>
                            </m:oMathPara>
                          </a14:m>
                          <a:endParaRPr lang="en-US" sz="1600" spc="0" dirty="0">
                            <a:solidFill>
                              <a:schemeClr val="bg2">
                                <a:lumMod val="75000"/>
                              </a:schemeClr>
                            </a:solidFill>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229795"/>
                      </a:ext>
                    </a:extLst>
                  </a:tr>
                </a:tbl>
              </a:graphicData>
            </a:graphic>
          </p:graphicFrame>
        </mc:Choice>
        <mc:Fallback xmlns="">
          <p:graphicFrame>
            <p:nvGraphicFramePr>
              <p:cNvPr id="7" name="Content Placeholder 7"/>
              <p:cNvGraphicFramePr>
                <a:graphicFrameLocks/>
              </p:cNvGraphicFramePr>
              <p:nvPr>
                <p:extLst>
                  <p:ext uri="{D42A27DB-BD31-4B8C-83A1-F6EECF244321}">
                    <p14:modId xmlns:p14="http://schemas.microsoft.com/office/powerpoint/2010/main" val="2631328505"/>
                  </p:ext>
                </p:extLst>
              </p:nvPr>
            </p:nvGraphicFramePr>
            <p:xfrm>
              <a:off x="5982788" y="827333"/>
              <a:ext cx="2329996" cy="4304536"/>
            </p:xfrm>
            <a:graphic>
              <a:graphicData uri="http://schemas.openxmlformats.org/drawingml/2006/table">
                <a:tbl>
                  <a:tblPr firstRow="1" bandRow="1">
                    <a:tableStyleId>{2D5ABB26-0587-4C30-8999-92F81FD0307C}</a:tableStyleId>
                  </a:tblPr>
                  <a:tblGrid>
                    <a:gridCol w="539931">
                      <a:extLst>
                        <a:ext uri="{9D8B030D-6E8A-4147-A177-3AD203B41FA5}">
                          <a16:colId xmlns:a16="http://schemas.microsoft.com/office/drawing/2014/main" val="1568538286"/>
                        </a:ext>
                      </a:extLst>
                    </a:gridCol>
                    <a:gridCol w="1790065">
                      <a:extLst>
                        <a:ext uri="{9D8B030D-6E8A-4147-A177-3AD203B41FA5}">
                          <a16:colId xmlns:a16="http://schemas.microsoft.com/office/drawing/2014/main" val="3911205619"/>
                        </a:ext>
                      </a:extLst>
                    </a:gridCol>
                  </a:tblGrid>
                  <a:tr h="640080">
                    <a:tc gridSpan="2">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61" t="-67619" r="-522" b="-580952"/>
                          </a:stretch>
                        </a:blip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50836">
                    <a:tc>
                      <a:txBody>
                        <a:bodyPr/>
                        <a:lstStyle/>
                        <a:p>
                          <a:pPr algn="ct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612" t="-303448" r="-680" b="-951724"/>
                          </a:stretch>
                        </a:blipFill>
                      </a:tcPr>
                    </a:tc>
                    <a:extLst>
                      <a:ext uri="{0D108BD9-81ED-4DB2-BD59-A6C34878D82A}">
                        <a16:rowId xmlns:a16="http://schemas.microsoft.com/office/drawing/2014/main" val="2138467520"/>
                      </a:ext>
                    </a:extLst>
                  </a:tr>
                  <a:tr h="381668">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377419" r="-332584" b="-790323"/>
                          </a:stretch>
                        </a:blip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612" t="-377419" r="-680" b="-790323"/>
                          </a:stretch>
                        </a:blipFill>
                      </a:tcPr>
                    </a:tc>
                    <a:extLst>
                      <a:ext uri="{0D108BD9-81ED-4DB2-BD59-A6C34878D82A}">
                        <a16:rowId xmlns:a16="http://schemas.microsoft.com/office/drawing/2014/main" val="3775213928"/>
                      </a:ext>
                    </a:extLst>
                  </a:tr>
                  <a:tr h="381668">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469841" r="-332584" b="-677778"/>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480kHz</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8521420"/>
                      </a:ext>
                    </a:extLst>
                  </a:tr>
                  <a:tr h="381668">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569841" r="-332584" b="-577778"/>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1.77</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61436">
                    <a:tc>
                      <a:txBody>
                        <a:bodyPr/>
                        <a:lstStyle/>
                        <a:p>
                          <a:pPr algn="ctr"/>
                          <a:r>
                            <a:rPr lang="en-US" sz="1600" i="1" dirty="0" smtClean="0">
                              <a:solidFill>
                                <a:schemeClr val="bg2">
                                  <a:lumMod val="75000"/>
                                </a:schemeClr>
                              </a:solidFill>
                              <a:latin typeface="Cambria Math" panose="02040503050406030204" pitchFamily="18" charset="0"/>
                              <a:ea typeface="Cambria Math" panose="02040503050406030204" pitchFamily="18" charset="0"/>
                            </a:rPr>
                            <a:t>P</a:t>
                          </a: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0.95</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61436">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801667" r="-332584" b="-408333"/>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2MV/m</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61436">
                    <a:tc>
                      <a:txBody>
                        <a:bodyPr/>
                        <a:lstStyle/>
                        <a:p>
                          <a:pPr algn="ct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80kHz</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61436">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124" t="-1016949" r="-332584" b="-215254"/>
                          </a:stretch>
                        </a:blipFill>
                      </a:tcPr>
                    </a:tc>
                    <a:tc>
                      <a:txBody>
                        <a:bodyPr/>
                        <a:lstStyle/>
                        <a:p>
                          <a:pPr algn="r"/>
                          <a:r>
                            <a:rPr lang="en-US" sz="1600" dirty="0" smtClean="0">
                              <a:solidFill>
                                <a:schemeClr val="bg2">
                                  <a:lumMod val="75000"/>
                                </a:schemeClr>
                              </a:solidFill>
                              <a:latin typeface="Cambria Math" panose="02040503050406030204" pitchFamily="18" charset="0"/>
                              <a:ea typeface="Cambria Math" panose="02040503050406030204" pitchFamily="18" charset="0"/>
                            </a:rPr>
                            <a:t>0.3</a:t>
                          </a:r>
                          <a:endParaRPr lang="en-US" sz="160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61436">
                    <a:tc>
                      <a:txBody>
                        <a:bodyPr/>
                        <a:lstStyle/>
                        <a:p>
                          <a:pPr algn="ctr"/>
                          <a:r>
                            <a:rPr lang="en-US" sz="1600" i="1" dirty="0" smtClean="0">
                              <a:solidFill>
                                <a:schemeClr val="bg2">
                                  <a:lumMod val="75000"/>
                                </a:schemeClr>
                              </a:solidFill>
                              <a:latin typeface="Cambria Math" panose="02040503050406030204" pitchFamily="18" charset="0"/>
                              <a:ea typeface="Cambria Math" panose="02040503050406030204" pitchFamily="18" charset="0"/>
                            </a:rPr>
                            <a:t>N</a:t>
                          </a:r>
                          <a:endParaRPr lang="en-US" sz="1600" i="1"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blipFill>
                          <a:blip r:embed="rId3"/>
                          <a:stretch>
                            <a:fillRect l="-30612" t="-1098333" r="-680" b="-111667"/>
                          </a:stretch>
                        </a:blipFill>
                      </a:tcPr>
                    </a:tc>
                    <a:extLst>
                      <a:ext uri="{0D108BD9-81ED-4DB2-BD59-A6C34878D82A}">
                        <a16:rowId xmlns:a16="http://schemas.microsoft.com/office/drawing/2014/main" val="3059932226"/>
                      </a:ext>
                    </a:extLst>
                  </a:tr>
                  <a:tr h="361436">
                    <a:tc>
                      <a:txBody>
                        <a:bodyPr/>
                        <a:lstStyle/>
                        <a:p>
                          <a:pPr algn="ctr"/>
                          <a:r>
                            <a:rPr lang="en-US" sz="1600" i="0" dirty="0" smtClean="0">
                              <a:solidFill>
                                <a:schemeClr val="bg2">
                                  <a:lumMod val="75000"/>
                                </a:schemeClr>
                              </a:solidFill>
                              <a:latin typeface="Cambria Math" panose="02040503050406030204" pitchFamily="18" charset="0"/>
                              <a:ea typeface="Cambria Math" panose="02040503050406030204" pitchFamily="18" charset="0"/>
                            </a:rPr>
                            <a:t>&lt;</a:t>
                          </a:r>
                          <a:endParaRPr lang="en-US" sz="1600" i="0" dirty="0">
                            <a:solidFill>
                              <a:schemeClr val="bg2">
                                <a:lumMod val="75000"/>
                              </a:schemeClr>
                            </a:solidFill>
                            <a:latin typeface="Cambria Math" panose="02040503050406030204" pitchFamily="18" charset="0"/>
                            <a:ea typeface="Cambria Math" panose="02040503050406030204" pitchFamily="18" charset="0"/>
                          </a:endParaRPr>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marL="45720" marR="4572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612" t="-1218644" r="-680" b="-13559"/>
                          </a:stretch>
                        </a:blipFill>
                      </a:tcPr>
                    </a:tc>
                    <a:extLst>
                      <a:ext uri="{0D108BD9-81ED-4DB2-BD59-A6C34878D82A}">
                        <a16:rowId xmlns:a16="http://schemas.microsoft.com/office/drawing/2014/main" val="32022979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sz="quarter" idx="13"/>
                <p:extLst>
                  <p:ext uri="{D42A27DB-BD31-4B8C-83A1-F6EECF244321}">
                    <p14:modId xmlns:p14="http://schemas.microsoft.com/office/powerpoint/2010/main" val="3699932602"/>
                  </p:ext>
                </p:extLst>
              </p:nvPr>
            </p:nvGraphicFramePr>
            <p:xfrm>
              <a:off x="1158018" y="836032"/>
              <a:ext cx="4485135" cy="4076585"/>
            </p:xfrm>
            <a:graphic>
              <a:graphicData uri="http://schemas.openxmlformats.org/drawingml/2006/table">
                <a:tbl>
                  <a:tblPr firstRow="1" bandRow="1">
                    <a:tableStyleId>{2D5ABB26-0587-4C30-8999-92F81FD0307C}</a:tableStyleId>
                  </a:tblPr>
                  <a:tblGrid>
                    <a:gridCol w="2674648">
                      <a:extLst>
                        <a:ext uri="{9D8B030D-6E8A-4147-A177-3AD203B41FA5}">
                          <a16:colId xmlns:a16="http://schemas.microsoft.com/office/drawing/2014/main" val="12486339"/>
                        </a:ext>
                      </a:extLst>
                    </a:gridCol>
                    <a:gridCol w="321323">
                      <a:extLst>
                        <a:ext uri="{9D8B030D-6E8A-4147-A177-3AD203B41FA5}">
                          <a16:colId xmlns:a16="http://schemas.microsoft.com/office/drawing/2014/main" val="1568538286"/>
                        </a:ext>
                      </a:extLst>
                    </a:gridCol>
                    <a:gridCol w="1489164">
                      <a:extLst>
                        <a:ext uri="{9D8B030D-6E8A-4147-A177-3AD203B41FA5}">
                          <a16:colId xmlns:a16="http://schemas.microsoft.com/office/drawing/2014/main" val="3911205619"/>
                        </a:ext>
                      </a:extLst>
                    </a:gridCol>
                  </a:tblGrid>
                  <a:tr h="388055">
                    <a:tc gridSpan="3">
                      <a:txBody>
                        <a:bodyPr/>
                        <a:lstStyle/>
                        <a:p>
                          <a:pPr algn="ctr"/>
                          <a:r>
                            <a:rPr lang="en-US" sz="1800" dirty="0">
                              <a:latin typeface="+mj-lt"/>
                            </a:rPr>
                            <a:t>Precusor </a:t>
                          </a:r>
                          <a14:m>
                            <m:oMath xmlns:m="http://schemas.openxmlformats.org/officeDocument/2006/math">
                              <m:r>
                                <a:rPr lang="en-US" sz="1800" b="0" i="1" smtClean="0">
                                  <a:latin typeface="Cambria Math" panose="02040503050406030204" pitchFamily="18" charset="0"/>
                                </a:rPr>
                                <m:t>𝜋</m:t>
                              </m:r>
                              <m:r>
                                <a:rPr lang="en-US" sz="1800" b="0" i="1" smtClean="0">
                                  <a:latin typeface="Cambria Math" panose="02040503050406030204" pitchFamily="18" charset="0"/>
                                </a:rPr>
                                <m:t>𝐸</m:t>
                              </m:r>
                              <m:r>
                                <a:rPr lang="en-US" sz="1800" b="0" i="1" smtClean="0">
                                  <a:latin typeface="Cambria Math" panose="02040503050406030204" pitchFamily="18" charset="0"/>
                                </a:rPr>
                                <m:t>1</m:t>
                              </m:r>
                            </m:oMath>
                          </a14:m>
                          <a:r>
                            <a:rPr lang="en-US" sz="1800" i="0" dirty="0">
                              <a:latin typeface="+mj-lt"/>
                            </a:rPr>
                            <a:t> </a:t>
                          </a:r>
                          <a:r>
                            <a:rPr lang="en-US" sz="1800" dirty="0"/>
                            <a:t>(</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𝜇</m:t>
                                  </m:r>
                                </m:sub>
                              </m:sSub>
                              <m:r>
                                <a:rPr lang="en-US" sz="1800" b="0" i="1" smtClean="0">
                                  <a:latin typeface="Cambria Math" panose="02040503050406030204" pitchFamily="18" charset="0"/>
                                </a:rPr>
                                <m:t>=</m:t>
                              </m:r>
                              <m:r>
                                <a:rPr lang="en-US" sz="1800" b="0" i="0" smtClean="0">
                                  <a:latin typeface="Cambria Math" panose="02040503050406030204" pitchFamily="18" charset="0"/>
                                </a:rPr>
                                <m:t>28 </m:t>
                              </m:r>
                              <m:r>
                                <m:rPr>
                                  <m:sty m:val="p"/>
                                </m:rPr>
                                <a:rPr lang="en-US" sz="1800" b="0" i="0" smtClean="0">
                                  <a:latin typeface="Cambria Math" panose="02040503050406030204" pitchFamily="18" charset="0"/>
                                </a:rPr>
                                <m:t>MeV</m:t>
                              </m:r>
                              <m:r>
                                <a:rPr lang="en-US" sz="1800" b="0" i="1" smtClean="0">
                                  <a:latin typeface="Cambria Math" panose="02040503050406030204" pitchFamily="18" charset="0"/>
                                </a:rPr>
                                <m:t>/</m:t>
                              </m:r>
                              <m:r>
                                <a:rPr lang="en-US" sz="1800" b="0" i="1" smtClean="0">
                                  <a:latin typeface="Cambria Math" panose="02040503050406030204" pitchFamily="18" charset="0"/>
                                </a:rPr>
                                <m:t>𝑐</m:t>
                              </m:r>
                            </m:oMath>
                          </a14:m>
                          <a:r>
                            <a:rPr lang="en-US" sz="1800" dirty="0"/>
                            <a:t>)</a:t>
                          </a:r>
                          <a:endParaRPr lang="en-US" sz="1800" i="0" dirty="0">
                            <a:latin typeface="+mj-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71029">
                    <a:tc>
                      <a:txBody>
                        <a:bodyPr/>
                        <a:lstStyle/>
                        <a:p>
                          <a:r>
                            <a:rPr lang="en-US" sz="1600" b="0" kern="1200" dirty="0">
                              <a:solidFill>
                                <a:schemeClr val="tx1"/>
                              </a:solidFill>
                              <a:latin typeface="Humanst521 Lt BT" panose="020B0402020204020304" pitchFamily="34" charset="0"/>
                              <a:ea typeface="+mn-ea"/>
                              <a:cs typeface="+mn-cs"/>
                            </a:rPr>
                            <a:t>muon</a:t>
                          </a:r>
                          <a:r>
                            <a:rPr lang="en-US" sz="1600" b="0" kern="1200" baseline="0" dirty="0">
                              <a:solidFill>
                                <a:schemeClr val="tx1"/>
                              </a:solidFill>
                              <a:latin typeface="Humanst521 Lt BT" panose="020B0402020204020304" pitchFamily="34" charset="0"/>
                              <a:ea typeface="+mn-ea"/>
                              <a:cs typeface="+mn-cs"/>
                            </a:rPr>
                            <a:t> beam rate</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r>
                                  <a:rPr lang="en-US" sz="1600" b="0" i="1" baseline="0" smtClean="0">
                                    <a:latin typeface="Cambria Math" panose="02040503050406030204" pitchFamily="18" charset="0"/>
                                  </a:rPr>
                                  <m:t>2×</m:t>
                                </m:r>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10</m:t>
                                    </m:r>
                                  </m:e>
                                  <m:sup>
                                    <m:r>
                                      <a:rPr lang="en-US" sz="1600" b="0" i="1" baseline="0" smtClean="0">
                                        <a:latin typeface="Cambria Math" panose="02040503050406030204" pitchFamily="18" charset="0"/>
                                      </a:rPr>
                                      <m:t>6</m:t>
                                    </m:r>
                                  </m:sup>
                                </m:sSup>
                                <m:r>
                                  <a:rPr lang="en-US" sz="1600" b="0" i="1" baseline="0" smtClean="0">
                                    <a:latin typeface="Cambria Math" panose="02040503050406030204" pitchFamily="18" charset="0"/>
                                  </a:rPr>
                                  <m:t> </m:t>
                                </m:r>
                                <m:sSup>
                                  <m:sSupPr>
                                    <m:ctrlPr>
                                      <a:rPr lang="en-US" sz="1600" b="0" i="1" baseline="0" smtClean="0">
                                        <a:latin typeface="Cambria Math" panose="02040503050406030204" pitchFamily="18" charset="0"/>
                                      </a:rPr>
                                    </m:ctrlPr>
                                  </m:sSupPr>
                                  <m:e>
                                    <m:r>
                                      <m:rPr>
                                        <m:sty m:val="p"/>
                                      </m:rPr>
                                      <a:rPr lang="en-US" sz="1600" b="0" i="0" baseline="0" smtClean="0">
                                        <a:latin typeface="Cambria Math" panose="02040503050406030204" pitchFamily="18" charset="0"/>
                                      </a:rPr>
                                      <m:t>s</m:t>
                                    </m:r>
                                  </m:e>
                                  <m:sup>
                                    <m:r>
                                      <a:rPr lang="en-US" sz="1600" b="0" i="0" baseline="0" smtClean="0">
                                        <a:latin typeface="Cambria Math" panose="02040503050406030204" pitchFamily="18" charset="0"/>
                                      </a:rPr>
                                      <m:t>−1</m:t>
                                    </m:r>
                                  </m:sup>
                                </m:sSup>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7979743"/>
                      </a:ext>
                    </a:extLst>
                  </a:tr>
                  <a:tr h="364882">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600" dirty="0">
                              <a:latin typeface="Humanst521 Lt BT" panose="020B0402020204020304" pitchFamily="34" charset="0"/>
                            </a:rPr>
                            <a:t>Collimation channel </a:t>
                          </a:r>
                          <a:r>
                            <a:rPr lang="en-US" sz="1600" i="0" dirty="0">
                              <a:latin typeface="Cambria Math" panose="02040503050406030204" pitchFamily="18" charset="0"/>
                              <a:ea typeface="Cambria Math" panose="02040503050406030204" pitchFamily="18"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centerGroup"/>
                              </m:oMathParaPr>
                              <m:oMath xmlns:m="http://schemas.openxmlformats.org/officeDocument/2006/math">
                                <m:r>
                                  <a:rPr lang="en-US" sz="1600" b="0" i="1" baseline="0" smtClean="0">
                                    <a:latin typeface="Cambria Math" panose="02040503050406030204" pitchFamily="18" charset="0"/>
                                  </a:rPr>
                                  <m:t>6×</m:t>
                                </m:r>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10</m:t>
                                    </m:r>
                                  </m:e>
                                  <m:sup>
                                    <m:r>
                                      <a:rPr lang="en-US" sz="1600" b="0" i="1" baseline="0" smtClean="0">
                                        <a:latin typeface="Cambria Math" panose="02040503050406030204" pitchFamily="18" charset="0"/>
                                      </a:rPr>
                                      <m:t>4</m:t>
                                    </m:r>
                                  </m:sup>
                                </m:sSup>
                                <m:r>
                                  <a:rPr lang="en-US" sz="1600" b="0" i="1" baseline="0" smtClean="0">
                                    <a:latin typeface="Cambria Math" panose="02040503050406030204" pitchFamily="18" charset="0"/>
                                  </a:rPr>
                                  <m:t> </m:t>
                                </m:r>
                                <m:sSup>
                                  <m:sSupPr>
                                    <m:ctrlPr>
                                      <a:rPr lang="en-US" sz="1600" b="0" i="1" baseline="0" smtClean="0">
                                        <a:latin typeface="Cambria Math" panose="02040503050406030204" pitchFamily="18" charset="0"/>
                                      </a:rPr>
                                    </m:ctrlPr>
                                  </m:sSupPr>
                                  <m:e>
                                    <m:r>
                                      <m:rPr>
                                        <m:sty m:val="p"/>
                                      </m:rPr>
                                      <a:rPr lang="en-US" sz="1600" b="0" i="0" baseline="0" smtClean="0">
                                        <a:latin typeface="Cambria Math" panose="02040503050406030204" pitchFamily="18" charset="0"/>
                                      </a:rPr>
                                      <m:t>s</m:t>
                                    </m:r>
                                  </m:e>
                                  <m:sup>
                                    <m:r>
                                      <a:rPr lang="en-US" sz="1600" b="0" i="0" baseline="0" smtClean="0">
                                        <a:latin typeface="Cambria Math" panose="02040503050406030204" pitchFamily="18" charset="0"/>
                                      </a:rPr>
                                      <m:t>−1</m:t>
                                    </m:r>
                                  </m:sup>
                                </m:sSup>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9436833"/>
                      </a:ext>
                    </a:extLst>
                  </a:tr>
                  <a:tr h="371029">
                    <a:tc>
                      <a:txBody>
                        <a:bodyPr/>
                        <a:lstStyle/>
                        <a:p>
                          <a:pPr algn="r"/>
                          <a:r>
                            <a:rPr lang="en-US" sz="1600" dirty="0">
                              <a:latin typeface="Humanst521 Lt BT" panose="020B0402020204020304" pitchFamily="34" charset="0"/>
                            </a:rPr>
                            <a:t>Injection</a:t>
                          </a:r>
                          <a:r>
                            <a:rPr lang="en-US" sz="1600" baseline="0" dirty="0"/>
                            <a:t> efficiency </a:t>
                          </a:r>
                          <a14:m>
                            <m:oMath xmlns:m="http://schemas.openxmlformats.org/officeDocument/2006/math">
                              <m:r>
                                <a:rPr lang="en-US" sz="1600" b="0" i="1" baseline="0" smtClean="0">
                                  <a:latin typeface="Cambria Math" panose="02040503050406030204" pitchFamily="18" charset="0"/>
                                </a:rPr>
                                <m:t>1.7%</m:t>
                              </m:r>
                            </m:oMath>
                          </a14:m>
                          <a:endParaRPr lang="en-US" sz="1600" i="1"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latin typeface="Cambria Math" panose="02040503050406030204" pitchFamily="18" charset="0"/>
                              <a:ea typeface="Cambria Math" panose="02040503050406030204" pitchFamily="18" charset="0"/>
                            </a:rPr>
                            <a:t>1kHz</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6326728"/>
                      </a:ext>
                    </a:extLst>
                  </a:tr>
                  <a:tr h="371029">
                    <a:tc>
                      <a:txBody>
                        <a:bodyPr/>
                        <a:lstStyle/>
                        <a:p>
                          <a:r>
                            <a:rPr lang="en-US" sz="1600" dirty="0">
                              <a:latin typeface="Humanst521 Lt BT" panose="020B0402020204020304" pitchFamily="34" charset="0"/>
                            </a:rPr>
                            <a:t>Gamma factor</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𝛾</m:t>
                                </m:r>
                              </m:oMath>
                            </m:oMathPara>
                          </a14:m>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latin typeface="Cambria Math" panose="02040503050406030204" pitchFamily="18" charset="0"/>
                              <a:ea typeface="Cambria Math" panose="02040503050406030204" pitchFamily="18" charset="0"/>
                            </a:rPr>
                            <a:t>1.03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71029">
                    <a:tc>
                      <a:txBody>
                        <a:bodyPr/>
                        <a:lstStyle/>
                        <a:p>
                          <a:r>
                            <a:rPr lang="en-US" sz="1600" dirty="0">
                              <a:latin typeface="Humanst521 Lt BT" panose="020B0402020204020304" pitchFamily="34" charset="0"/>
                            </a:rPr>
                            <a:t>Initial polarization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1" dirty="0">
                              <a:latin typeface="Cambria Math" panose="02040503050406030204" pitchFamily="18" charset="0"/>
                              <a:ea typeface="Cambria Math" panose="02040503050406030204" pitchFamily="18" charset="0"/>
                            </a:rPr>
                            <a:t>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latin typeface="Cambria Math" panose="02040503050406030204" pitchFamily="18" charset="0"/>
                              <a:ea typeface="Cambria Math" panose="02040503050406030204" pitchFamily="18" charset="0"/>
                            </a:rPr>
                            <a:t>0.95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71029">
                    <a:tc>
                      <a:txBody>
                        <a:bodyPr/>
                        <a:lstStyle/>
                        <a:p>
                          <a:r>
                            <a:rPr lang="en-US" sz="1600" dirty="0">
                              <a:latin typeface="Humanst521 Lt BT" panose="020B0402020204020304" pitchFamily="34" charset="0"/>
                            </a:rPr>
                            <a:t>Electric</a:t>
                          </a:r>
                          <a:r>
                            <a:rPr lang="en-US" sz="1600" baseline="0" dirty="0"/>
                            <a:t> field (</a:t>
                          </a:r>
                          <a14:m>
                            <m:oMath xmlns:m="http://schemas.openxmlformats.org/officeDocument/2006/math">
                              <m:r>
                                <a:rPr lang="en-US" sz="1600" i="1" baseline="0" dirty="0" smtClean="0">
                                  <a:latin typeface="Cambria Math" panose="02040503050406030204" pitchFamily="18" charset="0"/>
                                </a:rPr>
                                <m:t>𝐵</m:t>
                              </m:r>
                              <m:r>
                                <a:rPr lang="en-US" sz="1600" i="1" baseline="0" dirty="0" smtClean="0">
                                  <a:latin typeface="Cambria Math" panose="02040503050406030204" pitchFamily="18" charset="0"/>
                                </a:rPr>
                                <m:t>=3</m:t>
                              </m:r>
                              <m:r>
                                <a:rPr lang="en-US" sz="1600" i="1" baseline="0" dirty="0" smtClean="0">
                                  <a:latin typeface="Cambria Math" panose="02040503050406030204" pitchFamily="18" charset="0"/>
                                </a:rPr>
                                <m:t>𝑇</m:t>
                              </m:r>
                            </m:oMath>
                          </a14:m>
                          <a:r>
                            <a:rPr lang="en-US" sz="1600" baseline="0" dirty="0"/>
                            <a:t>)</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m:rPr>
                                        <m:sty m:val="p"/>
                                      </m:rPr>
                                      <a:rPr lang="en-US" sz="1600" b="0" i="0" smtClean="0">
                                        <a:latin typeface="Cambria Math" panose="02040503050406030204" pitchFamily="18" charset="0"/>
                                        <a:ea typeface="Cambria Math" panose="02040503050406030204" pitchFamily="18" charset="0"/>
                                      </a:rPr>
                                      <m:t>f</m:t>
                                    </m:r>
                                  </m:sub>
                                </m:sSub>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latin typeface="Cambria Math" panose="02040503050406030204" pitchFamily="18" charset="0"/>
                              <a:ea typeface="Cambria Math" panose="02040503050406030204" pitchFamily="18" charset="0"/>
                            </a:rPr>
                            <a:t>0.3MV/m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71029">
                    <a:tc>
                      <a:txBody>
                        <a:bodyPr/>
                        <a:lstStyle/>
                        <a:p>
                          <a14:m>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m:t>
                                  </m:r>
                                </m:sup>
                              </m:sSup>
                              <m:r>
                                <a:rPr lang="en-US" sz="1600" b="0" i="1" smtClean="0">
                                  <a:latin typeface="Cambria Math" panose="02040503050406030204" pitchFamily="18" charset="0"/>
                                </a:rPr>
                                <m:t> </m:t>
                              </m:r>
                            </m:oMath>
                          </a14:m>
                          <a:r>
                            <a:rPr lang="en-US" sz="1600" dirty="0"/>
                            <a:t>detection</a:t>
                          </a:r>
                          <a:r>
                            <a:rPr lang="en-US" sz="1600" baseline="0" dirty="0"/>
                            <a:t> rate</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latin typeface="Cambria Math" panose="02040503050406030204" pitchFamily="18" charset="0"/>
                              <a:ea typeface="Cambria Math" panose="02040503050406030204" pitchFamily="18" charset="0"/>
                            </a:rPr>
                            <a:t>0.5kHz</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71029">
                    <a:tc>
                      <a:txBody>
                        <a:bodyPr/>
                        <a:lstStyle/>
                        <a:p>
                          <a:r>
                            <a:rPr lang="en-US" sz="1600" dirty="0">
                              <a:latin typeface="Humanst521 Lt BT" panose="020B0402020204020304" pitchFamily="34" charset="0"/>
                            </a:rPr>
                            <a:t>Mean decay asymmetry</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𝛼</m:t>
                                </m:r>
                              </m:oMath>
                            </m:oMathPara>
                          </a14:m>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a:latin typeface="Cambria Math" panose="02040503050406030204" pitchFamily="18" charset="0"/>
                              <a:ea typeface="Cambria Math" panose="02040503050406030204" pitchFamily="18" charset="0"/>
                            </a:rPr>
                            <a:t>0.3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55416">
                    <a:tc>
                      <a:txBody>
                        <a:bodyPr/>
                        <a:lstStyle/>
                        <a:p>
                          <a:r>
                            <a:rPr lang="en-US" sz="1600" dirty="0">
                              <a:latin typeface="Humanst521 Lt BT" panose="020B0402020204020304" pitchFamily="34" charset="0"/>
                            </a:rPr>
                            <a:t>Detections</a:t>
                          </a:r>
                          <a:r>
                            <a:rPr lang="en-US" sz="1600" baseline="0" dirty="0"/>
                            <a:t> (200days)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600" i="1" dirty="0">
                              <a:latin typeface="Cambria Math" panose="02040503050406030204" pitchFamily="18" charset="0"/>
                              <a:ea typeface="Cambria Math" panose="02040503050406030204" pitchFamily="18" charset="0"/>
                            </a:rPr>
                            <a:t>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right"/>
                              </m:oMathParaPr>
                              <m:oMath xmlns:m="http://schemas.openxmlformats.org/officeDocument/2006/math">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4×10</m:t>
                                    </m:r>
                                  </m:e>
                                  <m:sup>
                                    <m:r>
                                      <a:rPr lang="en-US" sz="1600" b="0" i="1" smtClean="0">
                                        <a:latin typeface="Cambria Math" panose="02040503050406030204" pitchFamily="18" charset="0"/>
                                      </a:rPr>
                                      <m:t>11</m:t>
                                    </m:r>
                                  </m:sup>
                                </m:sSup>
                              </m:oMath>
                            </m:oMathPara>
                          </a14:m>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9932226"/>
                      </a:ext>
                    </a:extLst>
                  </a:tr>
                  <a:tr h="371029">
                    <a:tc>
                      <a:txBody>
                        <a:bodyPr/>
                        <a:lstStyle/>
                        <a:p>
                          <a:r>
                            <a:rPr lang="en-US" sz="1600" dirty="0">
                              <a:latin typeface="Humanst521 Lt BT" panose="020B0402020204020304" pitchFamily="34" charset="0"/>
                            </a:rPr>
                            <a:t>Sensitivity</a:t>
                          </a:r>
                          <a:r>
                            <a:rPr lang="en-US" sz="1600" baseline="0" dirty="0"/>
                            <a:t>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0" dirty="0">
                              <a:latin typeface="Cambria Math" panose="02040503050406030204" pitchFamily="18" charset="0"/>
                              <a:ea typeface="Cambria Math" panose="02040503050406030204" pitchFamily="18" charset="0"/>
                            </a:rPr>
                            <a:t>&lt;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14:m>
                            <m:oMathPara xmlns:m="http://schemas.openxmlformats.org/officeDocument/2006/math">
                              <m:oMathParaPr>
                                <m:jc m:val="centerGroup"/>
                              </m:oMathParaPr>
                              <m:oMath xmlns:m="http://schemas.openxmlformats.org/officeDocument/2006/math">
                                <m:r>
                                  <a:rPr lang="en-US" sz="1600" b="0" i="1" spc="-300" smtClean="0">
                                    <a:latin typeface="Cambria Math" panose="02040503050406030204" pitchFamily="18" charset="0"/>
                                  </a:rPr>
                                  <m:t>3×</m:t>
                                </m:r>
                                <m:sSup>
                                  <m:sSupPr>
                                    <m:ctrlPr>
                                      <a:rPr lang="en-US" sz="1600" b="0" i="1" spc="0" smtClean="0">
                                        <a:latin typeface="Cambria Math" panose="02040503050406030204" pitchFamily="18" charset="0"/>
                                      </a:rPr>
                                    </m:ctrlPr>
                                  </m:sSupPr>
                                  <m:e>
                                    <m:r>
                                      <a:rPr lang="en-US" sz="1600" b="0" i="1" spc="0" smtClean="0">
                                        <a:latin typeface="Cambria Math" panose="02040503050406030204" pitchFamily="18" charset="0"/>
                                      </a:rPr>
                                      <m:t>10</m:t>
                                    </m:r>
                                  </m:e>
                                  <m:sup>
                                    <m:r>
                                      <a:rPr lang="en-US" sz="1600" b="0" i="1" spc="0" smtClean="0">
                                        <a:latin typeface="Cambria Math" panose="02040503050406030204" pitchFamily="18" charset="0"/>
                                      </a:rPr>
                                      <m:t>−21</m:t>
                                    </m:r>
                                  </m:sup>
                                </m:sSup>
                                <m:r>
                                  <a:rPr lang="en-US" sz="1600" b="0" i="0" spc="0" smtClean="0">
                                    <a:latin typeface="Cambria Math" panose="02040503050406030204" pitchFamily="18" charset="0"/>
                                  </a:rPr>
                                  <m:t> </m:t>
                                </m:r>
                                <m:r>
                                  <a:rPr lang="en-US" sz="1600" b="0" i="1" spc="0" smtClean="0">
                                    <a:latin typeface="Cambria Math" panose="02040503050406030204" pitchFamily="18" charset="0"/>
                                  </a:rPr>
                                  <m:t>𝑒</m:t>
                                </m:r>
                                <m:r>
                                  <m:rPr>
                                    <m:sty m:val="p"/>
                                  </m:rPr>
                                  <a:rPr lang="en-US" sz="1600" b="0" i="0" spc="0" smtClean="0">
                                    <a:latin typeface="Cambria Math" panose="02040503050406030204" pitchFamily="18" charset="0"/>
                                  </a:rPr>
                                  <m:t>cm</m:t>
                                </m:r>
                              </m:oMath>
                            </m:oMathPara>
                          </a14:m>
                          <a:endParaRPr lang="en-US" sz="1600" spc="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229795"/>
                      </a:ext>
                    </a:extLst>
                  </a:tr>
                </a:tbl>
              </a:graphicData>
            </a:graphic>
          </p:graphicFrame>
        </mc:Choice>
        <mc:Fallback xmlns="">
          <p:graphicFrame>
            <p:nvGraphicFramePr>
              <p:cNvPr id="8" name="Content Placeholder 7"/>
              <p:cNvGraphicFramePr>
                <a:graphicFrameLocks noGrp="1"/>
              </p:cNvGraphicFramePr>
              <p:nvPr>
                <p:ph sz="quarter" idx="13"/>
                <p:extLst>
                  <p:ext uri="{D42A27DB-BD31-4B8C-83A1-F6EECF244321}">
                    <p14:modId xmlns:p14="http://schemas.microsoft.com/office/powerpoint/2010/main" val="3699932602"/>
                  </p:ext>
                </p:extLst>
              </p:nvPr>
            </p:nvGraphicFramePr>
            <p:xfrm>
              <a:off x="1158018" y="836032"/>
              <a:ext cx="4485135" cy="4076585"/>
            </p:xfrm>
            <a:graphic>
              <a:graphicData uri="http://schemas.openxmlformats.org/drawingml/2006/table">
                <a:tbl>
                  <a:tblPr firstRow="1" bandRow="1">
                    <a:tableStyleId>{2D5ABB26-0587-4C30-8999-92F81FD0307C}</a:tableStyleId>
                  </a:tblPr>
                  <a:tblGrid>
                    <a:gridCol w="2674648">
                      <a:extLst>
                        <a:ext uri="{9D8B030D-6E8A-4147-A177-3AD203B41FA5}">
                          <a16:colId xmlns:a16="http://schemas.microsoft.com/office/drawing/2014/main" val="12486339"/>
                        </a:ext>
                      </a:extLst>
                    </a:gridCol>
                    <a:gridCol w="321323">
                      <a:extLst>
                        <a:ext uri="{9D8B030D-6E8A-4147-A177-3AD203B41FA5}">
                          <a16:colId xmlns:a16="http://schemas.microsoft.com/office/drawing/2014/main" val="1568538286"/>
                        </a:ext>
                      </a:extLst>
                    </a:gridCol>
                    <a:gridCol w="1489164">
                      <a:extLst>
                        <a:ext uri="{9D8B030D-6E8A-4147-A177-3AD203B41FA5}">
                          <a16:colId xmlns:a16="http://schemas.microsoft.com/office/drawing/2014/main" val="3911205619"/>
                        </a:ext>
                      </a:extLst>
                    </a:gridCol>
                  </a:tblGrid>
                  <a:tr h="388055">
                    <a:tc gridSpan="3">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36" t="-7813" r="-271" b="-954688"/>
                          </a:stretch>
                        </a:blipFill>
                      </a:tcPr>
                    </a:tc>
                    <a:tc hMerge="1">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algn="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891218"/>
                      </a:ext>
                    </a:extLst>
                  </a:tr>
                  <a:tr h="371029">
                    <a:tc>
                      <a:txBody>
                        <a:bodyPr/>
                        <a:lstStyle/>
                        <a:p>
                          <a:r>
                            <a:rPr lang="en-US" sz="1600" b="0" kern="1200" dirty="0" smtClean="0">
                              <a:solidFill>
                                <a:schemeClr val="tx1"/>
                              </a:solidFill>
                              <a:latin typeface="Humanst521 Lt BT" panose="020B0402020204020304" pitchFamily="34" charset="0"/>
                              <a:ea typeface="+mn-ea"/>
                              <a:cs typeface="+mn-cs"/>
                            </a:rPr>
                            <a:t>muon</a:t>
                          </a:r>
                          <a:r>
                            <a:rPr lang="en-US" sz="1600" b="0" kern="1200" baseline="0" dirty="0" smtClean="0">
                              <a:solidFill>
                                <a:schemeClr val="tx1"/>
                              </a:solidFill>
                              <a:latin typeface="Humanst521 Lt BT" panose="020B0402020204020304" pitchFamily="34" charset="0"/>
                              <a:ea typeface="+mn-ea"/>
                              <a:cs typeface="+mn-cs"/>
                            </a:rPr>
                            <a:t> beam rate</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1224" t="-113115" r="-816" b="-901639"/>
                          </a:stretch>
                        </a:blipFill>
                      </a:tcPr>
                    </a:tc>
                    <a:extLst>
                      <a:ext uri="{0D108BD9-81ED-4DB2-BD59-A6C34878D82A}">
                        <a16:rowId xmlns:a16="http://schemas.microsoft.com/office/drawing/2014/main" val="2097979743"/>
                      </a:ext>
                    </a:extLst>
                  </a:tr>
                  <a:tr h="364882">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600" dirty="0" smtClean="0">
                              <a:latin typeface="Humanst521 Lt BT" panose="020B0402020204020304" pitchFamily="34" charset="0"/>
                            </a:rPr>
                            <a:t>Collimation channel </a:t>
                          </a:r>
                          <a:r>
                            <a:rPr lang="en-US" sz="1600" i="0" dirty="0" smtClean="0">
                              <a:latin typeface="Cambria Math" panose="02040503050406030204" pitchFamily="18" charset="0"/>
                              <a:ea typeface="Cambria Math" panose="02040503050406030204" pitchFamily="18"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1224" t="-220339" r="-816" b="-832203"/>
                          </a:stretch>
                        </a:blipFill>
                      </a:tcPr>
                    </a:tc>
                    <a:extLst>
                      <a:ext uri="{0D108BD9-81ED-4DB2-BD59-A6C34878D82A}">
                        <a16:rowId xmlns:a16="http://schemas.microsoft.com/office/drawing/2014/main" val="189436833"/>
                      </a:ext>
                    </a:extLst>
                  </a:tr>
                  <a:tr h="37102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309836" r="-68337" b="-704918"/>
                          </a:stretch>
                        </a:blipFill>
                      </a:tcPr>
                    </a:tc>
                    <a:tc>
                      <a:txBody>
                        <a:bodyPr/>
                        <a:lstStyle/>
                        <a:p>
                          <a:pPr algn="ct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1kHz</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6326728"/>
                      </a:ext>
                    </a:extLst>
                  </a:tr>
                  <a:tr h="371029">
                    <a:tc>
                      <a:txBody>
                        <a:bodyPr/>
                        <a:lstStyle/>
                        <a:p>
                          <a:r>
                            <a:rPr lang="en-US" sz="1600" dirty="0" smtClean="0">
                              <a:latin typeface="Humanst521 Lt BT" panose="020B0402020204020304" pitchFamily="34" charset="0"/>
                            </a:rPr>
                            <a:t>Gamma factor</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30189" t="-409836" r="-466038" b="-604918"/>
                          </a:stretch>
                        </a:blipFill>
                      </a:tcPr>
                    </a:tc>
                    <a:tc>
                      <a:txBody>
                        <a:bodyPr/>
                        <a:lstStyle/>
                        <a:p>
                          <a:pPr algn="r"/>
                          <a:r>
                            <a:rPr lang="en-US" sz="1600" dirty="0" smtClean="0">
                              <a:latin typeface="Cambria Math" panose="02040503050406030204" pitchFamily="18" charset="0"/>
                              <a:ea typeface="Cambria Math" panose="02040503050406030204" pitchFamily="18" charset="0"/>
                            </a:rPr>
                            <a:t>1.03</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9411747"/>
                      </a:ext>
                    </a:extLst>
                  </a:tr>
                  <a:tr h="371029">
                    <a:tc>
                      <a:txBody>
                        <a:bodyPr/>
                        <a:lstStyle/>
                        <a:p>
                          <a:r>
                            <a:rPr lang="en-US" sz="1600" dirty="0" smtClean="0">
                              <a:latin typeface="Humanst521 Lt BT" panose="020B0402020204020304" pitchFamily="34" charset="0"/>
                            </a:rPr>
                            <a:t>Initial polarization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1" dirty="0" smtClean="0">
                              <a:latin typeface="Cambria Math" panose="02040503050406030204" pitchFamily="18" charset="0"/>
                              <a:ea typeface="Cambria Math" panose="02040503050406030204" pitchFamily="18" charset="0"/>
                            </a:rPr>
                            <a:t>P</a:t>
                          </a: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0.95</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7752442"/>
                      </a:ext>
                    </a:extLst>
                  </a:tr>
                  <a:tr h="37102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609836" r="-68337" b="-404918"/>
                          </a:stretch>
                        </a:blip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30189" t="-609836" r="-466038" b="-404918"/>
                          </a:stretch>
                        </a:blipFill>
                      </a:tcPr>
                    </a:tc>
                    <a:tc>
                      <a:txBody>
                        <a:bodyPr/>
                        <a:lstStyle/>
                        <a:p>
                          <a:pPr algn="r"/>
                          <a:r>
                            <a:rPr lang="en-US" sz="1600" dirty="0" smtClean="0">
                              <a:latin typeface="Cambria Math" panose="02040503050406030204" pitchFamily="18" charset="0"/>
                              <a:ea typeface="Cambria Math" panose="02040503050406030204" pitchFamily="18" charset="0"/>
                            </a:rPr>
                            <a:t>0.3MV/m</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5795308"/>
                      </a:ext>
                    </a:extLst>
                  </a:tr>
                  <a:tr h="371029">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28" t="-709836" r="-68337" b="-304918"/>
                          </a:stretch>
                        </a:blipFill>
                      </a:tcPr>
                    </a:tc>
                    <a:tc>
                      <a:txBody>
                        <a:bodyPr/>
                        <a:lstStyle/>
                        <a:p>
                          <a:pPr algn="ct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en-US" sz="1600" dirty="0" smtClean="0">
                              <a:latin typeface="Cambria Math" panose="02040503050406030204" pitchFamily="18" charset="0"/>
                              <a:ea typeface="Cambria Math" panose="02040503050406030204" pitchFamily="18" charset="0"/>
                            </a:rPr>
                            <a:t>0.5kHz</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39750995"/>
                      </a:ext>
                    </a:extLst>
                  </a:tr>
                  <a:tr h="371029">
                    <a:tc>
                      <a:txBody>
                        <a:bodyPr/>
                        <a:lstStyle/>
                        <a:p>
                          <a:r>
                            <a:rPr lang="en-US" sz="1600" dirty="0" smtClean="0">
                              <a:latin typeface="Humanst521 Lt BT" panose="020B0402020204020304" pitchFamily="34" charset="0"/>
                            </a:rPr>
                            <a:t>Mean decay asymmetry</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830189" t="-809836" r="-466038" b="-204918"/>
                          </a:stretch>
                        </a:blipFill>
                      </a:tcPr>
                    </a:tc>
                    <a:tc>
                      <a:txBody>
                        <a:bodyPr/>
                        <a:lstStyle/>
                        <a:p>
                          <a:pPr algn="r"/>
                          <a:r>
                            <a:rPr lang="en-US" sz="1600" dirty="0" smtClean="0">
                              <a:latin typeface="Cambria Math" panose="02040503050406030204" pitchFamily="18" charset="0"/>
                              <a:ea typeface="Cambria Math" panose="02040503050406030204" pitchFamily="18" charset="0"/>
                            </a:rPr>
                            <a:t>0.3</a:t>
                          </a:r>
                          <a:endParaRPr lang="en-US" sz="160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8704885"/>
                      </a:ext>
                    </a:extLst>
                  </a:tr>
                  <a:tr h="355416">
                    <a:tc>
                      <a:txBody>
                        <a:bodyPr/>
                        <a:lstStyle/>
                        <a:p>
                          <a:r>
                            <a:rPr lang="en-US" sz="1600" dirty="0" smtClean="0">
                              <a:latin typeface="Humanst521 Lt BT" panose="020B0402020204020304" pitchFamily="34" charset="0"/>
                            </a:rPr>
                            <a:t>Detections</a:t>
                          </a:r>
                          <a:r>
                            <a:rPr lang="en-US" sz="1600" baseline="0" dirty="0" smtClean="0"/>
                            <a:t> (200days)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pPr algn="ctr"/>
                          <a:r>
                            <a:rPr lang="en-US" sz="1600" i="1" dirty="0" smtClean="0">
                              <a:latin typeface="Cambria Math" panose="02040503050406030204" pitchFamily="18" charset="0"/>
                              <a:ea typeface="Cambria Math" panose="02040503050406030204" pitchFamily="18" charset="0"/>
                            </a:rPr>
                            <a:t>N</a:t>
                          </a:r>
                          <a:endParaRPr lang="en-US" sz="1600" i="1"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2">
                              <a:lumMod val="85000"/>
                              <a:lumOff val="15000"/>
                            </a:schemeClr>
                          </a:solidFill>
                          <a:prstDash val="solid"/>
                          <a:round/>
                          <a:headEnd type="none" w="med" len="med"/>
                          <a:tailEnd type="none" w="med" len="med"/>
                        </a:lnB>
                        <a:blipFill>
                          <a:blip r:embed="rId4"/>
                          <a:stretch>
                            <a:fillRect l="-201224" t="-956897" r="-816" b="-115517"/>
                          </a:stretch>
                        </a:blipFill>
                      </a:tcPr>
                    </a:tc>
                    <a:extLst>
                      <a:ext uri="{0D108BD9-81ED-4DB2-BD59-A6C34878D82A}">
                        <a16:rowId xmlns:a16="http://schemas.microsoft.com/office/drawing/2014/main" val="3059932226"/>
                      </a:ext>
                    </a:extLst>
                  </a:tr>
                  <a:tr h="371029">
                    <a:tc>
                      <a:txBody>
                        <a:bodyPr/>
                        <a:lstStyle/>
                        <a:p>
                          <a:r>
                            <a:rPr lang="en-US" sz="1600" dirty="0" smtClean="0">
                              <a:latin typeface="Humanst521 Lt BT" panose="020B0402020204020304" pitchFamily="34" charset="0"/>
                            </a:rPr>
                            <a:t>Sensitivity</a:t>
                          </a:r>
                          <a:r>
                            <a:rPr lang="en-US" sz="1600" baseline="0" dirty="0" smtClean="0"/>
                            <a:t> </a:t>
                          </a:r>
                          <a:endParaRPr lang="en-US" sz="16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600" i="0" dirty="0" smtClean="0">
                              <a:latin typeface="Cambria Math" panose="02040503050406030204" pitchFamily="18" charset="0"/>
                              <a:ea typeface="Cambria Math" panose="02040503050406030204" pitchFamily="18" charset="0"/>
                            </a:rPr>
                            <a:t>&lt;</a:t>
                          </a:r>
                          <a:endParaRPr lang="en-US" sz="1600" i="0" dirty="0">
                            <a:latin typeface="Cambria Math" panose="02040503050406030204" pitchFamily="18" charset="0"/>
                            <a:ea typeface="Cambria Math" panose="020405030504060302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lumMod val="85000"/>
                              <a:lumOff val="1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1224" t="-1004918" r="-816" b="-9836"/>
                          </a:stretch>
                        </a:blipFill>
                      </a:tcPr>
                    </a:tc>
                    <a:extLst>
                      <a:ext uri="{0D108BD9-81ED-4DB2-BD59-A6C34878D82A}">
                        <a16:rowId xmlns:a16="http://schemas.microsoft.com/office/drawing/2014/main" val="320229795"/>
                      </a:ext>
                    </a:extLst>
                  </a:tr>
                </a:tbl>
              </a:graphicData>
            </a:graphic>
          </p:graphicFrame>
        </mc:Fallback>
      </mc:AlternateContent>
      <p:sp>
        <p:nvSpPr>
          <p:cNvPr id="10" name="Rectangle 9"/>
          <p:cNvSpPr/>
          <p:nvPr/>
        </p:nvSpPr>
        <p:spPr bwMode="auto">
          <a:xfrm>
            <a:off x="1158019" y="836032"/>
            <a:ext cx="4485133" cy="3701133"/>
          </a:xfrm>
          <a:prstGeom prst="rect">
            <a:avLst/>
          </a:prstGeom>
          <a:ln w="38100" cap="rnd">
            <a:solidFill>
              <a:schemeClr val="accent1">
                <a:lumMod val="60000"/>
                <a:lumOff val="4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23" name="Rectangle 22"/>
          <p:cNvSpPr/>
          <p:nvPr/>
        </p:nvSpPr>
        <p:spPr bwMode="auto">
          <a:xfrm>
            <a:off x="1158017" y="4523565"/>
            <a:ext cx="4485135" cy="376569"/>
          </a:xfrm>
          <a:prstGeom prst="rect">
            <a:avLst/>
          </a:prstGeom>
          <a:ln w="38100" cap="rnd">
            <a:solidFill>
              <a:schemeClr val="accent1">
                <a:lumMod val="60000"/>
                <a:lumOff val="40000"/>
              </a:schemeClr>
            </a:solidFill>
            <a:headEnd type="none" w="med" len="med"/>
            <a:tailEnd type="none" w="med" len="med"/>
          </a:ln>
          <a:effectLst>
            <a:glow rad="101600">
              <a:schemeClr val="accent1">
                <a:satMod val="175000"/>
                <a:alpha val="40000"/>
              </a:schemeClr>
            </a:glo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6300288" y="24164"/>
                <a:ext cx="2012496" cy="632033"/>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600" b="0" i="1" kern="1000" spc="30" smtClean="0">
                          <a:solidFill>
                            <a:schemeClr val="tx1">
                              <a:lumMod val="65000"/>
                              <a:lumOff val="35000"/>
                            </a:schemeClr>
                          </a:solidFill>
                          <a:latin typeface="Cambria Math" panose="02040503050406030204" pitchFamily="18" charset="0"/>
                        </a:rPr>
                        <m:t>𝜎</m:t>
                      </m:r>
                      <m:d>
                        <m:dPr>
                          <m:ctrlPr>
                            <a:rPr lang="en-US" sz="1600" b="0" i="1" kern="1000" spc="30" smtClean="0">
                              <a:solidFill>
                                <a:schemeClr val="tx1">
                                  <a:lumMod val="65000"/>
                                  <a:lumOff val="35000"/>
                                </a:schemeClr>
                              </a:solidFill>
                              <a:latin typeface="Cambria Math" panose="02040503050406030204" pitchFamily="18" charset="0"/>
                            </a:rPr>
                          </m:ctrlPr>
                        </m:dPr>
                        <m:e>
                          <m:sSub>
                            <m:sSubPr>
                              <m:ctrlPr>
                                <a:rPr lang="en-US" sz="1600" i="1" kern="1000" spc="30">
                                  <a:solidFill>
                                    <a:schemeClr val="tx1">
                                      <a:lumMod val="65000"/>
                                      <a:lumOff val="35000"/>
                                    </a:schemeClr>
                                  </a:solidFill>
                                  <a:latin typeface="Cambria Math" panose="02040503050406030204" pitchFamily="18" charset="0"/>
                                  <a:cs typeface="Franklin Gothic Book"/>
                                </a:rPr>
                              </m:ctrlPr>
                            </m:sSubPr>
                            <m:e>
                              <m:r>
                                <a:rPr lang="en-US" sz="1600" i="1" kern="1000" spc="30">
                                  <a:solidFill>
                                    <a:schemeClr val="tx1">
                                      <a:lumMod val="65000"/>
                                      <a:lumOff val="35000"/>
                                    </a:schemeClr>
                                  </a:solidFill>
                                  <a:latin typeface="Cambria Math" panose="02040503050406030204" pitchFamily="18" charset="0"/>
                                  <a:cs typeface="Franklin Gothic Book"/>
                                </a:rPr>
                                <m:t>𝑑</m:t>
                              </m:r>
                            </m:e>
                            <m:sub>
                              <m:r>
                                <m:rPr>
                                  <m:sty m:val="p"/>
                                </m:rPr>
                                <a:rPr lang="en-US" sz="1600" kern="1000" spc="30">
                                  <a:solidFill>
                                    <a:schemeClr val="tx1">
                                      <a:lumMod val="65000"/>
                                      <a:lumOff val="35000"/>
                                    </a:schemeClr>
                                  </a:solidFill>
                                  <a:latin typeface="Cambria Math" panose="02040503050406030204" pitchFamily="18" charset="0"/>
                                  <a:cs typeface="Franklin Gothic Book"/>
                                </a:rPr>
                                <m:t>μ</m:t>
                              </m:r>
                            </m:sub>
                          </m:sSub>
                        </m:e>
                      </m:d>
                      <m:r>
                        <a:rPr lang="en-US" sz="1600" b="0" i="1" kern="1000" spc="30" smtClean="0">
                          <a:solidFill>
                            <a:schemeClr val="tx1">
                              <a:lumMod val="65000"/>
                              <a:lumOff val="35000"/>
                            </a:schemeClr>
                          </a:solidFill>
                          <a:latin typeface="Cambria Math" panose="02040503050406030204" pitchFamily="18" charset="0"/>
                        </a:rPr>
                        <m:t>=</m:t>
                      </m:r>
                      <m:f>
                        <m:fPr>
                          <m:ctrlPr>
                            <a:rPr lang="en-US" sz="1600" b="0" i="1" kern="1000" spc="30" smtClean="0">
                              <a:solidFill>
                                <a:schemeClr val="tx1">
                                  <a:lumMod val="65000"/>
                                  <a:lumOff val="35000"/>
                                </a:schemeClr>
                              </a:solidFill>
                              <a:latin typeface="Cambria Math" panose="02040503050406030204" pitchFamily="18" charset="0"/>
                            </a:rPr>
                          </m:ctrlPr>
                        </m:fPr>
                        <m:num>
                          <m:r>
                            <a:rPr lang="en-US" sz="1600" b="0" i="1" kern="1000" spc="30" smtClean="0">
                              <a:solidFill>
                                <a:schemeClr val="tx1">
                                  <a:lumMod val="65000"/>
                                  <a:lumOff val="35000"/>
                                </a:schemeClr>
                              </a:solidFill>
                              <a:latin typeface="Cambria Math" panose="02040503050406030204" pitchFamily="18" charset="0"/>
                            </a:rPr>
                            <m:t>ℏ</m:t>
                          </m:r>
                          <m:r>
                            <a:rPr lang="en-US" sz="1600" b="0" i="1" kern="1000" spc="30" smtClean="0">
                              <a:solidFill>
                                <a:schemeClr val="tx1">
                                  <a:lumMod val="65000"/>
                                  <a:lumOff val="35000"/>
                                </a:schemeClr>
                              </a:solidFill>
                              <a:latin typeface="Cambria Math" panose="02040503050406030204" pitchFamily="18" charset="0"/>
                            </a:rPr>
                            <m:t>𝛾</m:t>
                          </m:r>
                          <m:sSub>
                            <m:sSubPr>
                              <m:ctrlPr>
                                <a:rPr lang="en-US" sz="1600" b="0" i="1" kern="1000" spc="30" smtClean="0">
                                  <a:solidFill>
                                    <a:schemeClr val="tx1">
                                      <a:lumMod val="65000"/>
                                      <a:lumOff val="35000"/>
                                    </a:schemeClr>
                                  </a:solidFill>
                                  <a:latin typeface="Cambria Math" panose="02040503050406030204" pitchFamily="18" charset="0"/>
                                </a:rPr>
                              </m:ctrlPr>
                            </m:sSubPr>
                            <m:e>
                              <m:r>
                                <a:rPr lang="en-US" sz="1600" b="0" i="1" kern="1000" spc="30" smtClean="0">
                                  <a:solidFill>
                                    <a:schemeClr val="tx1">
                                      <a:lumMod val="65000"/>
                                      <a:lumOff val="35000"/>
                                    </a:schemeClr>
                                  </a:solidFill>
                                  <a:latin typeface="Cambria Math" panose="02040503050406030204" pitchFamily="18" charset="0"/>
                                </a:rPr>
                                <m:t>𝑎</m:t>
                              </m:r>
                            </m:e>
                            <m:sub>
                              <m:r>
                                <a:rPr lang="en-US" sz="1600" b="0" i="1" kern="1000" spc="30" smtClean="0">
                                  <a:solidFill>
                                    <a:schemeClr val="tx1">
                                      <a:lumMod val="65000"/>
                                      <a:lumOff val="35000"/>
                                    </a:schemeClr>
                                  </a:solidFill>
                                  <a:latin typeface="Cambria Math" panose="02040503050406030204" pitchFamily="18" charset="0"/>
                                </a:rPr>
                                <m:t>𝜇</m:t>
                              </m:r>
                            </m:sub>
                          </m:sSub>
                        </m:num>
                        <m:den>
                          <m:r>
                            <a:rPr lang="en-US" sz="1600" b="0" i="1" kern="1000" spc="30" smtClean="0">
                              <a:solidFill>
                                <a:schemeClr val="tx1">
                                  <a:lumMod val="65000"/>
                                  <a:lumOff val="35000"/>
                                </a:schemeClr>
                              </a:solidFill>
                              <a:latin typeface="Cambria Math" panose="02040503050406030204" pitchFamily="18" charset="0"/>
                            </a:rPr>
                            <m:t>2</m:t>
                          </m:r>
                          <m:r>
                            <a:rPr lang="en-US" sz="1600" b="0" i="1" kern="1000" spc="30" smtClean="0">
                              <a:solidFill>
                                <a:schemeClr val="tx1">
                                  <a:lumMod val="65000"/>
                                  <a:lumOff val="35000"/>
                                </a:schemeClr>
                              </a:solidFill>
                              <a:latin typeface="Cambria Math" panose="02040503050406030204" pitchFamily="18" charset="0"/>
                            </a:rPr>
                            <m:t>𝑝</m:t>
                          </m:r>
                          <m:sSub>
                            <m:sSubPr>
                              <m:ctrlPr>
                                <a:rPr lang="en-US" sz="1600" b="0" i="1" kern="1000" spc="30" smtClean="0">
                                  <a:solidFill>
                                    <a:schemeClr val="tx1">
                                      <a:lumMod val="65000"/>
                                      <a:lumOff val="35000"/>
                                    </a:schemeClr>
                                  </a:solidFill>
                                  <a:latin typeface="Cambria Math" panose="02040503050406030204" pitchFamily="18" charset="0"/>
                                </a:rPr>
                              </m:ctrlPr>
                            </m:sSubPr>
                            <m:e>
                              <m:r>
                                <a:rPr lang="en-US" sz="1600" b="0" i="1" kern="1000" spc="30" smtClean="0">
                                  <a:solidFill>
                                    <a:schemeClr val="tx1">
                                      <a:lumMod val="65000"/>
                                      <a:lumOff val="35000"/>
                                    </a:schemeClr>
                                  </a:solidFill>
                                  <a:latin typeface="Cambria Math" panose="02040503050406030204" pitchFamily="18" charset="0"/>
                                </a:rPr>
                                <m:t>𝐸</m:t>
                              </m:r>
                            </m:e>
                            <m:sub>
                              <m:r>
                                <m:rPr>
                                  <m:sty m:val="p"/>
                                </m:rPr>
                                <a:rPr lang="en-US" sz="1600" b="0" i="0" kern="1000" spc="30" smtClean="0">
                                  <a:solidFill>
                                    <a:schemeClr val="tx1">
                                      <a:lumMod val="65000"/>
                                      <a:lumOff val="35000"/>
                                    </a:schemeClr>
                                  </a:solidFill>
                                  <a:latin typeface="Cambria Math" panose="02040503050406030204" pitchFamily="18" charset="0"/>
                                </a:rPr>
                                <m:t>f</m:t>
                              </m:r>
                            </m:sub>
                          </m:sSub>
                          <m:sSub>
                            <m:sSubPr>
                              <m:ctrlPr>
                                <a:rPr lang="en-US" sz="1600" b="0" i="1" kern="1000" spc="30" smtClean="0">
                                  <a:solidFill>
                                    <a:schemeClr val="tx1">
                                      <a:lumMod val="65000"/>
                                      <a:lumOff val="35000"/>
                                    </a:schemeClr>
                                  </a:solidFill>
                                  <a:latin typeface="Cambria Math" panose="02040503050406030204" pitchFamily="18" charset="0"/>
                                </a:rPr>
                              </m:ctrlPr>
                            </m:sSubPr>
                            <m:e>
                              <m:rad>
                                <m:radPr>
                                  <m:degHide m:val="on"/>
                                  <m:ctrlPr>
                                    <a:rPr lang="en-US" sz="1600" b="0" i="1" kern="1000" spc="30" smtClean="0">
                                      <a:solidFill>
                                        <a:schemeClr val="tx1">
                                          <a:lumMod val="65000"/>
                                          <a:lumOff val="35000"/>
                                        </a:schemeClr>
                                      </a:solidFill>
                                      <a:latin typeface="Cambria Math" panose="02040503050406030204" pitchFamily="18" charset="0"/>
                                    </a:rPr>
                                  </m:ctrlPr>
                                </m:radPr>
                                <m:deg/>
                                <m:e>
                                  <m:r>
                                    <a:rPr lang="en-US" sz="1600" b="0" i="1" kern="1000" spc="30" smtClean="0">
                                      <a:solidFill>
                                        <a:schemeClr val="tx1">
                                          <a:lumMod val="65000"/>
                                          <a:lumOff val="35000"/>
                                        </a:schemeClr>
                                      </a:solidFill>
                                      <a:latin typeface="Cambria Math" panose="02040503050406030204" pitchFamily="18" charset="0"/>
                                    </a:rPr>
                                    <m:t>𝑁</m:t>
                                  </m:r>
                                </m:e>
                              </m:rad>
                              <m:r>
                                <a:rPr lang="en-US" sz="1600" b="0" i="1" kern="1000" spc="30" smtClean="0">
                                  <a:solidFill>
                                    <a:schemeClr val="tx1">
                                      <a:lumMod val="65000"/>
                                      <a:lumOff val="35000"/>
                                    </a:schemeClr>
                                  </a:solidFill>
                                  <a:latin typeface="Cambria Math" panose="02040503050406030204" pitchFamily="18" charset="0"/>
                                </a:rPr>
                                <m:t> </m:t>
                              </m:r>
                              <m:r>
                                <a:rPr lang="en-US" sz="1600" b="0" i="1" kern="1000" spc="30" smtClean="0">
                                  <a:solidFill>
                                    <a:schemeClr val="tx1">
                                      <a:lumMod val="65000"/>
                                      <a:lumOff val="35000"/>
                                    </a:schemeClr>
                                  </a:solidFill>
                                  <a:latin typeface="Cambria Math" panose="02040503050406030204" pitchFamily="18" charset="0"/>
                                </a:rPr>
                                <m:t>𝜏</m:t>
                              </m:r>
                            </m:e>
                            <m:sub>
                              <m:r>
                                <a:rPr lang="en-US" sz="1600" b="0" i="1" kern="1000" spc="30" smtClean="0">
                                  <a:solidFill>
                                    <a:schemeClr val="tx1">
                                      <a:lumMod val="65000"/>
                                      <a:lumOff val="35000"/>
                                    </a:schemeClr>
                                  </a:solidFill>
                                  <a:latin typeface="Cambria Math" panose="02040503050406030204" pitchFamily="18" charset="0"/>
                                </a:rPr>
                                <m:t>𝜇</m:t>
                              </m:r>
                            </m:sub>
                          </m:sSub>
                          <m:r>
                            <a:rPr lang="en-US" sz="1600" b="0" i="1" kern="1000" spc="30" smtClean="0">
                              <a:solidFill>
                                <a:schemeClr val="tx1">
                                  <a:lumMod val="65000"/>
                                  <a:lumOff val="35000"/>
                                </a:schemeClr>
                              </a:solidFill>
                              <a:latin typeface="Cambria Math" panose="02040503050406030204" pitchFamily="18" charset="0"/>
                            </a:rPr>
                            <m:t> </m:t>
                          </m:r>
                          <m:r>
                            <a:rPr lang="en-US" sz="1600" b="0" i="1" kern="1000" spc="30" smtClean="0">
                              <a:solidFill>
                                <a:schemeClr val="tx1">
                                  <a:lumMod val="65000"/>
                                  <a:lumOff val="35000"/>
                                </a:schemeClr>
                              </a:solidFill>
                              <a:latin typeface="Cambria Math" panose="02040503050406030204" pitchFamily="18" charset="0"/>
                            </a:rPr>
                            <m:t>𝛼</m:t>
                          </m:r>
                        </m:den>
                      </m:f>
                    </m:oMath>
                  </m:oMathPara>
                </a14:m>
                <a:endParaRPr lang="en-US" sz="1600" kern="1000" spc="30" dirty="0" err="1">
                  <a:solidFill>
                    <a:schemeClr val="tx1">
                      <a:lumMod val="65000"/>
                      <a:lumOff val="35000"/>
                    </a:schemeClr>
                  </a:solidFill>
                  <a:latin typeface="Humanst521 Lt BT" panose="020B0402020204020304" pitchFamily="34" charset="0"/>
                  <a:cs typeface="Franklin Gothic Book"/>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300288" y="24164"/>
                <a:ext cx="2012496" cy="63203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2218914"/>
      </p:ext>
    </p:extLst>
  </p:cSld>
  <p:clrMapOvr>
    <a:masterClrMapping/>
  </p:clrMapOvr>
  <p:transition spd="med" advTm="4679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86487" y="697117"/>
            <a:ext cx="4175963" cy="3802091"/>
          </a:xfrm>
        </p:spPr>
      </p:pic>
      <p:pic>
        <p:nvPicPr>
          <p:cNvPr id="7" name="Content Placeholder 6"/>
          <p:cNvPicPr>
            <a:picLocks noGrp="1"/>
          </p:cNvPicPr>
          <p:nvPr>
            <p:ph sz="quarter" idx="18"/>
          </p:nvPr>
        </p:nvPicPr>
        <p:blipFill>
          <a:blip r:embed="rId3">
            <a:extLst>
              <a:ext uri="{28A0092B-C50C-407E-A947-70E740481C1C}">
                <a14:useLocalDpi xmlns:a14="http://schemas.microsoft.com/office/drawing/2010/main" val="0"/>
              </a:ext>
            </a:extLst>
          </a:blip>
          <a:stretch>
            <a:fillRect/>
          </a:stretch>
        </p:blipFill>
        <p:spPr>
          <a:xfrm>
            <a:off x="4361847" y="978274"/>
            <a:ext cx="4176000" cy="3133725"/>
          </a:xfrm>
        </p:spPr>
      </p:pic>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15</a:t>
            </a:fld>
            <a:endParaRPr lang="de-DE" dirty="0">
              <a:solidFill>
                <a:srgbClr val="000000"/>
              </a:solidFill>
            </a:endParaRPr>
          </a:p>
        </p:txBody>
      </p:sp>
      <mc:AlternateContent xmlns:mc="http://schemas.openxmlformats.org/markup-compatibility/2006" xmlns:a14="http://schemas.microsoft.com/office/drawing/2010/main">
        <mc:Choice Requires="a14">
          <p:sp>
            <p:nvSpPr>
              <p:cNvPr id="8" name="TextBox 7"/>
              <p:cNvSpPr txBox="1"/>
              <p:nvPr/>
            </p:nvSpPr>
            <p:spPr>
              <a:xfrm>
                <a:off x="618071" y="4546962"/>
                <a:ext cx="2642070" cy="47397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mn-lt"/>
                    <a:cs typeface="Franklin Gothic Book"/>
                  </a:rPr>
                  <a:t>Natural lower thresholds </a:t>
                </a:r>
                <a14:m>
                  <m:oMath xmlns:m="http://schemas.openxmlformats.org/officeDocument/2006/math">
                    <m:r>
                      <a:rPr lang="de-CH" sz="1400" b="0" i="1" kern="1000" spc="30" smtClean="0">
                        <a:solidFill>
                          <a:schemeClr val="tx1">
                            <a:lumMod val="85000"/>
                            <a:lumOff val="15000"/>
                          </a:schemeClr>
                        </a:solidFill>
                        <a:latin typeface="Cambria Math" panose="02040503050406030204" pitchFamily="18" charset="0"/>
                        <a:cs typeface="Franklin Gothic Book"/>
                      </a:rPr>
                      <m:t>𝑟</m:t>
                    </m:r>
                    <m:r>
                      <a:rPr lang="en-US" sz="1400" b="0" i="1" kern="1000" spc="30" smtClean="0">
                        <a:solidFill>
                          <a:schemeClr val="tx1">
                            <a:lumMod val="85000"/>
                            <a:lumOff val="15000"/>
                          </a:schemeClr>
                        </a:solidFill>
                        <a:latin typeface="Cambria Math" panose="02040503050406030204" pitchFamily="18" charset="0"/>
                        <a:cs typeface="Franklin Gothic Book"/>
                      </a:rPr>
                      <m:t>=</m:t>
                    </m:r>
                    <m:r>
                      <a:rPr lang="en-US" sz="1400" b="0" i="0" kern="1000" spc="30" smtClean="0">
                        <a:solidFill>
                          <a:schemeClr val="tx1">
                            <a:lumMod val="85000"/>
                            <a:lumOff val="15000"/>
                          </a:schemeClr>
                        </a:solidFill>
                        <a:latin typeface="Cambria Math" panose="02040503050406030204" pitchFamily="18" charset="0"/>
                        <a:cs typeface="Franklin Gothic Book"/>
                      </a:rPr>
                      <m:t>1 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cm</m:t>
                    </m:r>
                  </m:oMath>
                </a14:m>
                <a:r>
                  <a:rPr lang="en-US" sz="1400" kern="1000" spc="30" dirty="0">
                    <a:solidFill>
                      <a:schemeClr val="tx1">
                        <a:lumMod val="85000"/>
                        <a:lumOff val="15000"/>
                      </a:schemeClr>
                    </a:solidFill>
                    <a:latin typeface="+mn-lt"/>
                    <a:cs typeface="Franklin Gothic Book"/>
                  </a:rPr>
                  <a:t>:</a:t>
                </a:r>
                <a:br>
                  <a:rPr lang="en-US" sz="1400" kern="1000" spc="30" dirty="0">
                    <a:solidFill>
                      <a:schemeClr val="tx1">
                        <a:lumMod val="85000"/>
                        <a:lumOff val="15000"/>
                      </a:schemeClr>
                    </a:solidFill>
                    <a:latin typeface="+mn-lt"/>
                    <a:cs typeface="Franklin Gothic Book"/>
                  </a:rPr>
                </a:br>
                <a:r>
                  <a:rPr lang="en-US" sz="1400" kern="1000" spc="30" dirty="0">
                    <a:solidFill>
                      <a:schemeClr val="tx1">
                        <a:lumMod val="85000"/>
                        <a:lumOff val="15000"/>
                      </a:schemeClr>
                    </a:solidFill>
                    <a:latin typeface="+mn-lt"/>
                    <a:cs typeface="Franklin Gothic Book"/>
                  </a:rPr>
                  <a:t>(positrons need to reach detector)</a:t>
                </a:r>
              </a:p>
            </p:txBody>
          </p:sp>
        </mc:Choice>
        <mc:Fallback xmlns="">
          <p:sp>
            <p:nvSpPr>
              <p:cNvPr id="8" name="TextBox 7"/>
              <p:cNvSpPr txBox="1">
                <a:spLocks noRot="1" noChangeAspect="1" noMove="1" noResize="1" noEditPoints="1" noAdjustHandles="1" noChangeArrowheads="1" noChangeShapeType="1" noTextEdit="1"/>
              </p:cNvSpPr>
              <p:nvPr/>
            </p:nvSpPr>
            <p:spPr>
              <a:xfrm>
                <a:off x="618071" y="4546962"/>
                <a:ext cx="2642070" cy="473976"/>
              </a:xfrm>
              <a:prstGeom prst="rect">
                <a:avLst/>
              </a:prstGeom>
              <a:blipFill>
                <a:blip r:embed="rId4"/>
                <a:stretch>
                  <a:fillRect l="-4147" t="-10256" r="-2074" b="-17949"/>
                </a:stretch>
              </a:blipFill>
            </p:spPr>
            <p:txBody>
              <a:bodyPr/>
              <a:lstStyle/>
              <a:p>
                <a:r>
                  <a:rPr lang="en-US">
                    <a:noFill/>
                  </a:rPr>
                  <a:t> </a:t>
                </a:r>
              </a:p>
            </p:txBody>
          </p:sp>
        </mc:Fallback>
      </mc:AlternateContent>
      <p:sp>
        <p:nvSpPr>
          <p:cNvPr id="9" name="TextBox 8"/>
          <p:cNvSpPr txBox="1"/>
          <p:nvPr/>
        </p:nvSpPr>
        <p:spPr>
          <a:xfrm>
            <a:off x="3677264" y="4559404"/>
            <a:ext cx="4144083" cy="473976"/>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mn-lt"/>
                <a:cs typeface="Franklin Gothic Book"/>
              </a:rPr>
              <a:t>28   MeV/c, 3T →  0.13  → 98% of positrons detectable</a:t>
            </a:r>
          </a:p>
          <a:p>
            <a:pPr>
              <a:lnSpc>
                <a:spcPct val="110000"/>
              </a:lnSpc>
              <a:spcBef>
                <a:spcPts val="0"/>
              </a:spcBef>
            </a:pPr>
            <a:r>
              <a:rPr lang="en-US" sz="1400" kern="1000" spc="30" dirty="0">
                <a:solidFill>
                  <a:schemeClr val="tx1">
                    <a:lumMod val="85000"/>
                    <a:lumOff val="15000"/>
                  </a:schemeClr>
                </a:solidFill>
                <a:latin typeface="+mn-lt"/>
                <a:cs typeface="Franklin Gothic Book"/>
              </a:rPr>
              <a:t>125 MeV/c, 3T →  0.07  → 96% of positrons detectable</a:t>
            </a:r>
          </a:p>
        </p:txBody>
      </p:sp>
      <p:sp>
        <p:nvSpPr>
          <p:cNvPr id="10" name="Rectangle 9"/>
          <p:cNvSpPr/>
          <p:nvPr/>
        </p:nvSpPr>
        <p:spPr bwMode="auto">
          <a:xfrm>
            <a:off x="1010265" y="978274"/>
            <a:ext cx="3199529" cy="3057525"/>
          </a:xfrm>
          <a:prstGeom prst="rect">
            <a:avLst/>
          </a:prstGeom>
          <a:solidFill>
            <a:srgbClr val="FFF5CC">
              <a:alpha val="18039"/>
            </a:srgbClr>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1" name="Rectangle 10"/>
          <p:cNvSpPr/>
          <p:nvPr/>
        </p:nvSpPr>
        <p:spPr bwMode="auto">
          <a:xfrm>
            <a:off x="1268970" y="983823"/>
            <a:ext cx="2916276" cy="3057525"/>
          </a:xfrm>
          <a:prstGeom prst="rect">
            <a:avLst/>
          </a:prstGeom>
          <a:solidFill>
            <a:schemeClr val="accent2">
              <a:lumMod val="20000"/>
              <a:lumOff val="80000"/>
              <a:alpha val="18000"/>
            </a:schemeClr>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13" name="Group 12"/>
          <p:cNvGrpSpPr/>
          <p:nvPr/>
        </p:nvGrpSpPr>
        <p:grpSpPr>
          <a:xfrm>
            <a:off x="5099774" y="1386943"/>
            <a:ext cx="892434" cy="263342"/>
            <a:chOff x="5099774" y="1386943"/>
            <a:chExt cx="892434" cy="263342"/>
          </a:xfrm>
        </p:grpSpPr>
        <mc:AlternateContent xmlns:mc="http://schemas.openxmlformats.org/markup-compatibility/2006" xmlns:a14="http://schemas.microsoft.com/office/drawing/2010/main">
          <mc:Choice Requires="a14">
            <p:sp>
              <p:nvSpPr>
                <p:cNvPr id="2" name="TextBox 1"/>
                <p:cNvSpPr txBox="1"/>
                <p:nvPr/>
              </p:nvSpPr>
              <p:spPr>
                <a:xfrm>
                  <a:off x="5571324" y="1386943"/>
                  <a:ext cx="420884" cy="263342"/>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𝐴</m:t>
                        </m:r>
                        <m:rad>
                          <m:radPr>
                            <m:degHide m:val="on"/>
                            <m:ctrlPr>
                              <a:rPr lang="en-US" sz="1400" b="0" i="1" kern="1000" spc="30" smtClean="0">
                                <a:solidFill>
                                  <a:schemeClr val="tx1">
                                    <a:lumMod val="85000"/>
                                    <a:lumOff val="15000"/>
                                  </a:schemeClr>
                                </a:solidFill>
                                <a:latin typeface="Cambria Math" panose="02040503050406030204" pitchFamily="18" charset="0"/>
                                <a:cs typeface="Franklin Gothic Book"/>
                              </a:rPr>
                            </m:ctrlPr>
                          </m:radPr>
                          <m:deg/>
                          <m:e>
                            <m:r>
                              <a:rPr lang="en-US" sz="1400" b="0" i="1" kern="1000" spc="30" smtClean="0">
                                <a:solidFill>
                                  <a:schemeClr val="tx1">
                                    <a:lumMod val="85000"/>
                                    <a:lumOff val="15000"/>
                                  </a:schemeClr>
                                </a:solidFill>
                                <a:latin typeface="Cambria Math" panose="02040503050406030204" pitchFamily="18" charset="0"/>
                                <a:cs typeface="Franklin Gothic Book"/>
                              </a:rPr>
                              <m:t>𝑁</m:t>
                            </m:r>
                          </m:e>
                        </m:rad>
                      </m:oMath>
                    </m:oMathPara>
                  </a14:m>
                  <a:endParaRPr lang="en-US" sz="1400" kern="1000" spc="30" dirty="0" err="1">
                    <a:solidFill>
                      <a:schemeClr val="tx1">
                        <a:lumMod val="85000"/>
                        <a:lumOff val="15000"/>
                      </a:schemeClr>
                    </a:solidFill>
                    <a:latin typeface="+mn-lt"/>
                    <a:cs typeface="Franklin Gothic Book"/>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571324" y="1386943"/>
                  <a:ext cx="420884" cy="263342"/>
                </a:xfrm>
                <a:prstGeom prst="rect">
                  <a:avLst/>
                </a:prstGeom>
                <a:blipFill>
                  <a:blip r:embed="rId6"/>
                  <a:stretch>
                    <a:fillRect l="-8696" r="-7246"/>
                  </a:stretch>
                </a:blipFill>
              </p:spPr>
              <p:txBody>
                <a:bodyPr/>
                <a:lstStyle/>
                <a:p>
                  <a:r>
                    <a:rPr lang="en-US">
                      <a:noFill/>
                    </a:rPr>
                    <a:t> </a:t>
                  </a:r>
                </a:p>
              </p:txBody>
            </p:sp>
          </mc:Fallback>
        </mc:AlternateContent>
        <p:cxnSp>
          <p:nvCxnSpPr>
            <p:cNvPr id="12" name="Straight Connector 11"/>
            <p:cNvCxnSpPr/>
            <p:nvPr/>
          </p:nvCxnSpPr>
          <p:spPr bwMode="auto">
            <a:xfrm>
              <a:off x="5099774" y="1518614"/>
              <a:ext cx="411174" cy="0"/>
            </a:xfrm>
            <a:prstGeom prst="line">
              <a:avLst/>
            </a:prstGeom>
            <a:ln w="19050" cap="rnd">
              <a:solidFill>
                <a:schemeClr val="tx1"/>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grpSp>
        <p:nvGrpSpPr>
          <p:cNvPr id="14" name="Group 13"/>
          <p:cNvGrpSpPr/>
          <p:nvPr/>
        </p:nvGrpSpPr>
        <p:grpSpPr>
          <a:xfrm>
            <a:off x="5111799" y="1693789"/>
            <a:ext cx="634863" cy="236988"/>
            <a:chOff x="5099774" y="1386943"/>
            <a:chExt cx="634863" cy="236988"/>
          </a:xfrm>
        </p:grpSpPr>
        <mc:AlternateContent xmlns:mc="http://schemas.openxmlformats.org/markup-compatibility/2006" xmlns:a14="http://schemas.microsoft.com/office/drawing/2010/main">
          <mc:Choice Requires="a14">
            <p:sp>
              <p:nvSpPr>
                <p:cNvPr id="15" name="TextBox 14"/>
                <p:cNvSpPr txBox="1"/>
                <p:nvPr/>
              </p:nvSpPr>
              <p:spPr>
                <a:xfrm>
                  <a:off x="5571324" y="1386943"/>
                  <a:ext cx="163313"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𝐴</m:t>
                        </m:r>
                      </m:oMath>
                    </m:oMathPara>
                  </a14:m>
                  <a:endParaRPr lang="en-US" sz="1400" kern="1000" spc="30" dirty="0" err="1">
                    <a:solidFill>
                      <a:schemeClr val="tx1">
                        <a:lumMod val="85000"/>
                        <a:lumOff val="15000"/>
                      </a:schemeClr>
                    </a:solidFill>
                    <a:latin typeface="+mn-lt"/>
                    <a:cs typeface="Franklin Gothic Book"/>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571324" y="1386943"/>
                  <a:ext cx="163313" cy="236988"/>
                </a:xfrm>
                <a:prstGeom prst="rect">
                  <a:avLst/>
                </a:prstGeom>
                <a:blipFill>
                  <a:blip r:embed="rId7"/>
                  <a:stretch>
                    <a:fillRect l="-22222" r="-22222"/>
                  </a:stretch>
                </a:blipFill>
              </p:spPr>
              <p:txBody>
                <a:bodyPr/>
                <a:lstStyle/>
                <a:p>
                  <a:r>
                    <a:rPr lang="en-US">
                      <a:noFill/>
                    </a:rPr>
                    <a:t> </a:t>
                  </a:r>
                </a:p>
              </p:txBody>
            </p:sp>
          </mc:Fallback>
        </mc:AlternateContent>
        <p:cxnSp>
          <p:nvCxnSpPr>
            <p:cNvPr id="16" name="Straight Connector 15"/>
            <p:cNvCxnSpPr/>
            <p:nvPr/>
          </p:nvCxnSpPr>
          <p:spPr bwMode="auto">
            <a:xfrm>
              <a:off x="5099774" y="1518614"/>
              <a:ext cx="411174" cy="0"/>
            </a:xfrm>
            <a:prstGeom prst="line">
              <a:avLst/>
            </a:prstGeom>
            <a:ln w="19050" cap="rnd">
              <a:solidFill>
                <a:schemeClr val="tx1"/>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17" name="Rectangle 16"/>
          <p:cNvSpPr/>
          <p:nvPr/>
        </p:nvSpPr>
        <p:spPr bwMode="auto">
          <a:xfrm>
            <a:off x="5186229" y="1202835"/>
            <a:ext cx="3236352" cy="2509997"/>
          </a:xfrm>
          <a:prstGeom prst="rect">
            <a:avLst/>
          </a:prstGeom>
          <a:solidFill>
            <a:srgbClr val="FFF5CC">
              <a:alpha val="18039"/>
            </a:srgbClr>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8" name="Rectangle 17"/>
          <p:cNvSpPr/>
          <p:nvPr/>
        </p:nvSpPr>
        <p:spPr bwMode="auto">
          <a:xfrm>
            <a:off x="5444933" y="1202834"/>
            <a:ext cx="2977646" cy="2509997"/>
          </a:xfrm>
          <a:prstGeom prst="rect">
            <a:avLst/>
          </a:prstGeom>
          <a:solidFill>
            <a:schemeClr val="accent2">
              <a:lumMod val="20000"/>
              <a:lumOff val="80000"/>
              <a:alpha val="18000"/>
            </a:schemeClr>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20" name="Title 1"/>
          <p:cNvSpPr>
            <a:spLocks noGrp="1"/>
          </p:cNvSpPr>
          <p:nvPr>
            <p:ph type="title"/>
          </p:nvPr>
        </p:nvSpPr>
        <p:spPr>
          <a:xfrm>
            <a:off x="2077200" y="119220"/>
            <a:ext cx="6708025" cy="381375"/>
          </a:xfrm>
        </p:spPr>
        <p:txBody>
          <a:bodyPr/>
          <a:lstStyle/>
          <a:p>
            <a:r>
              <a:rPr lang="en-US" dirty="0"/>
              <a:t>Figure of merit -  what changes at 28MeV/c?</a:t>
            </a:r>
          </a:p>
        </p:txBody>
      </p:sp>
      <p:pic>
        <p:nvPicPr>
          <p:cNvPr id="21" name="Content Placeholder 8"/>
          <p:cNvPicPr>
            <a:picLocks noChangeAspect="1"/>
          </p:cNvPicPr>
          <p:nvPr/>
        </p:nvPicPr>
        <p:blipFill>
          <a:blip r:embed="rId8"/>
          <a:stretch>
            <a:fillRect/>
          </a:stretch>
        </p:blipFill>
        <p:spPr>
          <a:xfrm>
            <a:off x="0" y="0"/>
            <a:ext cx="1715903" cy="1693789"/>
          </a:xfrm>
          <a:prstGeom prst="rect">
            <a:avLst/>
          </a:prstGeom>
        </p:spPr>
      </p:pic>
      <p:cxnSp>
        <p:nvCxnSpPr>
          <p:cNvPr id="23" name="Straight Connector 22"/>
          <p:cNvCxnSpPr/>
          <p:nvPr/>
        </p:nvCxnSpPr>
        <p:spPr bwMode="auto">
          <a:xfrm>
            <a:off x="6201697" y="1202835"/>
            <a:ext cx="0" cy="2509997"/>
          </a:xfrm>
          <a:prstGeom prst="lin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6540809" y="602222"/>
                <a:ext cx="1280538" cy="304699"/>
              </a:xfrm>
              <a:prstGeom prst="callout2">
                <a:avLst>
                  <a:gd name="adj1" fmla="val 50675"/>
                  <a:gd name="adj2" fmla="val -1243"/>
                  <a:gd name="adj3" fmla="val 50675"/>
                  <a:gd name="adj4" fmla="val -10083"/>
                  <a:gd name="adj5" fmla="val 206148"/>
                  <a:gd name="adj6" fmla="val -27422"/>
                </a:avLst>
              </a:prstGeom>
              <a:ln>
                <a:solidFill>
                  <a:schemeClr val="bg2">
                    <a:lumMod val="75000"/>
                  </a:schemeClr>
                </a:solidFill>
              </a:ln>
            </p:spPr>
            <p:style>
              <a:lnRef idx="2">
                <a:schemeClr val="accent4"/>
              </a:lnRef>
              <a:fillRef idx="1">
                <a:schemeClr val="lt1"/>
              </a:fillRef>
              <a:effectRef idx="0">
                <a:schemeClr val="accent4"/>
              </a:effectRef>
              <a:fontRef idx="minor">
                <a:schemeClr val="dk1"/>
              </a:fontRef>
            </p:style>
            <p:txBody>
              <a:bodyPr wrap="none" lIns="3600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b="0" i="1" kern="1000" spc="30" dirty="0" smtClean="0">
                          <a:solidFill>
                            <a:schemeClr val="tx1">
                              <a:lumMod val="85000"/>
                              <a:lumOff val="15000"/>
                            </a:schemeClr>
                          </a:solidFill>
                          <a:latin typeface="Cambria Math" panose="02040503050406030204" pitchFamily="18" charset="0"/>
                          <a:cs typeface="Franklin Gothic Book"/>
                        </a:rPr>
                        <m:t>∼</m:t>
                      </m:r>
                      <m:r>
                        <a:rPr lang="en-US" i="1" kern="1000" spc="30" dirty="0" smtClean="0">
                          <a:solidFill>
                            <a:schemeClr val="tx1">
                              <a:lumMod val="85000"/>
                              <a:lumOff val="15000"/>
                            </a:schemeClr>
                          </a:solidFill>
                          <a:latin typeface="Cambria Math" panose="02040503050406030204" pitchFamily="18" charset="0"/>
                          <a:cs typeface="Franklin Gothic Book"/>
                        </a:rPr>
                        <m:t>2</m:t>
                      </m:r>
                      <m:r>
                        <a:rPr lang="de-CH" b="0" i="0" kern="1000" spc="30" dirty="0" smtClean="0">
                          <a:solidFill>
                            <a:schemeClr val="tx1">
                              <a:lumMod val="85000"/>
                              <a:lumOff val="15000"/>
                            </a:schemeClr>
                          </a:solidFill>
                          <a:latin typeface="Cambria Math" panose="02040503050406030204" pitchFamily="18" charset="0"/>
                          <a:cs typeface="Franklin Gothic Book"/>
                        </a:rPr>
                        <m:t>5</m:t>
                      </m:r>
                      <m:r>
                        <m:rPr>
                          <m:sty m:val="p"/>
                        </m:rPr>
                        <a:rPr lang="de-CH" b="0" i="0" kern="1000" spc="30" dirty="0" smtClean="0">
                          <a:solidFill>
                            <a:schemeClr val="tx1">
                              <a:lumMod val="85000"/>
                              <a:lumOff val="15000"/>
                            </a:schemeClr>
                          </a:solidFill>
                          <a:latin typeface="Cambria Math" panose="02040503050406030204" pitchFamily="18" charset="0"/>
                          <a:cs typeface="Franklin Gothic Book"/>
                        </a:rPr>
                        <m:t>MeV</m:t>
                      </m:r>
                      <m:r>
                        <a:rPr lang="en-US" b="0" i="0" kern="1000" spc="30" dirty="0" smtClean="0">
                          <a:solidFill>
                            <a:schemeClr val="tx1">
                              <a:lumMod val="85000"/>
                              <a:lumOff val="15000"/>
                            </a:schemeClr>
                          </a:solidFill>
                          <a:latin typeface="Cambria Math" panose="02040503050406030204" pitchFamily="18" charset="0"/>
                          <a:cs typeface="Franklin Gothic Book"/>
                        </a:rPr>
                        <m:t>/</m:t>
                      </m:r>
                      <m:r>
                        <a:rPr lang="de-CH" b="0" i="1" kern="1000" spc="30" dirty="0" smtClean="0">
                          <a:solidFill>
                            <a:schemeClr val="tx1">
                              <a:lumMod val="85000"/>
                              <a:lumOff val="15000"/>
                            </a:schemeClr>
                          </a:solidFill>
                          <a:latin typeface="Cambria Math" panose="02040503050406030204" pitchFamily="18" charset="0"/>
                          <a:cs typeface="Franklin Gothic Book"/>
                        </a:rPr>
                        <m:t>𝑐</m:t>
                      </m:r>
                    </m:oMath>
                  </m:oMathPara>
                </a14:m>
                <a:endParaRPr lang="en-US" kern="1000" spc="30" dirty="0">
                  <a:solidFill>
                    <a:schemeClr val="tx1">
                      <a:lumMod val="85000"/>
                      <a:lumOff val="15000"/>
                    </a:schemeClr>
                  </a:solidFill>
                  <a:latin typeface="+mn-lt"/>
                  <a:cs typeface="Franklin Gothic Book"/>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540809" y="602222"/>
                <a:ext cx="1280538" cy="304699"/>
              </a:xfrm>
              <a:prstGeom prst="callout2">
                <a:avLst>
                  <a:gd name="adj1" fmla="val 50675"/>
                  <a:gd name="adj2" fmla="val -1243"/>
                  <a:gd name="adj3" fmla="val 50675"/>
                  <a:gd name="adj4" fmla="val -10083"/>
                  <a:gd name="adj5" fmla="val 206148"/>
                  <a:gd name="adj6" fmla="val -27422"/>
                </a:avLst>
              </a:prstGeom>
              <a:blipFill>
                <a:blip r:embed="rId9"/>
                <a:stretch>
                  <a:fillRect r="-1481"/>
                </a:stretch>
              </a:blipFill>
              <a:ln>
                <a:solidFill>
                  <a:schemeClr val="bg2">
                    <a:lumMod val="75000"/>
                  </a:schemeClr>
                </a:solidFill>
              </a:ln>
            </p:spPr>
            <p:txBody>
              <a:bodyPr/>
              <a:lstStyle/>
              <a:p>
                <a:r>
                  <a:rPr lang="en-US">
                    <a:noFill/>
                  </a:rPr>
                  <a:t> </a:t>
                </a:r>
              </a:p>
            </p:txBody>
          </p:sp>
        </mc:Fallback>
      </mc:AlternateContent>
      <p:sp>
        <p:nvSpPr>
          <p:cNvPr id="4" name="Rectangle 3"/>
          <p:cNvSpPr/>
          <p:nvPr/>
        </p:nvSpPr>
        <p:spPr bwMode="auto">
          <a:xfrm>
            <a:off x="6191258" y="1202835"/>
            <a:ext cx="235482" cy="2509997"/>
          </a:xfrm>
          <a:prstGeom prst="rect">
            <a:avLst/>
          </a:prstGeom>
          <a:gradFill flip="none" rotWithShape="1">
            <a:gsLst>
              <a:gs pos="17000">
                <a:srgbClr val="0070C0">
                  <a:alpha val="10000"/>
                </a:srgbClr>
              </a:gs>
              <a:gs pos="87000">
                <a:srgbClr val="0070C0">
                  <a:alpha val="31000"/>
                </a:srgbClr>
              </a:gs>
              <a:gs pos="100000">
                <a:schemeClr val="bg1">
                  <a:alpha val="17000"/>
                </a:schemeClr>
              </a:gs>
              <a:gs pos="0">
                <a:schemeClr val="bg1">
                  <a:alpha val="4000"/>
                </a:schemeClr>
              </a:gs>
              <a:gs pos="48000">
                <a:srgbClr val="0070C0"/>
              </a:gs>
            </a:gsLst>
            <a:lin ang="0" scaled="1"/>
            <a:tileRect/>
          </a:gra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5223283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262" y="80616"/>
            <a:ext cx="7886700" cy="390998"/>
          </a:xfrm>
        </p:spPr>
        <p:txBody>
          <a:bodyPr>
            <a:normAutofit fontScale="90000"/>
          </a:bodyPr>
          <a:lstStyle/>
          <a:p>
            <a:r>
              <a:rPr lang="en-US" dirty="0"/>
              <a:t>Possible scenarios (first phase B → final C)</a:t>
            </a:r>
          </a:p>
        </p:txBody>
      </p:sp>
      <p:pic>
        <p:nvPicPr>
          <p:cNvPr id="7" name="Content Placeholder 6"/>
          <p:cNvPicPr>
            <a:picLocks noGrp="1" noChangeAspect="1"/>
          </p:cNvPicPr>
          <p:nvPr>
            <p:ph sz="quarter" idx="18"/>
          </p:nvPr>
        </p:nvPicPr>
        <p:blipFill>
          <a:blip r:embed="rId2" cstate="screen">
            <a:extLst>
              <a:ext uri="{28A0092B-C50C-407E-A947-70E740481C1C}">
                <a14:useLocalDpi xmlns:a14="http://schemas.microsoft.com/office/drawing/2010/main" val="0"/>
              </a:ext>
            </a:extLst>
          </a:blip>
          <a:stretch>
            <a:fillRect/>
          </a:stretch>
        </p:blipFill>
        <p:spPr>
          <a:xfrm>
            <a:off x="830310" y="1125683"/>
            <a:ext cx="2674627" cy="2492955"/>
          </a:xfrm>
        </p:spPr>
      </p:pic>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16</a:t>
            </a:fld>
            <a:endParaRPr lang="de-DE" dirty="0">
              <a:solidFill>
                <a:srgbClr val="000000"/>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44364" y="1113449"/>
            <a:ext cx="2712813" cy="249295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09" y="3618639"/>
            <a:ext cx="2674626" cy="87807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44362" y="3606405"/>
            <a:ext cx="2712815" cy="878072"/>
          </a:xfrm>
          <a:prstGeom prst="rect">
            <a:avLst/>
          </a:prstGeom>
        </p:spPr>
      </p:pic>
      <p:sp>
        <p:nvSpPr>
          <p:cNvPr id="12" name="TextBox 11"/>
          <p:cNvSpPr txBox="1"/>
          <p:nvPr/>
        </p:nvSpPr>
        <p:spPr>
          <a:xfrm flipH="1">
            <a:off x="5785302" y="4890593"/>
            <a:ext cx="2999923" cy="236988"/>
          </a:xfrm>
          <a:prstGeom prst="rect">
            <a:avLst/>
          </a:prstGeom>
          <a:solidFill>
            <a:schemeClr val="bg1"/>
          </a:solidFill>
        </p:spPr>
        <p:txBody>
          <a:bodyPr wrap="square" lIns="0" tIns="0" rIns="0" bIns="0" rtlCol="0" anchor="t" anchorCtr="0">
            <a:spAutoFit/>
          </a:bodyPr>
          <a:lstStyle/>
          <a:p>
            <a:pPr algn="r">
              <a:lnSpc>
                <a:spcPct val="110000"/>
              </a:lnSpc>
            </a:pPr>
            <a:r>
              <a:rPr lang="en-US" sz="1400" kern="1000" spc="30" dirty="0">
                <a:solidFill>
                  <a:schemeClr val="tx1">
                    <a:lumMod val="85000"/>
                    <a:lumOff val="15000"/>
                  </a:schemeClr>
                </a:solidFill>
                <a:cs typeface="Franklin Gothic Book"/>
              </a:rPr>
              <a:t>Simulation: Andreas Knecht</a:t>
            </a:r>
          </a:p>
        </p:txBody>
      </p:sp>
      <p:sp>
        <p:nvSpPr>
          <p:cNvPr id="14" name="TextBox 13"/>
          <p:cNvSpPr txBox="1"/>
          <p:nvPr/>
        </p:nvSpPr>
        <p:spPr>
          <a:xfrm>
            <a:off x="1056501" y="773830"/>
            <a:ext cx="2224007" cy="236988"/>
          </a:xfrm>
          <a:prstGeom prst="rect">
            <a:avLst/>
          </a:prstGeom>
          <a:solidFill>
            <a:schemeClr val="bg1"/>
          </a:solidFill>
        </p:spPr>
        <p:txBody>
          <a:bodyPr wrap="none" lIns="0" tIns="0" rIns="0" bIns="0" rtlCol="0" anchor="t" anchorCtr="0">
            <a:spAutoFit/>
          </a:bodyPr>
          <a:lstStyle/>
          <a:p>
            <a:pPr>
              <a:lnSpc>
                <a:spcPct val="110000"/>
              </a:lnSpc>
            </a:pPr>
            <a:r>
              <a:rPr lang="en-US" sz="1400" kern="1000" spc="30" dirty="0">
                <a:solidFill>
                  <a:schemeClr val="tx1">
                    <a:lumMod val="85000"/>
                    <a:lumOff val="15000"/>
                  </a:schemeClr>
                </a:solidFill>
                <a:cs typeface="Franklin Gothic Book"/>
              </a:rPr>
              <a:t>28 MeV/c, 3T, 0.03 m, 2ns </a:t>
            </a:r>
          </a:p>
        </p:txBody>
      </p:sp>
      <p:sp>
        <p:nvSpPr>
          <p:cNvPr id="15" name="TextBox 14"/>
          <p:cNvSpPr txBox="1"/>
          <p:nvPr/>
        </p:nvSpPr>
        <p:spPr>
          <a:xfrm>
            <a:off x="5689646" y="773830"/>
            <a:ext cx="2327240" cy="236988"/>
          </a:xfrm>
          <a:prstGeom prst="rect">
            <a:avLst/>
          </a:prstGeom>
          <a:solidFill>
            <a:schemeClr val="bg1"/>
          </a:solidFill>
        </p:spPr>
        <p:txBody>
          <a:bodyPr wrap="none" lIns="0" tIns="0" rIns="0" bIns="0" rtlCol="0" anchor="t" anchorCtr="0">
            <a:spAutoFit/>
          </a:bodyPr>
          <a:lstStyle/>
          <a:p>
            <a:pPr>
              <a:lnSpc>
                <a:spcPct val="110000"/>
              </a:lnSpc>
            </a:pPr>
            <a:r>
              <a:rPr lang="en-US" sz="1400" kern="1000" spc="30" dirty="0">
                <a:solidFill>
                  <a:schemeClr val="tx1">
                    <a:lumMod val="85000"/>
                    <a:lumOff val="15000"/>
                  </a:schemeClr>
                </a:solidFill>
                <a:cs typeface="Franklin Gothic Book"/>
              </a:rPr>
              <a:t>125 MeV/c, 3T, 0.14 m, 4ns </a:t>
            </a:r>
          </a:p>
        </p:txBody>
      </p:sp>
      <p:sp>
        <p:nvSpPr>
          <p:cNvPr id="19" name="TextBox 18"/>
          <p:cNvSpPr txBox="1"/>
          <p:nvPr/>
        </p:nvSpPr>
        <p:spPr>
          <a:xfrm>
            <a:off x="978830" y="1191833"/>
            <a:ext cx="242695" cy="473976"/>
          </a:xfrm>
          <a:prstGeom prst="rect">
            <a:avLst/>
          </a:prstGeom>
          <a:noFill/>
        </p:spPr>
        <p:txBody>
          <a:bodyPr wrap="none" lIns="0" tIns="0" rIns="0" bIns="0" rtlCol="0" anchor="t" anchorCtr="0">
            <a:spAutoFit/>
          </a:bodyPr>
          <a:lstStyle/>
          <a:p>
            <a:pPr>
              <a:lnSpc>
                <a:spcPct val="110000"/>
              </a:lnSpc>
            </a:pPr>
            <a:r>
              <a:rPr lang="en-US" sz="2800" kern="1000" spc="30" dirty="0">
                <a:solidFill>
                  <a:schemeClr val="bg1"/>
                </a:solidFill>
                <a:cs typeface="Franklin Gothic Book"/>
              </a:rPr>
              <a:t>B</a:t>
            </a:r>
            <a:endParaRPr lang="en-US" sz="1400" b="1" kern="1000" spc="30" dirty="0">
              <a:solidFill>
                <a:schemeClr val="bg1"/>
              </a:solidFill>
              <a:cs typeface="Franklin Gothic Book"/>
            </a:endParaRPr>
          </a:p>
        </p:txBody>
      </p:sp>
      <p:sp>
        <p:nvSpPr>
          <p:cNvPr id="20" name="TextBox 19"/>
          <p:cNvSpPr txBox="1"/>
          <p:nvPr/>
        </p:nvSpPr>
        <p:spPr>
          <a:xfrm>
            <a:off x="5592883" y="1179599"/>
            <a:ext cx="257122" cy="473976"/>
          </a:xfrm>
          <a:prstGeom prst="rect">
            <a:avLst/>
          </a:prstGeom>
          <a:noFill/>
        </p:spPr>
        <p:txBody>
          <a:bodyPr wrap="none" lIns="0" tIns="0" rIns="0" bIns="0" rtlCol="0" anchor="t" anchorCtr="0">
            <a:spAutoFit/>
          </a:bodyPr>
          <a:lstStyle/>
          <a:p>
            <a:pPr>
              <a:lnSpc>
                <a:spcPct val="110000"/>
              </a:lnSpc>
            </a:pPr>
            <a:r>
              <a:rPr lang="en-US" sz="2800" kern="1000" spc="30" dirty="0">
                <a:solidFill>
                  <a:schemeClr val="bg1"/>
                </a:solidFill>
                <a:cs typeface="Franklin Gothic Book"/>
              </a:rPr>
              <a:t>C</a:t>
            </a:r>
            <a:endParaRPr lang="en-US" sz="1400" kern="1000" spc="30" dirty="0">
              <a:solidFill>
                <a:schemeClr val="bg1"/>
              </a:solidFill>
              <a:cs typeface="Franklin Gothic Book"/>
            </a:endParaRPr>
          </a:p>
        </p:txBody>
      </p:sp>
      <p:sp>
        <p:nvSpPr>
          <p:cNvPr id="23" name="TextBox 22"/>
          <p:cNvSpPr txBox="1"/>
          <p:nvPr/>
        </p:nvSpPr>
        <p:spPr>
          <a:xfrm>
            <a:off x="1057351" y="2413499"/>
            <a:ext cx="516167" cy="236988"/>
          </a:xfrm>
          <a:prstGeom prst="rect">
            <a:avLst/>
          </a:prstGeom>
          <a:noFill/>
        </p:spPr>
        <p:txBody>
          <a:bodyPr wrap="none" lIns="0" tIns="0" rIns="0" bIns="0" rtlCol="0" anchor="t" anchorCtr="0">
            <a:spAutoFit/>
          </a:bodyPr>
          <a:lstStyle/>
          <a:p>
            <a:pPr>
              <a:lnSpc>
                <a:spcPct val="110000"/>
              </a:lnSpc>
            </a:pPr>
            <a:r>
              <a:rPr lang="en-US" sz="1400" kern="1000" spc="30" dirty="0">
                <a:solidFill>
                  <a:schemeClr val="bg1"/>
                </a:solidFill>
                <a:cs typeface="Franklin Gothic Book"/>
              </a:rPr>
              <a:t>0.10m</a:t>
            </a:r>
          </a:p>
        </p:txBody>
      </p:sp>
      <p:cxnSp>
        <p:nvCxnSpPr>
          <p:cNvPr id="24" name="Straight Arrow Connector 23"/>
          <p:cNvCxnSpPr/>
          <p:nvPr/>
        </p:nvCxnSpPr>
        <p:spPr bwMode="auto">
          <a:xfrm>
            <a:off x="1078536" y="2372160"/>
            <a:ext cx="979200" cy="0"/>
          </a:xfrm>
          <a:prstGeom prst="straightConnector1">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44362" y="2373488"/>
            <a:ext cx="516167" cy="236988"/>
          </a:xfrm>
          <a:prstGeom prst="rect">
            <a:avLst/>
          </a:prstGeom>
          <a:noFill/>
        </p:spPr>
        <p:txBody>
          <a:bodyPr wrap="none" lIns="0" tIns="0" rIns="0" bIns="0" rtlCol="0" anchor="t" anchorCtr="0">
            <a:spAutoFit/>
          </a:bodyPr>
          <a:lstStyle/>
          <a:p>
            <a:pPr>
              <a:lnSpc>
                <a:spcPct val="110000"/>
              </a:lnSpc>
            </a:pPr>
            <a:r>
              <a:rPr lang="en-US" sz="1400" kern="1000" spc="30" dirty="0">
                <a:solidFill>
                  <a:schemeClr val="bg1"/>
                </a:solidFill>
                <a:cs typeface="Franklin Gothic Book"/>
              </a:rPr>
              <a:t>0.25m</a:t>
            </a:r>
          </a:p>
        </p:txBody>
      </p:sp>
      <p:cxnSp>
        <p:nvCxnSpPr>
          <p:cNvPr id="27" name="Straight Arrow Connector 26"/>
          <p:cNvCxnSpPr/>
          <p:nvPr/>
        </p:nvCxnSpPr>
        <p:spPr bwMode="auto">
          <a:xfrm>
            <a:off x="5286275" y="2328103"/>
            <a:ext cx="1504800" cy="0"/>
          </a:xfrm>
          <a:prstGeom prst="straightConnector1">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nvGraphicFramePr>
        <p:xfrm>
          <a:off x="830310" y="420269"/>
          <a:ext cx="2346349" cy="365760"/>
        </p:xfrm>
        <a:graphic>
          <a:graphicData uri="http://schemas.openxmlformats.org/drawingml/2006/table">
            <a:tbl>
              <a:tblPr firstRow="1" bandRow="1">
                <a:tableStyleId>{5C22544A-7EE6-4342-B048-85BDC9FD1C3A}</a:tableStyleId>
              </a:tblPr>
              <a:tblGrid>
                <a:gridCol w="750841">
                  <a:extLst>
                    <a:ext uri="{9D8B030D-6E8A-4147-A177-3AD203B41FA5}">
                      <a16:colId xmlns:a16="http://schemas.microsoft.com/office/drawing/2014/main" val="4202179615"/>
                    </a:ext>
                  </a:extLst>
                </a:gridCol>
                <a:gridCol w="495300">
                  <a:extLst>
                    <a:ext uri="{9D8B030D-6E8A-4147-A177-3AD203B41FA5}">
                      <a16:colId xmlns:a16="http://schemas.microsoft.com/office/drawing/2014/main" val="1991389415"/>
                    </a:ext>
                  </a:extLst>
                </a:gridCol>
                <a:gridCol w="603250">
                  <a:extLst>
                    <a:ext uri="{9D8B030D-6E8A-4147-A177-3AD203B41FA5}">
                      <a16:colId xmlns:a16="http://schemas.microsoft.com/office/drawing/2014/main" val="1916304301"/>
                    </a:ext>
                  </a:extLst>
                </a:gridCol>
                <a:gridCol w="496958">
                  <a:extLst>
                    <a:ext uri="{9D8B030D-6E8A-4147-A177-3AD203B41FA5}">
                      <a16:colId xmlns:a16="http://schemas.microsoft.com/office/drawing/2014/main" val="802471526"/>
                    </a:ext>
                  </a:extLst>
                </a:gridCol>
              </a:tblGrid>
              <a:tr h="365760">
                <a:tc>
                  <a:txBody>
                    <a:bodyPr/>
                    <a:lstStyle/>
                    <a:p>
                      <a:pPr algn="ctr"/>
                      <a:r>
                        <a:rPr lang="en-US" sz="1800" b="0" dirty="0">
                          <a:solidFill>
                            <a:schemeClr val="tx1"/>
                          </a:solidFill>
                        </a:rPr>
                        <a:t>P</a:t>
                      </a:r>
                      <a:endParaRPr lang="de-CH" sz="1800" b="0" dirty="0">
                        <a:solidFill>
                          <a:schemeClr val="tx1"/>
                        </a:solidFill>
                      </a:endParaRPr>
                    </a:p>
                  </a:txBody>
                  <a:tcPr anchor="ctr">
                    <a:noFill/>
                  </a:tcPr>
                </a:tc>
                <a:tc>
                  <a:txBody>
                    <a:bodyPr/>
                    <a:lstStyle/>
                    <a:p>
                      <a:pPr algn="ctr"/>
                      <a:r>
                        <a:rPr lang="en-US" sz="1800" b="0" dirty="0">
                          <a:solidFill>
                            <a:schemeClr val="tx1"/>
                          </a:solidFill>
                        </a:rPr>
                        <a:t>B</a:t>
                      </a:r>
                      <a:endParaRPr lang="de-CH" sz="1800" b="0" dirty="0">
                        <a:solidFill>
                          <a:schemeClr val="tx1"/>
                        </a:solidFill>
                      </a:endParaRPr>
                    </a:p>
                  </a:txBody>
                  <a:tcPr anchor="ctr">
                    <a:noFill/>
                  </a:tcPr>
                </a:tc>
                <a:tc>
                  <a:txBody>
                    <a:bodyPr/>
                    <a:lstStyle/>
                    <a:p>
                      <a:pPr algn="ctr"/>
                      <a:r>
                        <a:rPr lang="en-US" sz="1800" b="0" dirty="0">
                          <a:solidFill>
                            <a:schemeClr val="tx1"/>
                          </a:solidFill>
                        </a:rPr>
                        <a:t>R</a:t>
                      </a:r>
                      <a:endParaRPr lang="de-CH" sz="1800" b="0" dirty="0">
                        <a:solidFill>
                          <a:schemeClr val="tx1"/>
                        </a:solidFill>
                      </a:endParaRPr>
                    </a:p>
                  </a:txBody>
                  <a:tcPr anchor="ctr">
                    <a:noFill/>
                  </a:tcPr>
                </a:tc>
                <a:tc>
                  <a:txBody>
                    <a:bodyPr/>
                    <a:lstStyle/>
                    <a:p>
                      <a:pPr algn="ctr"/>
                      <a:r>
                        <a:rPr lang="en-US" sz="1800" b="0" dirty="0">
                          <a:solidFill>
                            <a:schemeClr val="tx1"/>
                          </a:solidFill>
                        </a:rPr>
                        <a:t>T</a:t>
                      </a:r>
                      <a:endParaRPr lang="de-CH" sz="1800" b="0" dirty="0">
                        <a:solidFill>
                          <a:schemeClr val="tx1"/>
                        </a:solidFill>
                      </a:endParaRPr>
                    </a:p>
                  </a:txBody>
                  <a:tcPr anchor="ctr">
                    <a:noFill/>
                  </a:tcPr>
                </a:tc>
                <a:extLst>
                  <a:ext uri="{0D108BD9-81ED-4DB2-BD59-A6C34878D82A}">
                    <a16:rowId xmlns:a16="http://schemas.microsoft.com/office/drawing/2014/main" val="1663278075"/>
                  </a:ext>
                </a:extLst>
              </a:tr>
            </a:tbl>
          </a:graphicData>
        </a:graphic>
      </p:graphicFrame>
    </p:spTree>
    <p:extLst>
      <p:ext uri="{BB962C8B-B14F-4D97-AF65-F5344CB8AC3E}">
        <p14:creationId xmlns:p14="http://schemas.microsoft.com/office/powerpoint/2010/main" val="315354641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8"/>
          </p:nvPr>
        </p:nvPicPr>
        <p:blipFill>
          <a:blip r:embed="rId2" cstate="screen">
            <a:extLst>
              <a:ext uri="{28A0092B-C50C-407E-A947-70E740481C1C}">
                <a14:useLocalDpi xmlns:a14="http://schemas.microsoft.com/office/drawing/2010/main" val="0"/>
              </a:ext>
            </a:extLst>
          </a:blip>
          <a:stretch>
            <a:fillRect/>
          </a:stretch>
        </p:blipFill>
        <p:spPr>
          <a:xfrm>
            <a:off x="2711635" y="1508939"/>
            <a:ext cx="7189485" cy="3194077"/>
          </a:xfrm>
        </p:spPr>
      </p:pic>
      <p:sp>
        <p:nvSpPr>
          <p:cNvPr id="13" name="TextBox 12"/>
          <p:cNvSpPr txBox="1"/>
          <p:nvPr/>
        </p:nvSpPr>
        <p:spPr>
          <a:xfrm>
            <a:off x="7404268" y="3176182"/>
            <a:ext cx="1068562" cy="457369"/>
          </a:xfrm>
          <a:prstGeom prst="rect">
            <a:avLst/>
          </a:prstGeom>
          <a:solidFill>
            <a:schemeClr val="bg1"/>
          </a:solidFill>
        </p:spPr>
        <p:txBody>
          <a:bodyPr wrap="none" lIns="0" tIns="0" rIns="0" bIns="0" rtlCol="0" anchor="t" anchorCtr="0">
            <a:spAutoFit/>
          </a:bodyPr>
          <a:lstStyle/>
          <a:p>
            <a:pPr algn="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Coils for </a:t>
            </a:r>
            <a:br>
              <a:rPr lang="en-US" sz="1400" kern="1000" spc="30" dirty="0">
                <a:solidFill>
                  <a:schemeClr val="tx1">
                    <a:lumMod val="85000"/>
                    <a:lumOff val="15000"/>
                  </a:schemeClr>
                </a:solidFill>
                <a:latin typeface="Humanst521 Lt BT" panose="020B0402020204020304" pitchFamily="34" charset="0"/>
                <a:cs typeface="Franklin Gothic Book"/>
              </a:rPr>
            </a:br>
            <a:r>
              <a:rPr lang="en-US" sz="1400" kern="1000" spc="30" dirty="0">
                <a:solidFill>
                  <a:schemeClr val="tx1">
                    <a:lumMod val="85000"/>
                    <a:lumOff val="15000"/>
                  </a:schemeClr>
                </a:solidFill>
                <a:latin typeface="Humanst521 Lt BT" panose="020B0402020204020304" pitchFamily="34" charset="0"/>
                <a:cs typeface="Franklin Gothic Book"/>
              </a:rPr>
              <a:t>magnetic pulse</a:t>
            </a:r>
          </a:p>
        </p:txBody>
      </p:sp>
      <p:sp>
        <p:nvSpPr>
          <p:cNvPr id="3" name="Title 2"/>
          <p:cNvSpPr>
            <a:spLocks noGrp="1"/>
          </p:cNvSpPr>
          <p:nvPr>
            <p:ph type="title"/>
          </p:nvPr>
        </p:nvSpPr>
        <p:spPr>
          <a:xfrm>
            <a:off x="2067261" y="149494"/>
            <a:ext cx="6708025" cy="381375"/>
          </a:xfrm>
        </p:spPr>
        <p:txBody>
          <a:bodyPr/>
          <a:lstStyle/>
          <a:p>
            <a:r>
              <a:rPr lang="en-US" dirty="0"/>
              <a:t>CAD view injection channel and </a:t>
            </a: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17</a:t>
            </a:fld>
            <a:endParaRPr lang="de-DE" dirty="0">
              <a:solidFill>
                <a:srgbClr val="000000"/>
              </a:solidFill>
            </a:endParaRPr>
          </a:p>
        </p:txBody>
      </p:sp>
      <p:pic>
        <p:nvPicPr>
          <p:cNvPr id="8" name="Content Placeholder 7"/>
          <p:cNvPicPr>
            <a:picLocks noGrp="1" noChangeAspect="1"/>
          </p:cNvPicPr>
          <p:nvPr>
            <p:ph sz="quarter" idx="13"/>
          </p:nvPr>
        </p:nvPicPr>
        <p:blipFill>
          <a:blip r:embed="rId3" cstate="screen">
            <a:extLst>
              <a:ext uri="{28A0092B-C50C-407E-A947-70E740481C1C}">
                <a14:useLocalDpi xmlns:a14="http://schemas.microsoft.com/office/drawing/2010/main" val="0"/>
              </a:ext>
            </a:extLst>
          </a:blip>
          <a:stretch>
            <a:fillRect/>
          </a:stretch>
        </p:blipFill>
        <p:spPr>
          <a:xfrm>
            <a:off x="-1566816" y="901148"/>
            <a:ext cx="7136977" cy="3170749"/>
          </a:xfrm>
        </p:spPr>
      </p:pic>
      <p:cxnSp>
        <p:nvCxnSpPr>
          <p:cNvPr id="4" name="Straight Arrow Connector 3"/>
          <p:cNvCxnSpPr/>
          <p:nvPr/>
        </p:nvCxnSpPr>
        <p:spPr bwMode="auto">
          <a:xfrm>
            <a:off x="6003235" y="1525354"/>
            <a:ext cx="606287" cy="949489"/>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771032" y="897698"/>
            <a:ext cx="1462580" cy="457369"/>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Coil for </a:t>
            </a:r>
            <a:br>
              <a:rPr lang="en-US" sz="1400" kern="1000" spc="30" dirty="0">
                <a:solidFill>
                  <a:schemeClr val="tx1">
                    <a:lumMod val="85000"/>
                    <a:lumOff val="15000"/>
                  </a:schemeClr>
                </a:solidFill>
                <a:latin typeface="Humanst521 Lt BT" panose="020B0402020204020304" pitchFamily="34" charset="0"/>
                <a:cs typeface="Franklin Gothic Book"/>
              </a:rPr>
            </a:br>
            <a:r>
              <a:rPr lang="en-US" sz="1400" kern="1000" spc="30" dirty="0">
                <a:solidFill>
                  <a:schemeClr val="tx1">
                    <a:lumMod val="85000"/>
                    <a:lumOff val="15000"/>
                  </a:schemeClr>
                </a:solidFill>
                <a:latin typeface="Humanst521 Lt BT" panose="020B0402020204020304" pitchFamily="34" charset="0"/>
                <a:cs typeface="Franklin Gothic Book"/>
              </a:rPr>
              <a:t>weakly focusing field</a:t>
            </a:r>
          </a:p>
        </p:txBody>
      </p:sp>
      <p:cxnSp>
        <p:nvCxnSpPr>
          <p:cNvPr id="10" name="Straight Arrow Connector 9"/>
          <p:cNvCxnSpPr/>
          <p:nvPr/>
        </p:nvCxnSpPr>
        <p:spPr bwMode="auto">
          <a:xfrm flipH="1" flipV="1">
            <a:off x="6798365" y="2941983"/>
            <a:ext cx="884583" cy="327991"/>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2" name="Straight Arrow Connector 11"/>
          <p:cNvCxnSpPr/>
          <p:nvPr/>
        </p:nvCxnSpPr>
        <p:spPr bwMode="auto">
          <a:xfrm flipH="1" flipV="1">
            <a:off x="7036904" y="2782957"/>
            <a:ext cx="646044" cy="487017"/>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5" name="Straight Arrow Connector 14"/>
          <p:cNvCxnSpPr/>
          <p:nvPr/>
        </p:nvCxnSpPr>
        <p:spPr bwMode="auto">
          <a:xfrm flipH="1">
            <a:off x="6788426" y="1134686"/>
            <a:ext cx="452382" cy="1340157"/>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7" name="TextBox 16"/>
          <p:cNvSpPr txBox="1"/>
          <p:nvPr/>
        </p:nvSpPr>
        <p:spPr>
          <a:xfrm>
            <a:off x="7036904" y="1003852"/>
            <a:ext cx="1314591"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Positron detection</a:t>
            </a:r>
          </a:p>
        </p:txBody>
      </p:sp>
      <p:sp>
        <p:nvSpPr>
          <p:cNvPr id="20" name="TextBox 19"/>
          <p:cNvSpPr txBox="1"/>
          <p:nvPr/>
        </p:nvSpPr>
        <p:spPr>
          <a:xfrm>
            <a:off x="6944277" y="3959451"/>
            <a:ext cx="1278559" cy="473976"/>
          </a:xfrm>
          <a:prstGeom prst="rect">
            <a:avLst/>
          </a:prstGeom>
          <a:solidFill>
            <a:schemeClr val="bg1"/>
          </a:solidFill>
        </p:spPr>
        <p:txBody>
          <a:bodyPr wrap="square" lIns="0" tIns="0" rIns="0" bIns="0" rtlCol="0" anchor="t" anchorCtr="0">
            <a:spAutoFit/>
          </a:bodyPr>
          <a:lstStyle/>
          <a:p>
            <a:pPr algn="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Field </a:t>
            </a:r>
            <a:br>
              <a:rPr lang="en-US" sz="1400" kern="1000" spc="30" dirty="0">
                <a:solidFill>
                  <a:schemeClr val="tx1">
                    <a:lumMod val="85000"/>
                    <a:lumOff val="15000"/>
                  </a:schemeClr>
                </a:solidFill>
                <a:latin typeface="Humanst521 Lt BT" panose="020B0402020204020304" pitchFamily="34" charset="0"/>
                <a:cs typeface="Franklin Gothic Book"/>
              </a:rPr>
            </a:br>
            <a:r>
              <a:rPr lang="en-US" sz="1400" kern="1000" spc="30" dirty="0">
                <a:solidFill>
                  <a:schemeClr val="tx1">
                    <a:lumMod val="85000"/>
                    <a:lumOff val="15000"/>
                  </a:schemeClr>
                </a:solidFill>
                <a:latin typeface="Humanst521 Lt BT" panose="020B0402020204020304" pitchFamily="34" charset="0"/>
                <a:cs typeface="Franklin Gothic Book"/>
              </a:rPr>
              <a:t>correction coils</a:t>
            </a:r>
          </a:p>
        </p:txBody>
      </p:sp>
      <p:cxnSp>
        <p:nvCxnSpPr>
          <p:cNvPr id="19" name="Straight Arrow Connector 18"/>
          <p:cNvCxnSpPr/>
          <p:nvPr/>
        </p:nvCxnSpPr>
        <p:spPr bwMode="auto">
          <a:xfrm flipH="1" flipV="1">
            <a:off x="6500191" y="3269974"/>
            <a:ext cx="983974" cy="801923"/>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25" name="TextBox 24"/>
          <p:cNvSpPr txBox="1"/>
          <p:nvPr/>
        </p:nvSpPr>
        <p:spPr>
          <a:xfrm>
            <a:off x="1725161" y="4097291"/>
            <a:ext cx="1659836" cy="473976"/>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Injection tube </a:t>
            </a:r>
            <a:br>
              <a:rPr lang="en-US" sz="1400" kern="1000" spc="30" dirty="0">
                <a:solidFill>
                  <a:schemeClr val="tx1">
                    <a:lumMod val="85000"/>
                    <a:lumOff val="15000"/>
                  </a:schemeClr>
                </a:solidFill>
                <a:latin typeface="Humanst521 Lt BT" panose="020B0402020204020304" pitchFamily="34" charset="0"/>
                <a:cs typeface="Franklin Gothic Book"/>
              </a:rPr>
            </a:br>
            <a:r>
              <a:rPr lang="en-US" sz="1400" kern="1000" spc="30" dirty="0">
                <a:solidFill>
                  <a:schemeClr val="tx1">
                    <a:lumMod val="85000"/>
                    <a:lumOff val="15000"/>
                  </a:schemeClr>
                </a:solidFill>
                <a:latin typeface="Humanst521 Lt BT" panose="020B0402020204020304" pitchFamily="34" charset="0"/>
                <a:cs typeface="Franklin Gothic Book"/>
              </a:rPr>
              <a:t>made of SC cylinders </a:t>
            </a:r>
          </a:p>
        </p:txBody>
      </p:sp>
      <p:cxnSp>
        <p:nvCxnSpPr>
          <p:cNvPr id="22" name="Straight Arrow Connector 21"/>
          <p:cNvCxnSpPr/>
          <p:nvPr/>
        </p:nvCxnSpPr>
        <p:spPr bwMode="auto">
          <a:xfrm flipV="1">
            <a:off x="3041374" y="3670935"/>
            <a:ext cx="1212574" cy="525504"/>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p:cNvCxnSpPr/>
          <p:nvPr/>
        </p:nvCxnSpPr>
        <p:spPr bwMode="auto">
          <a:xfrm flipV="1">
            <a:off x="3041374" y="4124704"/>
            <a:ext cx="2139037" cy="71735"/>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27" name="Straight Arrow Connector 26"/>
          <p:cNvCxnSpPr/>
          <p:nvPr/>
        </p:nvCxnSpPr>
        <p:spPr bwMode="auto">
          <a:xfrm flipH="1" flipV="1">
            <a:off x="5617910" y="4231412"/>
            <a:ext cx="736216" cy="471604"/>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0" name="TextBox 29"/>
          <p:cNvSpPr txBox="1"/>
          <p:nvPr/>
        </p:nvSpPr>
        <p:spPr>
          <a:xfrm>
            <a:off x="6435171" y="4677094"/>
            <a:ext cx="1603324"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70 K shield of cryostat</a:t>
            </a:r>
          </a:p>
        </p:txBody>
      </p:sp>
    </p:spTree>
    <p:extLst>
      <p:ext uri="{BB962C8B-B14F-4D97-AF65-F5344CB8AC3E}">
        <p14:creationId xmlns:p14="http://schemas.microsoft.com/office/powerpoint/2010/main" val="33481717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400" y="48568"/>
            <a:ext cx="7078825" cy="381375"/>
          </a:xfrm>
        </p:spPr>
        <p:txBody>
          <a:bodyPr/>
          <a:lstStyle/>
          <a:p>
            <a:pPr algn="l"/>
            <a:r>
              <a:rPr lang="en-US" dirty="0"/>
              <a:t>Injection channel</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18</a:t>
            </a:fld>
            <a:endParaRPr lang="de-DE" dirty="0">
              <a:solidFill>
                <a:srgbClr val="000000"/>
              </a:solidFill>
            </a:endParaRP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4109147" y="866405"/>
            <a:ext cx="3533558" cy="2355705"/>
          </a:xfrm>
        </p:spPr>
      </p:pic>
      <p:sp>
        <p:nvSpPr>
          <p:cNvPr id="5" name="Content Placeholder 4"/>
          <p:cNvSpPr>
            <a:spLocks noGrp="1"/>
          </p:cNvSpPr>
          <p:nvPr>
            <p:ph idx="10"/>
          </p:nvPr>
        </p:nvSpPr>
        <p:spPr>
          <a:xfrm>
            <a:off x="4538695" y="378730"/>
            <a:ext cx="4157663" cy="594214"/>
          </a:xfrm>
        </p:spPr>
        <p:txBody>
          <a:bodyPr/>
          <a:lstStyle/>
          <a:p>
            <a:pPr marL="182558" indent="-182558"/>
            <a:r>
              <a:rPr lang="en-US" sz="1800" dirty="0"/>
              <a:t>Injection channel with SC magnetic shield</a:t>
            </a:r>
          </a:p>
          <a:p>
            <a:pPr marL="182558" indent="-182558"/>
            <a:r>
              <a:rPr lang="en-US" sz="1800" dirty="0"/>
              <a:t>Defines vertical and horizontal divergence</a:t>
            </a:r>
          </a:p>
        </p:txBody>
      </p:sp>
      <p:pic>
        <p:nvPicPr>
          <p:cNvPr id="7" name="Picture 6"/>
          <p:cNvPicPr>
            <a:picLocks noChangeAspect="1"/>
          </p:cNvPicPr>
          <p:nvPr/>
        </p:nvPicPr>
        <p:blipFill>
          <a:blip r:embed="rId3"/>
          <a:stretch>
            <a:fillRect/>
          </a:stretch>
        </p:blipFill>
        <p:spPr>
          <a:xfrm>
            <a:off x="864393" y="654909"/>
            <a:ext cx="2643189" cy="2519726"/>
          </a:xfrm>
          <a:prstGeom prst="rect">
            <a:avLst/>
          </a:prstGeom>
        </p:spPr>
      </p:pic>
      <p:pic>
        <p:nvPicPr>
          <p:cNvPr id="8" name="Picture 7"/>
          <p:cNvPicPr>
            <a:picLocks noChangeAspect="1"/>
          </p:cNvPicPr>
          <p:nvPr/>
        </p:nvPicPr>
        <p:blipFill rotWithShape="1">
          <a:blip r:embed="rId4"/>
          <a:srcRect b="53176"/>
          <a:stretch/>
        </p:blipFill>
        <p:spPr>
          <a:xfrm>
            <a:off x="1150471" y="3260807"/>
            <a:ext cx="3703899" cy="1696378"/>
          </a:xfrm>
          <a:prstGeom prst="rect">
            <a:avLst/>
          </a:prstGeom>
        </p:spPr>
      </p:pic>
      <p:sp>
        <p:nvSpPr>
          <p:cNvPr id="9" name="TextBox 8"/>
          <p:cNvSpPr txBox="1"/>
          <p:nvPr/>
        </p:nvSpPr>
        <p:spPr>
          <a:xfrm rot="16200000">
            <a:off x="-1529552" y="2591985"/>
            <a:ext cx="3790910" cy="744819"/>
          </a:xfrm>
          <a:prstGeom prst="rect">
            <a:avLst/>
          </a:prstGeom>
          <a:solidFill>
            <a:schemeClr val="bg1"/>
          </a:solidFill>
        </p:spPr>
        <p:txBody>
          <a:bodyPr wrap="none" lIns="0" tIns="0" rIns="0" bIns="0" rtlCol="0" anchor="t" anchorCtr="0">
            <a:spAutoFit/>
          </a:bodyPr>
          <a:lstStyle/>
          <a:p>
            <a:pPr>
              <a:lnSpc>
                <a:spcPct val="110000"/>
              </a:lnSpc>
            </a:pPr>
            <a:r>
              <a:rPr lang="en-US" sz="1100" kern="1000" spc="30" dirty="0">
                <a:solidFill>
                  <a:schemeClr val="tx1">
                    <a:lumMod val="85000"/>
                    <a:lumOff val="15000"/>
                  </a:schemeClr>
                </a:solidFill>
                <a:latin typeface="Humanst521 Lt BT" panose="020B0402020204020304" pitchFamily="34" charset="0"/>
                <a:cs typeface="Franklin Gothic Book"/>
              </a:rPr>
              <a:t>D. Barna et al., PR Acc. B 20 (2017) 041002</a:t>
            </a:r>
          </a:p>
          <a:p>
            <a:pPr>
              <a:lnSpc>
                <a:spcPct val="110000"/>
              </a:lnSpc>
            </a:pPr>
            <a:r>
              <a:rPr lang="en-US" sz="1100" kern="1000" spc="30" dirty="0">
                <a:solidFill>
                  <a:schemeClr val="tx1">
                    <a:lumMod val="85000"/>
                    <a:lumOff val="15000"/>
                  </a:schemeClr>
                </a:solidFill>
                <a:latin typeface="Humanst521 Lt BT" panose="020B0402020204020304" pitchFamily="34" charset="0"/>
                <a:cs typeface="Franklin Gothic Book"/>
              </a:rPr>
              <a:t>D. Barna et al., </a:t>
            </a:r>
            <a:r>
              <a:rPr lang="fr-FR" sz="1100" kern="1000" spc="30" dirty="0">
                <a:solidFill>
                  <a:schemeClr val="tx1">
                    <a:lumMod val="85000"/>
                    <a:lumOff val="15000"/>
                  </a:schemeClr>
                </a:solidFill>
                <a:latin typeface="Humanst521 Lt BT" panose="020B0402020204020304" pitchFamily="34" charset="0"/>
                <a:cs typeface="Franklin Gothic Book"/>
              </a:rPr>
              <a:t>IEEE Trans. </a:t>
            </a:r>
            <a:r>
              <a:rPr lang="fr-FR" sz="1100" kern="1000" spc="30" dirty="0" err="1">
                <a:solidFill>
                  <a:schemeClr val="tx1">
                    <a:lumMod val="85000"/>
                    <a:lumOff val="15000"/>
                  </a:schemeClr>
                </a:solidFill>
                <a:latin typeface="Humanst521 Lt BT" panose="020B0402020204020304" pitchFamily="34" charset="0"/>
                <a:cs typeface="Franklin Gothic Book"/>
              </a:rPr>
              <a:t>Appl</a:t>
            </a:r>
            <a:r>
              <a:rPr lang="fr-FR" sz="1100" kern="1000" spc="30" dirty="0">
                <a:solidFill>
                  <a:schemeClr val="tx1">
                    <a:lumMod val="85000"/>
                    <a:lumOff val="15000"/>
                  </a:schemeClr>
                </a:solidFill>
                <a:latin typeface="Humanst521 Lt BT" panose="020B0402020204020304" pitchFamily="34" charset="0"/>
                <a:cs typeface="Franklin Gothic Book"/>
              </a:rPr>
              <a:t>. </a:t>
            </a:r>
            <a:r>
              <a:rPr lang="fr-FR" sz="1100" kern="1000" spc="30" dirty="0" err="1">
                <a:solidFill>
                  <a:schemeClr val="tx1">
                    <a:lumMod val="85000"/>
                    <a:lumOff val="15000"/>
                  </a:schemeClr>
                </a:solidFill>
                <a:latin typeface="Humanst521 Lt BT" panose="020B0402020204020304" pitchFamily="34" charset="0"/>
                <a:cs typeface="Franklin Gothic Book"/>
              </a:rPr>
              <a:t>Supercond</a:t>
            </a:r>
            <a:r>
              <a:rPr lang="fr-FR" sz="1100" kern="1000" spc="30" dirty="0">
                <a:solidFill>
                  <a:schemeClr val="tx1">
                    <a:lumMod val="85000"/>
                    <a:lumOff val="15000"/>
                  </a:schemeClr>
                </a:solidFill>
                <a:latin typeface="Humanst521 Lt BT" panose="020B0402020204020304" pitchFamily="34" charset="0"/>
                <a:cs typeface="Franklin Gothic Book"/>
              </a:rPr>
              <a:t>. 29 (2018) 4900108.</a:t>
            </a:r>
            <a:endParaRPr lang="en-US" sz="1100" kern="1000" spc="30" dirty="0">
              <a:solidFill>
                <a:schemeClr val="tx1">
                  <a:lumMod val="85000"/>
                  <a:lumOff val="15000"/>
                </a:schemeClr>
              </a:solidFill>
              <a:latin typeface="Humanst521 Lt BT" panose="020B0402020204020304" pitchFamily="34" charset="0"/>
              <a:cs typeface="Franklin Gothic Book"/>
            </a:endParaRPr>
          </a:p>
          <a:p>
            <a:pPr>
              <a:lnSpc>
                <a:spcPct val="110000"/>
              </a:lnSpc>
            </a:pPr>
            <a:r>
              <a:rPr lang="en-US" sz="1100" kern="1000" spc="30" dirty="0">
                <a:solidFill>
                  <a:schemeClr val="tx1">
                    <a:lumMod val="85000"/>
                    <a:lumOff val="15000"/>
                  </a:schemeClr>
                </a:solidFill>
                <a:latin typeface="Humanst521 Lt BT" panose="020B0402020204020304" pitchFamily="34" charset="0"/>
                <a:cs typeface="Franklin Gothic Book"/>
              </a:rPr>
              <a:t>D. Barna et al., </a:t>
            </a:r>
            <a:r>
              <a:rPr lang="fr-FR" sz="1100" kern="1000" spc="30" dirty="0">
                <a:solidFill>
                  <a:schemeClr val="tx1">
                    <a:lumMod val="85000"/>
                    <a:lumOff val="15000"/>
                  </a:schemeClr>
                </a:solidFill>
                <a:latin typeface="Humanst521 Lt BT" panose="020B0402020204020304" pitchFamily="34" charset="0"/>
                <a:cs typeface="Franklin Gothic Book"/>
              </a:rPr>
              <a:t>IEEE Trans. </a:t>
            </a:r>
            <a:r>
              <a:rPr lang="fr-FR" sz="1100" kern="1000" spc="30" dirty="0" err="1">
                <a:solidFill>
                  <a:schemeClr val="tx1">
                    <a:lumMod val="85000"/>
                    <a:lumOff val="15000"/>
                  </a:schemeClr>
                </a:solidFill>
                <a:latin typeface="Humanst521 Lt BT" panose="020B0402020204020304" pitchFamily="34" charset="0"/>
                <a:cs typeface="Franklin Gothic Book"/>
              </a:rPr>
              <a:t>Appl</a:t>
            </a:r>
            <a:r>
              <a:rPr lang="fr-FR" sz="1100" kern="1000" spc="30" dirty="0">
                <a:solidFill>
                  <a:schemeClr val="tx1">
                    <a:lumMod val="85000"/>
                    <a:lumOff val="15000"/>
                  </a:schemeClr>
                </a:solidFill>
                <a:latin typeface="Humanst521 Lt BT" panose="020B0402020204020304" pitchFamily="34" charset="0"/>
                <a:cs typeface="Franklin Gothic Book"/>
              </a:rPr>
              <a:t>. </a:t>
            </a:r>
            <a:r>
              <a:rPr lang="fr-FR" sz="1100" kern="1000" spc="30" dirty="0" err="1">
                <a:solidFill>
                  <a:schemeClr val="tx1">
                    <a:lumMod val="85000"/>
                    <a:lumOff val="15000"/>
                  </a:schemeClr>
                </a:solidFill>
                <a:latin typeface="Humanst521 Lt BT" panose="020B0402020204020304" pitchFamily="34" charset="0"/>
                <a:cs typeface="Franklin Gothic Book"/>
              </a:rPr>
              <a:t>Supercond</a:t>
            </a:r>
            <a:r>
              <a:rPr lang="fr-FR" sz="1100" kern="1000" spc="30" dirty="0">
                <a:solidFill>
                  <a:schemeClr val="tx1">
                    <a:lumMod val="85000"/>
                    <a:lumOff val="15000"/>
                  </a:schemeClr>
                </a:solidFill>
                <a:latin typeface="Humanst521 Lt BT" panose="020B0402020204020304" pitchFamily="34" charset="0"/>
                <a:cs typeface="Franklin Gothic Book"/>
              </a:rPr>
              <a:t>. 29 (2018) 4101310.</a:t>
            </a:r>
          </a:p>
          <a:p>
            <a:pPr>
              <a:lnSpc>
                <a:spcPct val="110000"/>
              </a:lnSpc>
            </a:pPr>
            <a:endParaRPr lang="en-US" sz="1100" kern="1000" spc="30" dirty="0">
              <a:solidFill>
                <a:schemeClr val="tx1">
                  <a:lumMod val="85000"/>
                  <a:lumOff val="15000"/>
                </a:schemeClr>
              </a:solidFill>
              <a:latin typeface="Humanst521 Lt BT" panose="020B0402020204020304" pitchFamily="34" charset="0"/>
              <a:cs typeface="Franklin Gothic Book"/>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47186" y="3174634"/>
            <a:ext cx="2793434" cy="1847720"/>
          </a:xfrm>
          <a:prstGeom prst="rect">
            <a:avLst/>
          </a:prstGeom>
        </p:spPr>
      </p:pic>
      <p:sp>
        <p:nvSpPr>
          <p:cNvPr id="10" name="TextBox 9"/>
          <p:cNvSpPr txBox="1"/>
          <p:nvPr/>
        </p:nvSpPr>
        <p:spPr>
          <a:xfrm>
            <a:off x="7771370" y="1719299"/>
            <a:ext cx="801823" cy="369332"/>
          </a:xfrm>
          <a:prstGeom prst="rect">
            <a:avLst/>
          </a:prstGeom>
          <a:noFill/>
        </p:spPr>
        <p:txBody>
          <a:bodyPr wrap="none" rtlCol="0">
            <a:spAutoFit/>
          </a:bodyPr>
          <a:lstStyle/>
          <a:p>
            <a:r>
              <a:rPr lang="en-US" dirty="0">
                <a:latin typeface="Humanst521 Lt BT" panose="020B0402020204020304" pitchFamily="34" charset="0"/>
              </a:rPr>
              <a:t>vertical</a:t>
            </a:r>
          </a:p>
        </p:txBody>
      </p:sp>
      <p:sp>
        <p:nvSpPr>
          <p:cNvPr id="11" name="TextBox 10"/>
          <p:cNvSpPr txBox="1"/>
          <p:nvPr/>
        </p:nvSpPr>
        <p:spPr>
          <a:xfrm>
            <a:off x="5247576" y="3890999"/>
            <a:ext cx="1063112" cy="369332"/>
          </a:xfrm>
          <a:prstGeom prst="rect">
            <a:avLst/>
          </a:prstGeom>
          <a:noFill/>
        </p:spPr>
        <p:txBody>
          <a:bodyPr wrap="none" rtlCol="0">
            <a:spAutoFit/>
          </a:bodyPr>
          <a:lstStyle/>
          <a:p>
            <a:r>
              <a:rPr lang="en-US" dirty="0">
                <a:latin typeface="Humanst521 Lt BT" panose="020B0402020204020304" pitchFamily="34" charset="0"/>
              </a:rPr>
              <a:t>horizontal</a:t>
            </a:r>
          </a:p>
        </p:txBody>
      </p:sp>
    </p:spTree>
    <p:extLst>
      <p:ext uri="{BB962C8B-B14F-4D97-AF65-F5344CB8AC3E}">
        <p14:creationId xmlns:p14="http://schemas.microsoft.com/office/powerpoint/2010/main" val="15946317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153716" y="654797"/>
            <a:ext cx="6640890" cy="3827178"/>
          </a:xfrm>
          <a:solidFill>
            <a:schemeClr val="bg1"/>
          </a:solidFill>
        </p:spPr>
        <p:txBody>
          <a:bodyPr/>
          <a:lstStyle/>
          <a:p>
            <a:pPr marL="0" indent="0">
              <a:buNone/>
            </a:pPr>
            <a:r>
              <a:rPr lang="en-US" sz="2400" b="1" dirty="0"/>
              <a:t>Open questions</a:t>
            </a:r>
            <a:r>
              <a:rPr lang="en-US" sz="2400" dirty="0"/>
              <a:t>:</a:t>
            </a:r>
          </a:p>
          <a:p>
            <a:pPr indent="-280988"/>
            <a:r>
              <a:rPr lang="en-US" sz="2400" dirty="0"/>
              <a:t>Collimation efficiency using scintillating channel for </a:t>
            </a:r>
            <a:br>
              <a:rPr lang="en-US" sz="2400" dirty="0"/>
            </a:br>
            <a:r>
              <a:rPr lang="en-US" sz="2400" dirty="0"/>
              <a:t>anti-coincidence trigger</a:t>
            </a:r>
          </a:p>
          <a:p>
            <a:pPr marL="536575" lvl="1" indent="-263525"/>
            <a:r>
              <a:rPr lang="en-US" sz="2000" dirty="0"/>
              <a:t>Specular reflections on scintillator</a:t>
            </a:r>
          </a:p>
          <a:p>
            <a:pPr marL="273050" lvl="1" indent="0">
              <a:buNone/>
            </a:pPr>
            <a:endParaRPr lang="en-US" sz="2000" dirty="0"/>
          </a:p>
          <a:p>
            <a:pPr indent="-280988"/>
            <a:r>
              <a:rPr lang="en-US" sz="2400" dirty="0"/>
              <a:t>Efficiency of muon tagger/tracker</a:t>
            </a:r>
          </a:p>
          <a:p>
            <a:pPr marL="536575" lvl="1" indent="-263525"/>
            <a:r>
              <a:rPr lang="en-US" sz="2000" dirty="0"/>
              <a:t>Track resolution</a:t>
            </a:r>
          </a:p>
          <a:p>
            <a:pPr marL="536575" lvl="1" indent="-263525"/>
            <a:r>
              <a:rPr lang="en-US" sz="2000" dirty="0"/>
              <a:t>Multiple scattering </a:t>
            </a:r>
            <a:br>
              <a:rPr lang="en-US" sz="2000" dirty="0"/>
            </a:br>
            <a:r>
              <a:rPr lang="en-US" sz="2000" dirty="0"/>
              <a:t>on gas and windows</a:t>
            </a:r>
          </a:p>
        </p:txBody>
      </p:sp>
      <p:sp>
        <p:nvSpPr>
          <p:cNvPr id="3" name="Title 2"/>
          <p:cNvSpPr>
            <a:spLocks noGrp="1"/>
          </p:cNvSpPr>
          <p:nvPr>
            <p:ph type="title"/>
          </p:nvPr>
        </p:nvSpPr>
        <p:spPr/>
        <p:txBody>
          <a:bodyPr/>
          <a:lstStyle/>
          <a:p>
            <a:r>
              <a:rPr lang="en-US" dirty="0"/>
              <a:t>Test beam in 2022 </a:t>
            </a: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19</a:t>
            </a:fld>
            <a:endParaRPr lang="de-DE" dirty="0">
              <a:solidFill>
                <a:srgbClr val="000000"/>
              </a:solidFill>
            </a:endParaRPr>
          </a:p>
        </p:txBody>
      </p:sp>
      <p:grpSp>
        <p:nvGrpSpPr>
          <p:cNvPr id="23" name="Group 22"/>
          <p:cNvGrpSpPr/>
          <p:nvPr/>
        </p:nvGrpSpPr>
        <p:grpSpPr>
          <a:xfrm>
            <a:off x="5280197" y="1134208"/>
            <a:ext cx="3600034" cy="3903784"/>
            <a:chOff x="5280197" y="1134208"/>
            <a:chExt cx="3600034" cy="3903784"/>
          </a:xfrm>
        </p:grpSpPr>
        <p:pic>
          <p:nvPicPr>
            <p:cNvPr id="6"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t="5206" r="15872" b="6693"/>
            <a:stretch/>
          </p:blipFill>
          <p:spPr>
            <a:xfrm>
              <a:off x="7433771" y="1134208"/>
              <a:ext cx="1446460" cy="3903784"/>
            </a:xfrm>
            <a:prstGeom prst="rect">
              <a:avLst/>
            </a:prstGeom>
          </p:spPr>
        </p:pic>
        <p:sp>
          <p:nvSpPr>
            <p:cNvPr id="8" name="Rectangle 7"/>
            <p:cNvSpPr/>
            <p:nvPr/>
          </p:nvSpPr>
          <p:spPr bwMode="auto">
            <a:xfrm>
              <a:off x="7753221" y="4362774"/>
              <a:ext cx="209634" cy="209227"/>
            </a:xfrm>
            <a:prstGeom prst="rect">
              <a:avLst/>
            </a:prstGeom>
            <a:gradFill>
              <a:gsLst>
                <a:gs pos="0">
                  <a:schemeClr val="accent6">
                    <a:tint val="50000"/>
                    <a:satMod val="300000"/>
                    <a:alpha val="46000"/>
                  </a:schemeClr>
                </a:gs>
                <a:gs pos="35000">
                  <a:schemeClr val="accent6">
                    <a:tint val="37000"/>
                    <a:satMod val="300000"/>
                    <a:alpha val="47000"/>
                  </a:schemeClr>
                </a:gs>
                <a:gs pos="100000">
                  <a:schemeClr val="accent6">
                    <a:tint val="15000"/>
                    <a:satMod val="350000"/>
                    <a:alpha val="28000"/>
                  </a:schemeClr>
                </a:gs>
              </a:gsLs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6339002" y="4143117"/>
                  <a:ext cx="998001" cy="283283"/>
                </a:xfrm>
                <a:prstGeom prst="rect">
                  <a:avLst/>
                </a:prstGeom>
                <a:solidFill>
                  <a:schemeClr val="bg1"/>
                </a:solidFill>
              </p:spPr>
              <p:txBody>
                <a:bodyPr wrap="square" lIns="0" tIns="0" rIns="0" bIns="0" rtlCol="0" anchor="t" anchorCtr="0">
                  <a:spAutoFit/>
                </a:bodyPr>
                <a:lstStyle/>
                <a:p>
                  <a:pPr algn="r">
                    <a:lnSpc>
                      <a:spcPct val="110000"/>
                    </a:lnSpc>
                    <a:spcBef>
                      <a:spcPts val="0"/>
                    </a:spcBef>
                  </a:pPr>
                  <a14:m>
                    <m:oMath xmlns:m="http://schemas.openxmlformats.org/officeDocument/2006/math">
                      <m:r>
                        <a:rPr lang="en-US" b="0" i="1" kern="1000" spc="30" smtClean="0">
                          <a:solidFill>
                            <a:schemeClr val="tx1">
                              <a:lumMod val="85000"/>
                              <a:lumOff val="15000"/>
                            </a:schemeClr>
                          </a:solidFill>
                          <a:latin typeface="Cambria Math" panose="02040503050406030204" pitchFamily="18" charset="0"/>
                          <a:cs typeface="Franklin Gothic Book"/>
                        </a:rPr>
                        <m:t>𝜇</m:t>
                      </m:r>
                    </m:oMath>
                  </a14:m>
                  <a:r>
                    <a:rPr lang="en-US" kern="1000" spc="30" dirty="0">
                      <a:solidFill>
                        <a:schemeClr val="tx1">
                          <a:lumMod val="85000"/>
                          <a:lumOff val="15000"/>
                        </a:schemeClr>
                      </a:solidFill>
                      <a:latin typeface="Humanst521 BT" panose="020B0602020204020204" pitchFamily="34" charset="0"/>
                      <a:cs typeface="Franklin Gothic Book"/>
                    </a:rPr>
                    <a:t>-tracker</a:t>
                  </a:r>
                </a:p>
              </p:txBody>
            </p:sp>
          </mc:Choice>
          <mc:Fallback xmlns="">
            <p:sp>
              <p:nvSpPr>
                <p:cNvPr id="9" name="TextBox 8"/>
                <p:cNvSpPr txBox="1">
                  <a:spLocks noRot="1" noChangeAspect="1" noMove="1" noResize="1" noEditPoints="1" noAdjustHandles="1" noChangeArrowheads="1" noChangeShapeType="1" noTextEdit="1"/>
                </p:cNvSpPr>
                <p:nvPr/>
              </p:nvSpPr>
              <p:spPr>
                <a:xfrm>
                  <a:off x="6339002" y="4143117"/>
                  <a:ext cx="998001" cy="283283"/>
                </a:xfrm>
                <a:prstGeom prst="rect">
                  <a:avLst/>
                </a:prstGeom>
                <a:blipFill>
                  <a:blip r:embed="rId3"/>
                  <a:stretch>
                    <a:fillRect l="-1220" t="-26087" r="-14024" b="-50000"/>
                  </a:stretch>
                </a:blipFill>
              </p:spPr>
              <p:txBody>
                <a:bodyPr/>
                <a:lstStyle/>
                <a:p>
                  <a:r>
                    <a:rPr lang="en-US">
                      <a:noFill/>
                    </a:rPr>
                    <a:t> </a:t>
                  </a:r>
                </a:p>
              </p:txBody>
            </p:sp>
          </mc:Fallback>
        </mc:AlternateContent>
        <p:cxnSp>
          <p:nvCxnSpPr>
            <p:cNvPr id="11" name="Straight Arrow Connector 10"/>
            <p:cNvCxnSpPr>
              <a:endCxn id="8" idx="1"/>
            </p:cNvCxnSpPr>
            <p:nvPr/>
          </p:nvCxnSpPr>
          <p:spPr bwMode="auto">
            <a:xfrm>
              <a:off x="7433771" y="4362774"/>
              <a:ext cx="319450" cy="104614"/>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5280197" y="2509512"/>
              <a:ext cx="2104264" cy="283283"/>
            </a:xfrm>
            <a:prstGeom prst="rect">
              <a:avLst/>
            </a:prstGeom>
            <a:solidFill>
              <a:schemeClr val="bg1"/>
            </a:solidFill>
          </p:spPr>
          <p:txBody>
            <a:bodyPr wrap="square" lIns="0" tIns="0" rIns="0" bIns="0" rtlCol="0" anchor="t" anchorCtr="0">
              <a:spAutoFit/>
            </a:bodyPr>
            <a:lstStyle/>
            <a:p>
              <a:pPr algn="r">
                <a:lnSpc>
                  <a:spcPct val="110000"/>
                </a:lnSpc>
                <a:spcBef>
                  <a:spcPts val="0"/>
                </a:spcBef>
              </a:pPr>
              <a:r>
                <a:rPr lang="en-US" kern="1000" spc="30" dirty="0">
                  <a:solidFill>
                    <a:schemeClr val="tx1">
                      <a:lumMod val="85000"/>
                      <a:lumOff val="15000"/>
                    </a:schemeClr>
                  </a:solidFill>
                  <a:latin typeface="Humanst521 BT" panose="020B0602020204020204" pitchFamily="34" charset="0"/>
                  <a:cs typeface="Franklin Gothic Book"/>
                </a:rPr>
                <a:t>Collimating channel</a:t>
              </a:r>
            </a:p>
          </p:txBody>
        </p:sp>
        <p:cxnSp>
          <p:nvCxnSpPr>
            <p:cNvPr id="14" name="Straight Arrow Connector 13"/>
            <p:cNvCxnSpPr/>
            <p:nvPr/>
          </p:nvCxnSpPr>
          <p:spPr bwMode="auto">
            <a:xfrm>
              <a:off x="7337003" y="2814211"/>
              <a:ext cx="856131" cy="1757791"/>
            </a:xfrm>
            <a:prstGeom prst="straightConnector1">
              <a:avLst/>
            </a:prstGeom>
            <a:ln w="1270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6614" y="1451177"/>
            <a:ext cx="1765300" cy="897025"/>
          </a:xfrm>
          <a:prstGeom prst="rect">
            <a:avLst/>
          </a:prstGeom>
        </p:spPr>
      </p:pic>
      <p:pic>
        <p:nvPicPr>
          <p:cNvPr id="20" name="TPC.png" descr="TPC.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6199" y="2814211"/>
            <a:ext cx="3293716" cy="2329289"/>
          </a:xfrm>
          <a:prstGeom prst="rect">
            <a:avLst/>
          </a:prstGeom>
          <a:ln w="12700">
            <a:miter lim="400000"/>
          </a:ln>
        </p:spPr>
      </p:pic>
    </p:spTree>
    <p:extLst>
      <p:ext uri="{BB962C8B-B14F-4D97-AF65-F5344CB8AC3E}">
        <p14:creationId xmlns:p14="http://schemas.microsoft.com/office/powerpoint/2010/main" val="15082466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7" name="TextBox 46"/>
              <p:cNvSpPr txBox="1"/>
              <p:nvPr/>
            </p:nvSpPr>
            <p:spPr>
              <a:xfrm rot="16200000">
                <a:off x="2154606" y="2898558"/>
                <a:ext cx="963725"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rot="16200000">
                <a:off x="2154606" y="2898558"/>
                <a:ext cx="963725" cy="410305"/>
              </a:xfrm>
              <a:prstGeom prst="rect">
                <a:avLst/>
              </a:prstGeom>
              <a:blipFill>
                <a:blip r:embed="rId3"/>
                <a:stretch>
                  <a:fillRect l="-20896" t="-30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rot="16200000">
                <a:off x="2200213" y="1360029"/>
                <a:ext cx="1117614" cy="41030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𝐸</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rot="16200000">
                <a:off x="2200213" y="1360029"/>
                <a:ext cx="1117614" cy="410305"/>
              </a:xfrm>
              <a:prstGeom prst="rect">
                <a:avLst/>
              </a:prstGeom>
              <a:blipFill>
                <a:blip r:embed="rId4"/>
                <a:stretch>
                  <a:fillRect l="-20896" t="-25683"/>
                </a:stretch>
              </a:blipFill>
            </p:spPr>
            <p:txBody>
              <a:bodyPr/>
              <a:lstStyle/>
              <a:p>
                <a:r>
                  <a:rPr lang="en-US">
                    <a:noFill/>
                  </a:rPr>
                  <a:t> </a:t>
                </a:r>
              </a:p>
            </p:txBody>
          </p:sp>
        </mc:Fallback>
      </mc:AlternateContent>
      <p:sp>
        <p:nvSpPr>
          <p:cNvPr id="6" name="Rounded Rectangle 5"/>
          <p:cNvSpPr/>
          <p:nvPr/>
        </p:nvSpPr>
        <p:spPr>
          <a:xfrm>
            <a:off x="4975760" y="985651"/>
            <a:ext cx="3811979" cy="1513552"/>
          </a:xfrm>
          <a:prstGeom prst="roundRect">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rPr>
              <a:t>A non-zero particle EDM </a:t>
            </a:r>
            <a:b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rPr>
            </a:b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rPr>
              <a:t>violates P, T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Humanst521 Lt BT" panose="020B0402020204020304" pitchFamily="34" charset="0"/>
              </a:rPr>
              <a:t> assuming CPT conservation, also CP.</a:t>
            </a:r>
          </a:p>
        </p:txBody>
      </p:sp>
      <p:sp>
        <p:nvSpPr>
          <p:cNvPr id="5" name="Rectangle 4"/>
          <p:cNvSpPr>
            <a:spLocks noGrp="1" noChangeArrowheads="1"/>
          </p:cNvSpPr>
          <p:nvPr>
            <p:ph type="title"/>
          </p:nvPr>
        </p:nvSpPr>
        <p:spPr>
          <a:xfrm>
            <a:off x="1280761" y="72287"/>
            <a:ext cx="7647339" cy="55724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solidFill>
                  <a:schemeClr val="bg1">
                    <a:lumMod val="95000"/>
                  </a:schemeClr>
                </a:solidFill>
              </a:rPr>
              <a:t>CP violation &amp; edm</a:t>
            </a:r>
          </a:p>
        </p:txBody>
      </p:sp>
      <p:sp>
        <p:nvSpPr>
          <p:cNvPr id="2" name="Oval 1"/>
          <p:cNvSpPr/>
          <p:nvPr/>
        </p:nvSpPr>
        <p:spPr bwMode="auto">
          <a:xfrm>
            <a:off x="3173537"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rPr>
              <a:t>EDM</a:t>
            </a:r>
          </a:p>
        </p:txBody>
      </p:sp>
      <p:sp>
        <p:nvSpPr>
          <p:cNvPr id="4" name="Left-Right Arrow 3"/>
          <p:cNvSpPr/>
          <p:nvPr/>
        </p:nvSpPr>
        <p:spPr bwMode="auto">
          <a:xfrm>
            <a:off x="4332167" y="4250915"/>
            <a:ext cx="561315" cy="262551"/>
          </a:xfrm>
          <a:prstGeom prst="leftRightArrow">
            <a:avLst/>
          </a:prstGeom>
          <a:noFill/>
          <a:ln>
            <a:solidFill>
              <a:srgbClr val="518A42"/>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umanst521 Lt BT" panose="020B0402020204020304" pitchFamily="34" charset="0"/>
            </a:endParaRPr>
          </a:p>
        </p:txBody>
      </p:sp>
      <p:sp>
        <p:nvSpPr>
          <p:cNvPr id="8" name="Oval 7"/>
          <p:cNvSpPr/>
          <p:nvPr/>
        </p:nvSpPr>
        <p:spPr bwMode="auto">
          <a:xfrm>
            <a:off x="5065711" y="4033633"/>
            <a:ext cx="977562" cy="697117"/>
          </a:xfrm>
          <a:prstGeom prst="ellipse">
            <a:avLst/>
          </a:prstGeom>
          <a:solidFill>
            <a:srgbClr val="989FBD"/>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rPr>
              <a:t>CPV</a:t>
            </a:r>
          </a:p>
        </p:txBody>
      </p:sp>
      <p:sp>
        <p:nvSpPr>
          <p:cNvPr id="3" name="TextBox 2"/>
          <p:cNvSpPr txBox="1"/>
          <p:nvPr/>
        </p:nvSpPr>
        <p:spPr>
          <a:xfrm>
            <a:off x="6108456" y="2739340"/>
            <a:ext cx="2168642" cy="609398"/>
          </a:xfrm>
          <a:prstGeom prst="rect">
            <a:avLst/>
          </a:prstGeom>
          <a:noFill/>
        </p:spPr>
        <p:txBody>
          <a:bodyPr wrap="squar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Baryon asymmetry </a:t>
            </a:r>
            <a:b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b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of the Universe</a:t>
            </a:r>
          </a:p>
        </p:txBody>
      </p:sp>
      <p:sp>
        <p:nvSpPr>
          <p:cNvPr id="12" name="TextBox 11"/>
          <p:cNvSpPr txBox="1"/>
          <p:nvPr/>
        </p:nvSpPr>
        <p:spPr>
          <a:xfrm>
            <a:off x="6648369" y="3503734"/>
            <a:ext cx="1856598" cy="609398"/>
          </a:xfrm>
          <a:prstGeom prst="rect">
            <a:avLst/>
          </a:prstGeom>
          <a:noFill/>
        </p:spPr>
        <p:txBody>
          <a:bodyPr wrap="none" lIns="0" tIns="0" rIns="0" bIns="0" rtlCol="0" anchor="ctr"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Arises “naturally” in</a:t>
            </a:r>
            <a:b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b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cs typeface="Franklin Gothic Book"/>
              </a:rPr>
              <a:t>beyond SM theories</a:t>
            </a:r>
          </a:p>
        </p:txBody>
      </p:sp>
      <p:sp>
        <p:nvSpPr>
          <p:cNvPr id="15" name="Freeform 14"/>
          <p:cNvSpPr/>
          <p:nvPr/>
        </p:nvSpPr>
        <p:spPr bwMode="auto">
          <a:xfrm>
            <a:off x="5617029" y="3313113"/>
            <a:ext cx="2509208" cy="748248"/>
          </a:xfrm>
          <a:custGeom>
            <a:avLst/>
            <a:gdLst>
              <a:gd name="connsiteX0" fmla="*/ 2428875 w 2428875"/>
              <a:gd name="connsiteY0" fmla="*/ 0 h 219075"/>
              <a:gd name="connsiteX1" fmla="*/ 485775 w 2428875"/>
              <a:gd name="connsiteY1" fmla="*/ 0 h 219075"/>
              <a:gd name="connsiteX2" fmla="*/ 0 w 2428875"/>
              <a:gd name="connsiteY2" fmla="*/ 219075 h 219075"/>
              <a:gd name="connsiteX0" fmla="*/ 2740110 w 2740110"/>
              <a:gd name="connsiteY0" fmla="*/ 0 h 219075"/>
              <a:gd name="connsiteX1" fmla="*/ 485775 w 2740110"/>
              <a:gd name="connsiteY1" fmla="*/ 0 h 219075"/>
              <a:gd name="connsiteX2" fmla="*/ 0 w 2740110"/>
              <a:gd name="connsiteY2" fmla="*/ 219075 h 219075"/>
            </a:gdLst>
            <a:ahLst/>
            <a:cxnLst>
              <a:cxn ang="0">
                <a:pos x="connsiteX0" y="connsiteY0"/>
              </a:cxn>
              <a:cxn ang="0">
                <a:pos x="connsiteX1" y="connsiteY1"/>
              </a:cxn>
              <a:cxn ang="0">
                <a:pos x="connsiteX2" y="connsiteY2"/>
              </a:cxn>
            </a:cxnLst>
            <a:rect l="l" t="t" r="r" b="b"/>
            <a:pathLst>
              <a:path w="2740110" h="219075">
                <a:moveTo>
                  <a:pt x="2740110" y="0"/>
                </a:moveTo>
                <a:lnTo>
                  <a:pt x="485775" y="0"/>
                </a:lnTo>
                <a:lnTo>
                  <a:pt x="0" y="219075"/>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16" name="Freeform 15"/>
          <p:cNvSpPr/>
          <p:nvPr/>
        </p:nvSpPr>
        <p:spPr bwMode="auto">
          <a:xfrm flipV="1">
            <a:off x="6053070" y="4085112"/>
            <a:ext cx="2770296" cy="201880"/>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p:sp>
        <p:nvSpPr>
          <p:cNvPr id="20" name="Freeform 19"/>
          <p:cNvSpPr/>
          <p:nvPr/>
        </p:nvSpPr>
        <p:spPr bwMode="auto">
          <a:xfrm>
            <a:off x="5911403" y="4623515"/>
            <a:ext cx="2639767" cy="399245"/>
          </a:xfrm>
          <a:custGeom>
            <a:avLst/>
            <a:gdLst>
              <a:gd name="connsiteX0" fmla="*/ 2524125 w 2524125"/>
              <a:gd name="connsiteY0" fmla="*/ 304800 h 304800"/>
              <a:gd name="connsiteX1" fmla="*/ 552450 w 2524125"/>
              <a:gd name="connsiteY1" fmla="*/ 304800 h 304800"/>
              <a:gd name="connsiteX2" fmla="*/ 0 w 2524125"/>
              <a:gd name="connsiteY2" fmla="*/ 0 h 304800"/>
            </a:gdLst>
            <a:ahLst/>
            <a:cxnLst>
              <a:cxn ang="0">
                <a:pos x="connsiteX0" y="connsiteY0"/>
              </a:cxn>
              <a:cxn ang="0">
                <a:pos x="connsiteX1" y="connsiteY1"/>
              </a:cxn>
              <a:cxn ang="0">
                <a:pos x="connsiteX2" y="connsiteY2"/>
              </a:cxn>
            </a:cxnLst>
            <a:rect l="l" t="t" r="r" b="b"/>
            <a:pathLst>
              <a:path w="2524125" h="304800">
                <a:moveTo>
                  <a:pt x="2524125" y="304800"/>
                </a:moveTo>
                <a:lnTo>
                  <a:pt x="552450" y="304800"/>
                </a:lnTo>
                <a:lnTo>
                  <a:pt x="0" y="0"/>
                </a:lnTo>
              </a:path>
            </a:pathLst>
          </a:custGeom>
          <a:noFill/>
          <a:ln w="19050" cap="flat" cmpd="sng" algn="ctr">
            <a:solidFill>
              <a:srgbClr val="405583"/>
            </a:solidFill>
            <a:prstDash val="solid"/>
            <a:round/>
            <a:headEnd type="none" w="med" len="med"/>
            <a:tailEnd type="triangl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555347" y="4448108"/>
                <a:ext cx="1830629" cy="609398"/>
              </a:xfrm>
              <a:prstGeom prst="rect">
                <a:avLst/>
              </a:prstGeom>
              <a:noFill/>
            </p:spPr>
            <p:txBody>
              <a:bodyPr wrap="none" lIns="0" tIns="0" rIns="0" bIns="0" rtlCol="0" anchor="ctr" anchorCtr="0">
                <a:spAutoFit/>
              </a:bodyPr>
              <a:lstStyle>
                <a:defPPr>
                  <a:defRPr lang="de-CH"/>
                </a:defPPr>
                <a:lvl1pPr>
                  <a:lnSpc>
                    <a:spcPct val="110000"/>
                  </a:lnSpc>
                  <a:spcBef>
                    <a:spcPts val="0"/>
                  </a:spcBef>
                  <a:defRPr kern="1000" spc="30">
                    <a:solidFill>
                      <a:schemeClr val="tx1">
                        <a:lumMod val="85000"/>
                        <a:lumOff val="15000"/>
                      </a:schemeClr>
                    </a:solidFill>
                    <a:latin typeface="+mn-lt"/>
                    <a:cs typeface="Franklin Gothic Book"/>
                  </a:defRPr>
                </a:lvl1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Strong CP violation </a:t>
                </a:r>
                <a:b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br>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a:t>
                </a:r>
                <a14:m>
                  <m:oMath xmlns:m="http://schemas.openxmlformats.org/officeDocument/2006/math">
                    <m:r>
                      <a:rPr kumimoji="0" lang="en-US" sz="1800" b="0" i="0" u="none" strike="noStrike" kern="1000" cap="none" spc="30" normalizeH="0" baseline="0" noProof="0">
                        <a:ln>
                          <a:noFill/>
                        </a:ln>
                        <a:solidFill>
                          <a:srgbClr val="FFFFFF"/>
                        </a:solidFill>
                        <a:effectLst/>
                        <a:uLnTx/>
                        <a:uFillTx/>
                        <a:latin typeface="Cambria Math"/>
                      </a:rPr>
                      <m:t>𝜃</m:t>
                    </m:r>
                  </m:oMath>
                </a14:m>
                <a:r>
                  <a:rPr kumimoji="0" lang="en-US" sz="1800" b="0" i="0" u="none" strike="noStrike" kern="1000" cap="none" spc="30" normalizeH="0" baseline="0" noProof="0" dirty="0">
                    <a:ln>
                      <a:noFill/>
                    </a:ln>
                    <a:solidFill>
                      <a:srgbClr val="FFFFFF"/>
                    </a:solidFill>
                    <a:effectLst/>
                    <a:uLnTx/>
                    <a:uFillTx/>
                    <a:latin typeface="Humanst521 Lt BT" panose="020B0402020204020304" pitchFamily="34" charset="0"/>
                  </a:rPr>
                  <a:t>-term)</a:t>
                </a:r>
              </a:p>
            </p:txBody>
          </p:sp>
        </mc:Choice>
        <mc:Fallback xmlns="">
          <p:sp>
            <p:nvSpPr>
              <p:cNvPr id="13" name="TextBox 12"/>
              <p:cNvSpPr txBox="1">
                <a:spLocks noRot="1" noChangeAspect="1" noMove="1" noResize="1" noEditPoints="1" noAdjustHandles="1" noChangeArrowheads="1" noChangeShapeType="1" noTextEdit="1"/>
              </p:cNvSpPr>
              <p:nvPr/>
            </p:nvSpPr>
            <p:spPr>
              <a:xfrm>
                <a:off x="6555347" y="4448108"/>
                <a:ext cx="1830629" cy="609398"/>
              </a:xfrm>
              <a:prstGeom prst="rect">
                <a:avLst/>
              </a:prstGeom>
              <a:blipFill>
                <a:blip r:embed="rId5"/>
                <a:stretch>
                  <a:fillRect l="-7641" t="-12000" r="-6645" b="-20000"/>
                </a:stretch>
              </a:blipFill>
            </p:spPr>
            <p:txBody>
              <a:bodyPr/>
              <a:lstStyle/>
              <a:p>
                <a:r>
                  <a:rPr lang="en-US">
                    <a:noFill/>
                  </a:rPr>
                  <a:t> </a:t>
                </a:r>
              </a:p>
            </p:txBody>
          </p:sp>
        </mc:Fallback>
      </mc:AlternateContent>
      <p:cxnSp>
        <p:nvCxnSpPr>
          <p:cNvPr id="24" name="Straight Connector 23"/>
          <p:cNvCxnSpPr/>
          <p:nvPr/>
        </p:nvCxnSpPr>
        <p:spPr>
          <a:xfrm>
            <a:off x="1071641" y="1618514"/>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071648" y="2102772"/>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071645" y="1130485"/>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71647" y="1336485"/>
            <a:ext cx="1172687" cy="286333"/>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949094" y="3589855"/>
            <a:ext cx="1498469" cy="0"/>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49090" y="2617568"/>
            <a:ext cx="4" cy="972288"/>
          </a:xfrm>
          <a:prstGeom prst="straightConnector1">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49093" y="2803393"/>
            <a:ext cx="1162869" cy="306509"/>
          </a:xfrm>
          <a:prstGeom prst="line">
            <a:avLst/>
          </a:prstGeom>
          <a:ln w="19050">
            <a:solidFill>
              <a:schemeClr val="accent6">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a:off x="2944157" y="2108799"/>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flipH="1" flipV="1">
            <a:off x="2944154" y="1136512"/>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33" name="Straight Connector 32"/>
          <p:cNvCxnSpPr/>
          <p:nvPr/>
        </p:nvCxnSpPr>
        <p:spPr>
          <a:xfrm flipV="1">
            <a:off x="2944156" y="1366438"/>
            <a:ext cx="1206504" cy="262407"/>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p:nvPr/>
        </p:nvCxnSpPr>
        <p:spPr>
          <a:xfrm>
            <a:off x="2821603" y="3589855"/>
            <a:ext cx="1498469" cy="0"/>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821599" y="2617568"/>
            <a:ext cx="4" cy="972288"/>
          </a:xfrm>
          <a:prstGeom prst="straightConnector1">
            <a:avLst/>
          </a:prstGeom>
          <a:ln w="12700">
            <a:solidFill>
              <a:schemeClr val="accent4">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821600" y="3109901"/>
            <a:ext cx="1206509" cy="268874"/>
          </a:xfrm>
          <a:prstGeom prst="line">
            <a:avLst/>
          </a:prstGeom>
          <a:ln w="19050">
            <a:solidFill>
              <a:schemeClr val="accent2">
                <a:lumMod val="60000"/>
                <a:lumOff val="40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38" name="TextBox 37"/>
              <p:cNvSpPr txBox="1"/>
              <p:nvPr/>
            </p:nvSpPr>
            <p:spPr>
              <a:xfrm>
                <a:off x="2297489" y="3543317"/>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297489" y="3543317"/>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4169993" y="3535789"/>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4169993" y="3535789"/>
                <a:ext cx="402097"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rot="16200000">
                <a:off x="313117" y="1354461"/>
                <a:ext cx="1134541"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rot="16200000">
                <a:off x="313117" y="1354461"/>
                <a:ext cx="1134541" cy="402931"/>
              </a:xfrm>
              <a:prstGeom prst="rect">
                <a:avLst/>
              </a:prstGeom>
              <a:blipFill>
                <a:blip r:embed="rId8"/>
                <a:stretch>
                  <a:fillRect l="-21212" t="-24194" r="-6061"/>
                </a:stretch>
              </a:blipFill>
            </p:spPr>
            <p:txBody>
              <a:bodyPr/>
              <a:lstStyle/>
              <a:p>
                <a:r>
                  <a:rPr lang="en-US">
                    <a:noFill/>
                  </a:rPr>
                  <a:t> </a:t>
                </a:r>
              </a:p>
            </p:txBody>
          </p:sp>
        </mc:Fallback>
      </mc:AlternateContent>
      <p:cxnSp>
        <p:nvCxnSpPr>
          <p:cNvPr id="42" name="Straight Connector 41"/>
          <p:cNvCxnSpPr/>
          <p:nvPr/>
        </p:nvCxnSpPr>
        <p:spPr>
          <a:xfrm>
            <a:off x="2831746" y="310371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49090" y="3104489"/>
            <a:ext cx="1240909"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954297" y="1627821"/>
            <a:ext cx="1273354"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rot="16200000">
                <a:off x="200184" y="2808857"/>
                <a:ext cx="1115305" cy="4029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𝑈</m:t>
                      </m:r>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150" normalizeH="0" baseline="0" noProof="0" dirty="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m:t>
                      </m:r>
                      <m:acc>
                        <m:accPr>
                          <m:chr m:val="⃗"/>
                          <m:ctrlP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ctrlPr>
                        </m:accPr>
                        <m:e>
                          <m:r>
                            <a:rPr kumimoji="0" lang="en-US" sz="1800" b="0" i="1" u="none" strike="noStrike" kern="1200" cap="none" spc="-300" normalizeH="0" baseline="0" noProof="0" dirty="0" smtClean="0">
                              <a:ln>
                                <a:noFill/>
                              </a:ln>
                              <a:solidFill>
                                <a:srgbClr val="FFFFFF"/>
                              </a:solidFill>
                              <a:effectLst/>
                              <a:uLnTx/>
                              <a:uFillTx/>
                              <a:latin typeface="Cambria Math" panose="02040503050406030204" pitchFamily="18" charset="0"/>
                            </a:rPr>
                            <m:t>𝐵</m:t>
                          </m:r>
                        </m:e>
                      </m:acc>
                    </m:oMath>
                  </m:oMathPara>
                </a14:m>
                <a:endParaRPr kumimoji="0" lang="en-US" sz="1800" b="0" i="0" u="none" strike="noStrike" kern="1200" cap="none" spc="-30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rot="16200000">
                <a:off x="200184" y="2808857"/>
                <a:ext cx="1115305" cy="402931"/>
              </a:xfrm>
              <a:prstGeom prst="rect">
                <a:avLst/>
              </a:prstGeom>
              <a:blipFill>
                <a:blip r:embed="rId9"/>
                <a:stretch>
                  <a:fillRect l="-21212" t="-24590" r="-6061"/>
                </a:stretch>
              </a:blipFill>
            </p:spPr>
            <p:txBody>
              <a:bodyPr/>
              <a:lstStyle/>
              <a:p>
                <a:r>
                  <a:rPr lang="en-US">
                    <a:noFill/>
                  </a:rPr>
                  <a:t> </a:t>
                </a:r>
              </a:p>
            </p:txBody>
          </p:sp>
        </mc:Fallback>
      </mc:AlternateContent>
      <p:sp>
        <p:nvSpPr>
          <p:cNvPr id="48" name="Down Arrow 47"/>
          <p:cNvSpPr/>
          <p:nvPr/>
        </p:nvSpPr>
        <p:spPr>
          <a:xfrm>
            <a:off x="1488322" y="2234059"/>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rPr>
              <a:t>T</a:t>
            </a:r>
          </a:p>
        </p:txBody>
      </p:sp>
      <p:sp>
        <p:nvSpPr>
          <p:cNvPr id="49" name="Down Arrow 48"/>
          <p:cNvSpPr/>
          <p:nvPr/>
        </p:nvSpPr>
        <p:spPr>
          <a:xfrm>
            <a:off x="3362881" y="2240648"/>
            <a:ext cx="661013" cy="349035"/>
          </a:xfrm>
          <a:prstGeom prst="downArrow">
            <a:avLst>
              <a:gd name="adj1" fmla="val 51380"/>
              <a:gd name="adj2" fmla="val 5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rPr>
              <a:t>T</a:t>
            </a:r>
          </a:p>
        </p:txBody>
      </p:sp>
      <mc:AlternateContent xmlns:mc="http://schemas.openxmlformats.org/markup-compatibility/2006" xmlns:a14="http://schemas.microsoft.com/office/drawing/2010/main">
        <mc:Choice Requires="a14">
          <p:sp>
            <p:nvSpPr>
              <p:cNvPr id="50" name="Rectangle 49"/>
              <p:cNvSpPr/>
              <p:nvPr/>
            </p:nvSpPr>
            <p:spPr>
              <a:xfrm>
                <a:off x="1251400" y="940925"/>
                <a:ext cx="91525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𝜇</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1251400" y="940925"/>
                <a:ext cx="915251" cy="369332"/>
              </a:xfrm>
              <a:prstGeom prst="rect">
                <a:avLst/>
              </a:prstGeom>
              <a:blipFill>
                <a:blip r:embed="rId10"/>
                <a:stretch>
                  <a:fillRect t="-21311" r="-28000"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3142429" y="896123"/>
                <a:ext cx="930255" cy="41030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e>
                      </m:acc>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m:t>
                      </m:r>
                      <m: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t>𝑑</m:t>
                      </m:r>
                      <m:acc>
                        <m:accPr>
                          <m:chr m:val="⃗"/>
                          <m:ctrlPr>
                            <a:rPr kumimoji="0" lang="en-US" sz="1800" b="0" i="1" u="none" strike="noStrike" kern="1200" cap="none" spc="0" normalizeH="0" baseline="0" noProof="0" smtClean="0">
                              <a:ln>
                                <a:noFill/>
                              </a:ln>
                              <a:solidFill>
                                <a:srgbClr val="FFFFFF"/>
                              </a:solidFill>
                              <a:effectLst/>
                              <a:uLnTx/>
                              <a:uFillTx/>
                              <a:latin typeface="Cambria Math" panose="02040503050406030204" pitchFamily="18" charset="0"/>
                            </a:rPr>
                          </m:ctrlPr>
                        </m:accPr>
                        <m:e>
                          <m:r>
                            <m:rPr>
                              <m:sty m:val="p"/>
                            </m:rPr>
                            <a:rPr kumimoji="0" lang="en-US" sz="1800" b="0" i="0" u="none" strike="noStrike" kern="1200" cap="none" spc="0" normalizeH="0" baseline="0" noProof="0" smtClean="0">
                              <a:ln>
                                <a:noFill/>
                              </a:ln>
                              <a:solidFill>
                                <a:srgbClr val="FFFFFF"/>
                              </a:solidFill>
                              <a:effectLst/>
                              <a:uLnTx/>
                              <a:uFillTx/>
                              <a:latin typeface="Cambria Math" panose="02040503050406030204" pitchFamily="18" charset="0"/>
                            </a:rPr>
                            <m:t>s</m:t>
                          </m:r>
                        </m:e>
                      </m:acc>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51" name="Rectangle 50"/>
              <p:cNvSpPr>
                <a:spLocks noRot="1" noChangeAspect="1" noMove="1" noResize="1" noEditPoints="1" noAdjustHandles="1" noChangeArrowheads="1" noChangeShapeType="1" noTextEdit="1"/>
              </p:cNvSpPr>
              <p:nvPr/>
            </p:nvSpPr>
            <p:spPr>
              <a:xfrm>
                <a:off x="3142429" y="896123"/>
                <a:ext cx="930255" cy="410305"/>
              </a:xfrm>
              <a:prstGeom prst="rect">
                <a:avLst/>
              </a:prstGeom>
              <a:blipFill>
                <a:blip r:embed="rId11"/>
                <a:stretch>
                  <a:fillRect t="-20896" r="-26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129254"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129254" y="1133987"/>
                <a:ext cx="478016" cy="338554"/>
              </a:xfrm>
              <a:prstGeom prst="rect">
                <a:avLst/>
              </a:prstGeom>
              <a:blipFill>
                <a:blip r:embed="rId12"/>
                <a:stretch>
                  <a:fillRect l="-17722" t="-107143" r="-75949"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2006703" y="2566878"/>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006703" y="2566878"/>
                <a:ext cx="478016" cy="338554"/>
              </a:xfrm>
              <a:prstGeom prst="rect">
                <a:avLst/>
              </a:prstGeom>
              <a:blipFill>
                <a:blip r:embed="rId13"/>
                <a:stretch>
                  <a:fillRect l="-17722" t="-107143" r="-75949"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052955" y="1133987"/>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052955" y="1133987"/>
                <a:ext cx="478016" cy="338554"/>
              </a:xfrm>
              <a:prstGeom prst="rect">
                <a:avLst/>
              </a:prstGeom>
              <a:blipFill>
                <a:blip r:embed="rId14"/>
                <a:stretch>
                  <a:fillRect l="-19231" t="-107143" r="-76923" b="-16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930404" y="3222389"/>
                <a:ext cx="478016"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3930404" y="3222389"/>
                <a:ext cx="478016" cy="338554"/>
              </a:xfrm>
              <a:prstGeom prst="rect">
                <a:avLst/>
              </a:prstGeom>
              <a:blipFill>
                <a:blip r:embed="rId15"/>
                <a:stretch>
                  <a:fillRect l="-19231" t="-109091" r="-76923"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420040" y="2062795"/>
                <a:ext cx="4072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𝐵</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420040" y="2062795"/>
                <a:ext cx="407291"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4296218" y="2060678"/>
                <a:ext cx="4020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dirty="0" smtClean="0">
                          <a:ln>
                            <a:noFill/>
                          </a:ln>
                          <a:solidFill>
                            <a:srgbClr val="FFFFFF"/>
                          </a:solidFill>
                          <a:effectLst/>
                          <a:uLnTx/>
                          <a:uFillTx/>
                          <a:latin typeface="Cambria Math" panose="02040503050406030204" pitchFamily="18" charset="0"/>
                        </a:rPr>
                        <m:t>𝐸</m:t>
                      </m:r>
                    </m:oMath>
                  </m:oMathPara>
                </a14:m>
                <a:endParaRPr kumimoji="0" lang="en-US" sz="1800" b="0" i="0" u="none" strike="noStrike" kern="1200" cap="none" spc="0" normalizeH="0" baseline="0" noProof="0" dirty="0">
                  <a:ln>
                    <a:noFill/>
                  </a:ln>
                  <a:solidFill>
                    <a:srgbClr val="FFFFFF"/>
                  </a:solidFill>
                  <a:effectLst/>
                  <a:uLnTx/>
                  <a:uFillTx/>
                  <a:latin typeface="Humanst521 Lt BT" panose="020B0402020204020304"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4296218" y="2060678"/>
                <a:ext cx="402097" cy="369332"/>
              </a:xfrm>
              <a:prstGeom prst="rect">
                <a:avLst/>
              </a:prstGeom>
              <a:blipFill>
                <a:blip r:embed="rId17"/>
                <a:stretch>
                  <a:fillRect/>
                </a:stretch>
              </a:blipFill>
            </p:spPr>
            <p:txBody>
              <a:bodyPr/>
              <a:lstStyle/>
              <a:p>
                <a:r>
                  <a:rPr lang="en-US">
                    <a:noFill/>
                  </a:rPr>
                  <a:t> </a:t>
                </a:r>
              </a:p>
            </p:txBody>
          </p:sp>
        </mc:Fallback>
      </mc:AlternateContent>
      <p:cxnSp>
        <p:nvCxnSpPr>
          <p:cNvPr id="53" name="Straight Connector 52"/>
          <p:cNvCxnSpPr/>
          <p:nvPr/>
        </p:nvCxnSpPr>
        <p:spPr>
          <a:xfrm>
            <a:off x="1071641" y="1626141"/>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2936100" y="1635034"/>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7" name="Rectangle 56"/>
              <p:cNvSpPr>
                <a:spLocks noChangeAspect="1"/>
              </p:cNvSpPr>
              <p:nvPr/>
            </p:nvSpPr>
            <p:spPr>
              <a:xfrm>
                <a:off x="2152042"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2152042" y="1736734"/>
                <a:ext cx="478015" cy="338554"/>
              </a:xfrm>
              <a:prstGeom prst="rect">
                <a:avLst/>
              </a:prstGeom>
              <a:blipFill>
                <a:blip r:embed="rId18"/>
                <a:stretch>
                  <a:fillRect l="-17949" t="-109091" r="-78205"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a:spLocks noChangeAspect="1"/>
              </p:cNvSpPr>
              <p:nvPr/>
            </p:nvSpPr>
            <p:spPr>
              <a:xfrm>
                <a:off x="4053536" y="1736734"/>
                <a:ext cx="478015" cy="338554"/>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t>|</m:t>
                      </m:r>
                      <m:d>
                        <m:dPr>
                          <m:begChr m:val=""/>
                          <m:endChr m:val="⟩"/>
                          <m:ctrlP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rPr>
                          </m:ctrlPr>
                        </m:dPr>
                        <m:e>
                          <m:r>
                            <a:rPr kumimoji="0" lang="en-US" sz="1600" b="0" i="1" u="none" strike="noStrike" kern="1200" cap="none" spc="0" normalizeH="0" baseline="0" noProof="0" smtClean="0">
                              <a:ln>
                                <a:noFill/>
                              </a:ln>
                              <a:solidFill>
                                <a:srgbClr val="FFFFFF">
                                  <a:lumMod val="95000"/>
                                </a:srgbClr>
                              </a:solidFill>
                              <a:effectLst/>
                              <a:uLnTx/>
                              <a:uFillTx/>
                              <a:latin typeface="Cambria Math" panose="02040503050406030204" pitchFamily="18" charset="0"/>
                              <a:ea typeface="Cambria Math" panose="02040503050406030204" pitchFamily="18" charset="0"/>
                            </a:rPr>
                            <m:t>↓</m:t>
                          </m:r>
                        </m:e>
                      </m:d>
                    </m:oMath>
                  </m:oMathPara>
                </a14:m>
                <a:endParaRPr kumimoji="0" lang="en-US" sz="1600" b="0" i="0" u="none" strike="noStrike" kern="1200" cap="none" spc="0" normalizeH="0" baseline="0" noProof="0" dirty="0">
                  <a:ln>
                    <a:noFill/>
                  </a:ln>
                  <a:solidFill>
                    <a:srgbClr val="FFFFFF">
                      <a:lumMod val="95000"/>
                    </a:srgbClr>
                  </a:solidFill>
                  <a:effectLst/>
                  <a:uLnTx/>
                  <a:uFillTx/>
                  <a:latin typeface="Humanst521 Lt BT" panose="020B0402020204020304" pitchFamily="34" charset="0"/>
                </a:endParaRPr>
              </a:p>
            </p:txBody>
          </p:sp>
        </mc:Choice>
        <mc:Fallback xmlns="">
          <p:sp>
            <p:nvSpPr>
              <p:cNvPr id="58" name="Rectangle 57"/>
              <p:cNvSpPr>
                <a:spLocks noRot="1" noChangeAspect="1" noMove="1" noResize="1" noEditPoints="1" noAdjustHandles="1" noChangeArrowheads="1" noChangeShapeType="1" noTextEdit="1"/>
              </p:cNvSpPr>
              <p:nvPr/>
            </p:nvSpPr>
            <p:spPr>
              <a:xfrm>
                <a:off x="4053536" y="1736734"/>
                <a:ext cx="478015" cy="338554"/>
              </a:xfrm>
              <a:prstGeom prst="rect">
                <a:avLst/>
              </a:prstGeom>
              <a:blipFill>
                <a:blip r:embed="rId19"/>
                <a:stretch>
                  <a:fillRect l="-19231" t="-109091" r="-76923" b="-174545"/>
                </a:stretch>
              </a:blipFill>
            </p:spPr>
            <p:txBody>
              <a:bodyPr/>
              <a:lstStyle/>
              <a:p>
                <a:r>
                  <a:rPr lang="en-US">
                    <a:noFill/>
                  </a:rPr>
                  <a:t> </a:t>
                </a:r>
              </a:p>
            </p:txBody>
          </p:sp>
        </mc:Fallback>
      </mc:AlternateContent>
      <p:sp>
        <p:nvSpPr>
          <p:cNvPr id="14" name="L-Shape 13"/>
          <p:cNvSpPr/>
          <p:nvPr/>
        </p:nvSpPr>
        <p:spPr>
          <a:xfrm flipH="1">
            <a:off x="594262" y="867628"/>
            <a:ext cx="8333838" cy="4199919"/>
          </a:xfrm>
          <a:prstGeom prst="corner">
            <a:avLst>
              <a:gd name="adj1" fmla="val 27321"/>
              <a:gd name="adj2" fmla="val 97709"/>
            </a:avLst>
          </a:pr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endParaRPr>
          </a:p>
        </p:txBody>
      </p:sp>
      <p:cxnSp>
        <p:nvCxnSpPr>
          <p:cNvPr id="54" name="Straight Connector 53"/>
          <p:cNvCxnSpPr/>
          <p:nvPr/>
        </p:nvCxnSpPr>
        <p:spPr>
          <a:xfrm>
            <a:off x="952113" y="3109902"/>
            <a:ext cx="1172687" cy="286333"/>
          </a:xfrm>
          <a:prstGeom prst="line">
            <a:avLst/>
          </a:prstGeom>
          <a:ln w="19050">
            <a:solidFill>
              <a:schemeClr val="accent6">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flipV="1">
            <a:off x="2825809" y="2837170"/>
            <a:ext cx="1206504" cy="262407"/>
          </a:xfrm>
          <a:prstGeom prst="line">
            <a:avLst/>
          </a:prstGeom>
          <a:ln w="19050">
            <a:solidFill>
              <a:schemeClr val="accent2">
                <a:lumMod val="60000"/>
                <a:lumOff val="4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52" name="Rectangle 51"/>
          <p:cNvSpPr/>
          <p:nvPr/>
        </p:nvSpPr>
        <p:spPr>
          <a:xfrm>
            <a:off x="531273" y="2178656"/>
            <a:ext cx="4046110" cy="2108333"/>
          </a:xfrm>
          <a:custGeom>
            <a:avLst/>
            <a:gdLst>
              <a:gd name="connsiteX0" fmla="*/ 0 w 4046110"/>
              <a:gd name="connsiteY0" fmla="*/ 0 h 1752506"/>
              <a:gd name="connsiteX1" fmla="*/ 4046110 w 4046110"/>
              <a:gd name="connsiteY1" fmla="*/ 0 h 1752506"/>
              <a:gd name="connsiteX2" fmla="*/ 4046110 w 4046110"/>
              <a:gd name="connsiteY2" fmla="*/ 1752506 h 1752506"/>
              <a:gd name="connsiteX3" fmla="*/ 0 w 4046110"/>
              <a:gd name="connsiteY3" fmla="*/ 1752506 h 1752506"/>
              <a:gd name="connsiteX4" fmla="*/ 0 w 4046110"/>
              <a:gd name="connsiteY4" fmla="*/ 0 h 1752506"/>
              <a:gd name="connsiteX0" fmla="*/ 0 w 4046110"/>
              <a:gd name="connsiteY0" fmla="*/ 0 h 1752506"/>
              <a:gd name="connsiteX1" fmla="*/ 1639433 w 4046110"/>
              <a:gd name="connsiteY1" fmla="*/ 1980 h 1752506"/>
              <a:gd name="connsiteX2" fmla="*/ 4046110 w 4046110"/>
              <a:gd name="connsiteY2" fmla="*/ 0 h 1752506"/>
              <a:gd name="connsiteX3" fmla="*/ 4046110 w 4046110"/>
              <a:gd name="connsiteY3" fmla="*/ 1752506 h 1752506"/>
              <a:gd name="connsiteX4" fmla="*/ 0 w 4046110"/>
              <a:gd name="connsiteY4" fmla="*/ 1752506 h 1752506"/>
              <a:gd name="connsiteX5" fmla="*/ 0 w 4046110"/>
              <a:gd name="connsiteY5" fmla="*/ 0 h 1752506"/>
              <a:gd name="connsiteX0" fmla="*/ 0 w 4046110"/>
              <a:gd name="connsiteY0" fmla="*/ 13923 h 1766429"/>
              <a:gd name="connsiteX1" fmla="*/ 1424748 w 4046110"/>
              <a:gd name="connsiteY1" fmla="*/ 0 h 1766429"/>
              <a:gd name="connsiteX2" fmla="*/ 1639433 w 4046110"/>
              <a:gd name="connsiteY2" fmla="*/ 15903 h 1766429"/>
              <a:gd name="connsiteX3" fmla="*/ 4046110 w 4046110"/>
              <a:gd name="connsiteY3" fmla="*/ 13923 h 1766429"/>
              <a:gd name="connsiteX4" fmla="*/ 4046110 w 4046110"/>
              <a:gd name="connsiteY4" fmla="*/ 1766429 h 1766429"/>
              <a:gd name="connsiteX5" fmla="*/ 0 w 4046110"/>
              <a:gd name="connsiteY5" fmla="*/ 1766429 h 1766429"/>
              <a:gd name="connsiteX6" fmla="*/ 0 w 4046110"/>
              <a:gd name="connsiteY6" fmla="*/ 13923 h 1766429"/>
              <a:gd name="connsiteX0" fmla="*/ 0 w 4046110"/>
              <a:gd name="connsiteY0" fmla="*/ 13923 h 1766429"/>
              <a:gd name="connsiteX1" fmla="*/ 1090793 w 4046110"/>
              <a:gd name="connsiteY1" fmla="*/ 1 h 1766429"/>
              <a:gd name="connsiteX2" fmla="*/ 1424748 w 4046110"/>
              <a:gd name="connsiteY2" fmla="*/ 0 h 1766429"/>
              <a:gd name="connsiteX3" fmla="*/ 1639433 w 4046110"/>
              <a:gd name="connsiteY3" fmla="*/ 15903 h 1766429"/>
              <a:gd name="connsiteX4" fmla="*/ 4046110 w 4046110"/>
              <a:gd name="connsiteY4" fmla="*/ 13923 h 1766429"/>
              <a:gd name="connsiteX5" fmla="*/ 4046110 w 4046110"/>
              <a:gd name="connsiteY5" fmla="*/ 1766429 h 1766429"/>
              <a:gd name="connsiteX6" fmla="*/ 0 w 4046110"/>
              <a:gd name="connsiteY6" fmla="*/ 1766429 h 1766429"/>
              <a:gd name="connsiteX7" fmla="*/ 0 w 4046110"/>
              <a:gd name="connsiteY7" fmla="*/ 13923 h 1766429"/>
              <a:gd name="connsiteX0" fmla="*/ 0 w 4046110"/>
              <a:gd name="connsiteY0" fmla="*/ 13923 h 1766429"/>
              <a:gd name="connsiteX1" fmla="*/ 868157 w 4046110"/>
              <a:gd name="connsiteY1" fmla="*/ 1 h 1766429"/>
              <a:gd name="connsiteX2" fmla="*/ 1090793 w 4046110"/>
              <a:gd name="connsiteY2" fmla="*/ 1 h 1766429"/>
              <a:gd name="connsiteX3" fmla="*/ 1424748 w 4046110"/>
              <a:gd name="connsiteY3" fmla="*/ 0 h 1766429"/>
              <a:gd name="connsiteX4" fmla="*/ 1639433 w 4046110"/>
              <a:gd name="connsiteY4" fmla="*/ 15903 h 1766429"/>
              <a:gd name="connsiteX5" fmla="*/ 4046110 w 4046110"/>
              <a:gd name="connsiteY5" fmla="*/ 13923 h 1766429"/>
              <a:gd name="connsiteX6" fmla="*/ 4046110 w 4046110"/>
              <a:gd name="connsiteY6" fmla="*/ 1766429 h 1766429"/>
              <a:gd name="connsiteX7" fmla="*/ 0 w 4046110"/>
              <a:gd name="connsiteY7" fmla="*/ 1766429 h 1766429"/>
              <a:gd name="connsiteX8" fmla="*/ 0 w 4046110"/>
              <a:gd name="connsiteY8" fmla="*/ 13923 h 1766429"/>
              <a:gd name="connsiteX0" fmla="*/ 0 w 4046110"/>
              <a:gd name="connsiteY0" fmla="*/ 331974 h 2084480"/>
              <a:gd name="connsiteX1" fmla="*/ 868157 w 4046110"/>
              <a:gd name="connsiteY1" fmla="*/ 318052 h 2084480"/>
              <a:gd name="connsiteX2" fmla="*/ 995378 w 4046110"/>
              <a:gd name="connsiteY2" fmla="*/ 0 h 2084480"/>
              <a:gd name="connsiteX3" fmla="*/ 1424748 w 4046110"/>
              <a:gd name="connsiteY3" fmla="*/ 318051 h 2084480"/>
              <a:gd name="connsiteX4" fmla="*/ 1639433 w 4046110"/>
              <a:gd name="connsiteY4" fmla="*/ 333954 h 2084480"/>
              <a:gd name="connsiteX5" fmla="*/ 4046110 w 4046110"/>
              <a:gd name="connsiteY5" fmla="*/ 331974 h 2084480"/>
              <a:gd name="connsiteX6" fmla="*/ 4046110 w 4046110"/>
              <a:gd name="connsiteY6" fmla="*/ 2084480 h 2084480"/>
              <a:gd name="connsiteX7" fmla="*/ 0 w 4046110"/>
              <a:gd name="connsiteY7" fmla="*/ 2084480 h 2084480"/>
              <a:gd name="connsiteX8" fmla="*/ 0 w 4046110"/>
              <a:gd name="connsiteY8" fmla="*/ 331974 h 2084480"/>
              <a:gd name="connsiteX0" fmla="*/ 0 w 4046110"/>
              <a:gd name="connsiteY0" fmla="*/ 339927 h 2092433"/>
              <a:gd name="connsiteX1" fmla="*/ 868157 w 4046110"/>
              <a:gd name="connsiteY1" fmla="*/ 326005 h 2092433"/>
              <a:gd name="connsiteX2" fmla="*/ 995378 w 4046110"/>
              <a:gd name="connsiteY2" fmla="*/ 7953 h 2092433"/>
              <a:gd name="connsiteX3" fmla="*/ 1695092 w 4046110"/>
              <a:gd name="connsiteY3" fmla="*/ 0 h 2092433"/>
              <a:gd name="connsiteX4" fmla="*/ 1639433 w 4046110"/>
              <a:gd name="connsiteY4" fmla="*/ 341907 h 2092433"/>
              <a:gd name="connsiteX5" fmla="*/ 4046110 w 4046110"/>
              <a:gd name="connsiteY5" fmla="*/ 339927 h 2092433"/>
              <a:gd name="connsiteX6" fmla="*/ 4046110 w 4046110"/>
              <a:gd name="connsiteY6" fmla="*/ 2092433 h 2092433"/>
              <a:gd name="connsiteX7" fmla="*/ 0 w 4046110"/>
              <a:gd name="connsiteY7" fmla="*/ 2092433 h 2092433"/>
              <a:gd name="connsiteX8" fmla="*/ 0 w 4046110"/>
              <a:gd name="connsiteY8" fmla="*/ 339927 h 2092433"/>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4046110 w 4046110"/>
              <a:gd name="connsiteY5" fmla="*/ 347876 h 2100382"/>
              <a:gd name="connsiteX6" fmla="*/ 4046110 w 4046110"/>
              <a:gd name="connsiteY6" fmla="*/ 2100382 h 2100382"/>
              <a:gd name="connsiteX7" fmla="*/ 0 w 4046110"/>
              <a:gd name="connsiteY7" fmla="*/ 2100382 h 2100382"/>
              <a:gd name="connsiteX8" fmla="*/ 0 w 4046110"/>
              <a:gd name="connsiteY8"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4046110 w 4046110"/>
              <a:gd name="connsiteY6" fmla="*/ 347876 h 2100382"/>
              <a:gd name="connsiteX7" fmla="*/ 4046110 w 4046110"/>
              <a:gd name="connsiteY7" fmla="*/ 2100382 h 2100382"/>
              <a:gd name="connsiteX8" fmla="*/ 0 w 4046110"/>
              <a:gd name="connsiteY8" fmla="*/ 2100382 h 2100382"/>
              <a:gd name="connsiteX9" fmla="*/ 0 w 4046110"/>
              <a:gd name="connsiteY9"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4046110 w 4046110"/>
              <a:gd name="connsiteY7" fmla="*/ 347876 h 2100382"/>
              <a:gd name="connsiteX8" fmla="*/ 4046110 w 4046110"/>
              <a:gd name="connsiteY8" fmla="*/ 2100382 h 2100382"/>
              <a:gd name="connsiteX9" fmla="*/ 0 w 4046110"/>
              <a:gd name="connsiteY9" fmla="*/ 2100382 h 2100382"/>
              <a:gd name="connsiteX10" fmla="*/ 0 w 4046110"/>
              <a:gd name="connsiteY10"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4046110 w 4046110"/>
              <a:gd name="connsiteY8" fmla="*/ 347876 h 2100382"/>
              <a:gd name="connsiteX9" fmla="*/ 4046110 w 4046110"/>
              <a:gd name="connsiteY9" fmla="*/ 2100382 h 2100382"/>
              <a:gd name="connsiteX10" fmla="*/ 0 w 4046110"/>
              <a:gd name="connsiteY10" fmla="*/ 2100382 h 2100382"/>
              <a:gd name="connsiteX11" fmla="*/ 0 w 4046110"/>
              <a:gd name="connsiteY11"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269450 w 4046110"/>
              <a:gd name="connsiteY8" fmla="*/ 34190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476184 w 4046110"/>
              <a:gd name="connsiteY7" fmla="*/ 333955 h 2100382"/>
              <a:gd name="connsiteX8" fmla="*/ 3388720 w 4046110"/>
              <a:gd name="connsiteY8" fmla="*/ 71562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49963 h 2102469"/>
              <a:gd name="connsiteX1" fmla="*/ 868157 w 4046110"/>
              <a:gd name="connsiteY1" fmla="*/ 336041 h 2102469"/>
              <a:gd name="connsiteX2" fmla="*/ 931768 w 4046110"/>
              <a:gd name="connsiteY2" fmla="*/ 2087 h 2102469"/>
              <a:gd name="connsiteX3" fmla="*/ 1695092 w 4046110"/>
              <a:gd name="connsiteY3" fmla="*/ 10036 h 2102469"/>
              <a:gd name="connsiteX4" fmla="*/ 1639433 w 4046110"/>
              <a:gd name="connsiteY4" fmla="*/ 351943 h 2102469"/>
              <a:gd name="connsiteX5" fmla="*/ 2776470 w 4046110"/>
              <a:gd name="connsiteY5" fmla="*/ 343994 h 2102469"/>
              <a:gd name="connsiteX6" fmla="*/ 3030911 w 4046110"/>
              <a:gd name="connsiteY6" fmla="*/ 351945 h 2102469"/>
              <a:gd name="connsiteX7" fmla="*/ 3325110 w 4046110"/>
              <a:gd name="connsiteY7" fmla="*/ 2087 h 2102469"/>
              <a:gd name="connsiteX8" fmla="*/ 3388720 w 4046110"/>
              <a:gd name="connsiteY8" fmla="*/ 73649 h 2102469"/>
              <a:gd name="connsiteX9" fmla="*/ 4046110 w 4046110"/>
              <a:gd name="connsiteY9" fmla="*/ 349963 h 2102469"/>
              <a:gd name="connsiteX10" fmla="*/ 4046110 w 4046110"/>
              <a:gd name="connsiteY10" fmla="*/ 2102469 h 2102469"/>
              <a:gd name="connsiteX11" fmla="*/ 0 w 4046110"/>
              <a:gd name="connsiteY11" fmla="*/ 2102469 h 2102469"/>
              <a:gd name="connsiteX12" fmla="*/ 0 w 4046110"/>
              <a:gd name="connsiteY12" fmla="*/ 349963 h 2102469"/>
              <a:gd name="connsiteX0" fmla="*/ 0 w 4046110"/>
              <a:gd name="connsiteY0" fmla="*/ 347876 h 2100382"/>
              <a:gd name="connsiteX1" fmla="*/ 868157 w 4046110"/>
              <a:gd name="connsiteY1" fmla="*/ 333954 h 2100382"/>
              <a:gd name="connsiteX2" fmla="*/ 931768 w 4046110"/>
              <a:gd name="connsiteY2" fmla="*/ 0 h 2100382"/>
              <a:gd name="connsiteX3" fmla="*/ 1695092 w 4046110"/>
              <a:gd name="connsiteY3" fmla="*/ 7949 h 2100382"/>
              <a:gd name="connsiteX4" fmla="*/ 1639433 w 4046110"/>
              <a:gd name="connsiteY4" fmla="*/ 349856 h 2100382"/>
              <a:gd name="connsiteX5" fmla="*/ 2776470 w 4046110"/>
              <a:gd name="connsiteY5" fmla="*/ 341907 h 2100382"/>
              <a:gd name="connsiteX6" fmla="*/ 3030911 w 4046110"/>
              <a:gd name="connsiteY6" fmla="*/ 349858 h 2100382"/>
              <a:gd name="connsiteX7" fmla="*/ 3325110 w 4046110"/>
              <a:gd name="connsiteY7" fmla="*/ 0 h 2100382"/>
              <a:gd name="connsiteX8" fmla="*/ 3444379 w 4046110"/>
              <a:gd name="connsiteY8" fmla="*/ 405517 h 2100382"/>
              <a:gd name="connsiteX9" fmla="*/ 4046110 w 4046110"/>
              <a:gd name="connsiteY9" fmla="*/ 347876 h 2100382"/>
              <a:gd name="connsiteX10" fmla="*/ 4046110 w 4046110"/>
              <a:gd name="connsiteY10" fmla="*/ 2100382 h 2100382"/>
              <a:gd name="connsiteX11" fmla="*/ 0 w 4046110"/>
              <a:gd name="connsiteY11" fmla="*/ 2100382 h 2100382"/>
              <a:gd name="connsiteX12" fmla="*/ 0 w 4046110"/>
              <a:gd name="connsiteY12" fmla="*/ 347876 h 2100382"/>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3030911 w 4046110"/>
              <a:gd name="connsiteY6" fmla="*/ 357809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 name="connsiteX0" fmla="*/ 0 w 4046110"/>
              <a:gd name="connsiteY0" fmla="*/ 355827 h 2108333"/>
              <a:gd name="connsiteX1" fmla="*/ 868157 w 4046110"/>
              <a:gd name="connsiteY1" fmla="*/ 341905 h 2108333"/>
              <a:gd name="connsiteX2" fmla="*/ 931768 w 4046110"/>
              <a:gd name="connsiteY2" fmla="*/ 7951 h 2108333"/>
              <a:gd name="connsiteX3" fmla="*/ 1695092 w 4046110"/>
              <a:gd name="connsiteY3" fmla="*/ 15900 h 2108333"/>
              <a:gd name="connsiteX4" fmla="*/ 1639433 w 4046110"/>
              <a:gd name="connsiteY4" fmla="*/ 357807 h 2108333"/>
              <a:gd name="connsiteX5" fmla="*/ 2776470 w 4046110"/>
              <a:gd name="connsiteY5" fmla="*/ 349858 h 2108333"/>
              <a:gd name="connsiteX6" fmla="*/ 2848031 w 4046110"/>
              <a:gd name="connsiteY6" fmla="*/ 15903 h 2108333"/>
              <a:gd name="connsiteX7" fmla="*/ 3523893 w 4046110"/>
              <a:gd name="connsiteY7" fmla="*/ 0 h 2108333"/>
              <a:gd name="connsiteX8" fmla="*/ 3444379 w 4046110"/>
              <a:gd name="connsiteY8" fmla="*/ 413468 h 2108333"/>
              <a:gd name="connsiteX9" fmla="*/ 4046110 w 4046110"/>
              <a:gd name="connsiteY9" fmla="*/ 355827 h 2108333"/>
              <a:gd name="connsiteX10" fmla="*/ 4046110 w 4046110"/>
              <a:gd name="connsiteY10" fmla="*/ 2108333 h 2108333"/>
              <a:gd name="connsiteX11" fmla="*/ 0 w 4046110"/>
              <a:gd name="connsiteY11" fmla="*/ 2108333 h 2108333"/>
              <a:gd name="connsiteX12" fmla="*/ 0 w 4046110"/>
              <a:gd name="connsiteY12" fmla="*/ 355827 h 210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6110" h="2108333">
                <a:moveTo>
                  <a:pt x="0" y="355827"/>
                </a:moveTo>
                <a:lnTo>
                  <a:pt x="868157" y="341905"/>
                </a:lnTo>
                <a:lnTo>
                  <a:pt x="931768" y="7951"/>
                </a:lnTo>
                <a:lnTo>
                  <a:pt x="1695092" y="15900"/>
                </a:lnTo>
                <a:lnTo>
                  <a:pt x="1639433" y="357807"/>
                </a:lnTo>
                <a:lnTo>
                  <a:pt x="2776470" y="349858"/>
                </a:lnTo>
                <a:lnTo>
                  <a:pt x="2848031" y="15903"/>
                </a:lnTo>
                <a:lnTo>
                  <a:pt x="3523893" y="0"/>
                </a:lnTo>
                <a:cubicBezTo>
                  <a:pt x="3454982" y="2651"/>
                  <a:pt x="3457631" y="315402"/>
                  <a:pt x="3444379" y="413468"/>
                </a:cubicBezTo>
                <a:lnTo>
                  <a:pt x="4046110" y="355827"/>
                </a:lnTo>
                <a:lnTo>
                  <a:pt x="4046110" y="2108333"/>
                </a:lnTo>
                <a:lnTo>
                  <a:pt x="0" y="2108333"/>
                </a:lnTo>
                <a:lnTo>
                  <a:pt x="0" y="355827"/>
                </a:lnTo>
                <a:close/>
              </a:path>
            </a:pathLst>
          </a:custGeom>
          <a:solidFill>
            <a:schemeClr val="tx1">
              <a:lumMod val="95000"/>
              <a:lumOff val="5000"/>
            </a:schemeClr>
          </a:solidFill>
          <a:ln w="19050">
            <a:no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rPr>
              <a:t>`</a:t>
            </a:r>
          </a:p>
        </p:txBody>
      </p:sp>
    </p:spTree>
    <p:extLst>
      <p:ext uri="{BB962C8B-B14F-4D97-AF65-F5344CB8AC3E}">
        <p14:creationId xmlns:p14="http://schemas.microsoft.com/office/powerpoint/2010/main" val="27337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1000"/>
                                        <p:tgtEl>
                                          <p:spTgt spid="52"/>
                                        </p:tgtEl>
                                      </p:cBhvr>
                                    </p:animEffect>
                                    <p:set>
                                      <p:cBhvr>
                                        <p:cTn id="17" dur="1" fill="hold">
                                          <p:stCondLst>
                                            <p:cond delay="999"/>
                                          </p:stCondLst>
                                        </p:cTn>
                                        <p:tgtEl>
                                          <p:spTgt spid="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1000"/>
                                        <p:tgtEl>
                                          <p:spTgt spid="14"/>
                                        </p:tgtEl>
                                      </p:cBhvr>
                                    </p:animEffect>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14"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entrance trigger Nov. 22</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20</a:t>
            </a:fld>
            <a:endParaRPr lang="de-DE" dirty="0">
              <a:solidFill>
                <a:srgbClr val="000000"/>
              </a:solidFill>
            </a:endParaRPr>
          </a:p>
        </p:txBody>
      </p:sp>
      <mc:AlternateContent xmlns:mc="http://schemas.openxmlformats.org/markup-compatibility/2006" xmlns:a14="http://schemas.microsoft.com/office/drawing/2010/main">
        <mc:Choice Requires="a14">
          <p:sp>
            <p:nvSpPr>
              <p:cNvPr id="5" name="Content Placeholder 4"/>
              <p:cNvSpPr>
                <a:spLocks noGrp="1"/>
              </p:cNvSpPr>
              <p:nvPr>
                <p:ph idx="10"/>
              </p:nvPr>
            </p:nvSpPr>
            <p:spPr>
              <a:xfrm>
                <a:off x="4466171" y="3250406"/>
                <a:ext cx="4434942" cy="1632857"/>
              </a:xfrm>
            </p:spPr>
            <p:txBody>
              <a:bodyPr/>
              <a:lstStyle/>
              <a:p>
                <a:r>
                  <a:rPr lang="en-US" sz="1900" dirty="0"/>
                  <a:t>Entrance scintillating window </a:t>
                </a:r>
                <a14:m>
                  <m:oMath xmlns:m="http://schemas.openxmlformats.org/officeDocument/2006/math">
                    <m:r>
                      <a:rPr lang="en-US" sz="1900" b="0" i="1" smtClean="0">
                        <a:latin typeface="Cambria Math" panose="02040503050406030204" pitchFamily="18" charset="0"/>
                      </a:rPr>
                      <m:t>20×20 </m:t>
                    </m:r>
                    <m:r>
                      <m:rPr>
                        <m:sty m:val="p"/>
                      </m:rPr>
                      <a:rPr lang="en-US" sz="1900" b="0" i="0" smtClean="0">
                        <a:latin typeface="Cambria Math" panose="02040503050406030204" pitchFamily="18" charset="0"/>
                      </a:rPr>
                      <m:t>m</m:t>
                    </m:r>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m</m:t>
                        </m:r>
                      </m:e>
                      <m:sup>
                        <m:r>
                          <a:rPr lang="en-US" sz="1900" b="0" i="0" smtClean="0">
                            <a:latin typeface="Cambria Math" panose="02040503050406030204" pitchFamily="18" charset="0"/>
                          </a:rPr>
                          <m:t>2</m:t>
                        </m:r>
                      </m:sup>
                    </m:sSup>
                  </m:oMath>
                </a14:m>
                <a:endParaRPr lang="en-US" sz="1900" b="0" dirty="0"/>
              </a:p>
              <a:p>
                <a:r>
                  <a:rPr lang="en-US" sz="1900" dirty="0"/>
                  <a:t>Collimation channel </a:t>
                </a:r>
                <a14:m>
                  <m:oMath xmlns:m="http://schemas.openxmlformats.org/officeDocument/2006/math">
                    <m:r>
                      <a:rPr lang="en-US" sz="1900" b="0" i="1" smtClean="0">
                        <a:latin typeface="Cambria Math" panose="02040503050406030204" pitchFamily="18" charset="0"/>
                      </a:rPr>
                      <m:t>10×10 </m:t>
                    </m:r>
                    <m:r>
                      <m:rPr>
                        <m:sty m:val="p"/>
                      </m:rPr>
                      <a:rPr lang="en-US" sz="1900" b="0" i="0" smtClean="0">
                        <a:latin typeface="Cambria Math" panose="02040503050406030204" pitchFamily="18" charset="0"/>
                      </a:rPr>
                      <m:t>m</m:t>
                    </m:r>
                    <m:sSup>
                      <m:sSupPr>
                        <m:ctrlPr>
                          <a:rPr lang="en-US" sz="1900" b="0" i="1" smtClean="0">
                            <a:latin typeface="Cambria Math" panose="02040503050406030204" pitchFamily="18" charset="0"/>
                          </a:rPr>
                        </m:ctrlPr>
                      </m:sSupPr>
                      <m:e>
                        <m:r>
                          <m:rPr>
                            <m:sty m:val="p"/>
                          </m:rPr>
                          <a:rPr lang="en-US" sz="1900" b="0" i="0" smtClean="0">
                            <a:latin typeface="Cambria Math" panose="02040503050406030204" pitchFamily="18" charset="0"/>
                          </a:rPr>
                          <m:t>m</m:t>
                        </m:r>
                      </m:e>
                      <m:sup>
                        <m:r>
                          <a:rPr lang="en-US" sz="1900" b="0" i="0" smtClean="0">
                            <a:latin typeface="Cambria Math" panose="02040503050406030204" pitchFamily="18" charset="0"/>
                          </a:rPr>
                          <m:t>2</m:t>
                        </m:r>
                      </m:sup>
                    </m:sSup>
                  </m:oMath>
                </a14:m>
                <a:endParaRPr lang="en-US" sz="1900" dirty="0"/>
              </a:p>
              <a:p>
                <a:r>
                  <a:rPr lang="en-US" sz="1900" dirty="0"/>
                  <a:t>Anticoincidence side walls of channel</a:t>
                </a:r>
              </a:p>
              <a:p>
                <a:r>
                  <a:rPr lang="en-US" sz="1900" dirty="0"/>
                  <a:t>Window test with different thickness</a:t>
                </a:r>
                <a:br>
                  <a:rPr lang="en-US" sz="1900" dirty="0"/>
                </a:br>
                <a:r>
                  <a:rPr lang="en-US" sz="2000" dirty="0"/>
                  <a:t>(</a:t>
                </a:r>
                <a14:m>
                  <m:oMath xmlns:m="http://schemas.openxmlformats.org/officeDocument/2006/math">
                    <m:r>
                      <a:rPr lang="en-US" sz="2000" i="1" dirty="0" smtClean="0">
                        <a:latin typeface="Cambria Math" panose="02040503050406030204" pitchFamily="18" charset="0"/>
                      </a:rPr>
                      <m:t>20, 30, 50; 300, 600, 1000</m:t>
                    </m:r>
                    <m:r>
                      <m:rPr>
                        <m:sty m:val="p"/>
                      </m:rPr>
                      <a:rPr lang="en-US" sz="2000" b="0" i="0" dirty="0" smtClean="0">
                        <a:latin typeface="Cambria Math" panose="02040503050406030204" pitchFamily="18" charset="0"/>
                      </a:rPr>
                      <m:t>μm</m:t>
                    </m:r>
                  </m:oMath>
                </a14:m>
                <a:r>
                  <a:rPr lang="en-US" sz="2000" dirty="0"/>
                  <a:t>)</a:t>
                </a:r>
              </a:p>
              <a:p>
                <a:endParaRPr lang="en-US" sz="1900" dirty="0"/>
              </a:p>
            </p:txBody>
          </p:sp>
        </mc:Choice>
        <mc:Fallback xmlns="">
          <p:sp>
            <p:nvSpPr>
              <p:cNvPr id="5" name="Content Placeholder 4"/>
              <p:cNvSpPr>
                <a:spLocks noGrp="1" noRot="1" noChangeAspect="1" noMove="1" noResize="1" noEditPoints="1" noAdjustHandles="1" noChangeArrowheads="1" noChangeShapeType="1" noTextEdit="1"/>
              </p:cNvSpPr>
              <p:nvPr>
                <p:ph idx="10"/>
              </p:nvPr>
            </p:nvSpPr>
            <p:spPr>
              <a:xfrm>
                <a:off x="4466171" y="3250406"/>
                <a:ext cx="4434942" cy="1632857"/>
              </a:xfrm>
              <a:blipFill>
                <a:blip r:embed="rId2"/>
                <a:stretch>
                  <a:fillRect l="-3164" t="-4478" b="-6716"/>
                </a:stretch>
              </a:blipFill>
            </p:spPr>
            <p:txBody>
              <a:bodyPr/>
              <a:lstStyle/>
              <a:p>
                <a:r>
                  <a:rPr lang="en-US">
                    <a:noFill/>
                  </a:rPr>
                  <a:t> </a:t>
                </a:r>
              </a:p>
            </p:txBody>
          </p:sp>
        </mc:Fallback>
      </mc:AlternateContent>
      <p:pic>
        <p:nvPicPr>
          <p:cNvPr id="6" name="Content Placeholder 5"/>
          <p:cNvPicPr>
            <a:picLocks noGrp="1" noChangeAspect="1"/>
          </p:cNvPicPr>
          <p:nvPr>
            <p:ph idx="1"/>
          </p:nvPr>
        </p:nvPicPr>
        <p:blipFill>
          <a:blip r:embed="rId3">
            <a:lum/>
            <a:alphaModFix/>
          </a:blip>
          <a:srcRect/>
          <a:stretch>
            <a:fillRect/>
          </a:stretch>
        </p:blipFill>
        <p:spPr>
          <a:xfrm>
            <a:off x="223794" y="2167869"/>
            <a:ext cx="3706812" cy="2947850"/>
          </a:xfrm>
          <a:prstGeom prst="rect">
            <a:avLst/>
          </a:prstGeom>
          <a:noFill/>
          <a:ln>
            <a:noFill/>
          </a:ln>
        </p:spPr>
      </p:pic>
      <p:pic>
        <p:nvPicPr>
          <p:cNvPr id="7" name="Picture 6"/>
          <p:cNvPicPr>
            <a:picLocks noChangeAspect="1"/>
          </p:cNvPicPr>
          <p:nvPr/>
        </p:nvPicPr>
        <p:blipFill>
          <a:blip r:embed="rId4"/>
          <a:stretch>
            <a:fillRect/>
          </a:stretch>
        </p:blipFill>
        <p:spPr>
          <a:xfrm>
            <a:off x="4405326" y="931081"/>
            <a:ext cx="4379899" cy="2197202"/>
          </a:xfrm>
          <a:prstGeom prst="rect">
            <a:avLst/>
          </a:prstGeom>
        </p:spPr>
      </p:pic>
      <p:sp>
        <p:nvSpPr>
          <p:cNvPr id="8" name="TextBox 7"/>
          <p:cNvSpPr txBox="1"/>
          <p:nvPr/>
        </p:nvSpPr>
        <p:spPr>
          <a:xfrm>
            <a:off x="2457451" y="132487"/>
            <a:ext cx="673902" cy="220381"/>
          </a:xfrm>
          <a:prstGeom prst="rect">
            <a:avLst/>
          </a:prstGeom>
          <a:noFill/>
        </p:spPr>
        <p:txBody>
          <a:bodyPr wrap="none" lIns="0" tIns="0" rIns="0" bIns="0" rtlCol="0" anchor="t" anchorCtr="0">
            <a:spAutoFit/>
          </a:bodyPr>
          <a:lstStyle/>
          <a:p>
            <a:pPr>
              <a:lnSpc>
                <a:spcPct val="110000"/>
              </a:lnSpc>
              <a:spcBef>
                <a:spcPts val="0"/>
              </a:spcBef>
            </a:pPr>
            <a:r>
              <a:rPr lang="en-US" sz="1400" kern="1000" spc="30" dirty="0">
                <a:solidFill>
                  <a:schemeClr val="bg1"/>
                </a:solidFill>
                <a:latin typeface="Humanst521 Lt BT" panose="020B0402020204020304" pitchFamily="34" charset="0"/>
                <a:cs typeface="Franklin Gothic Book"/>
              </a:rPr>
              <a:t>GEANT4</a:t>
            </a:r>
          </a:p>
        </p:txBody>
      </p:sp>
      <p:pic>
        <p:nvPicPr>
          <p:cNvPr id="9" name="Picture 8"/>
          <p:cNvPicPr>
            <a:picLocks noChangeAspect="1"/>
          </p:cNvPicPr>
          <p:nvPr/>
        </p:nvPicPr>
        <p:blipFill>
          <a:blip r:embed="rId5">
            <a:lum/>
            <a:alphaModFix/>
          </a:blip>
          <a:srcRect/>
          <a:stretch>
            <a:fillRect/>
          </a:stretch>
        </p:blipFill>
        <p:spPr>
          <a:xfrm>
            <a:off x="1425458" y="245050"/>
            <a:ext cx="2206816" cy="1655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13228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Spiral entrance veto and storage simulation</a:t>
            </a: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21</a:t>
            </a:fld>
            <a:endParaRPr lang="de-DE" dirty="0">
              <a:solidFill>
                <a:srgbClr val="000000"/>
              </a:solidFill>
            </a:endParaRPr>
          </a:p>
        </p:txBody>
      </p:sp>
      <p:pic>
        <p:nvPicPr>
          <p:cNvPr id="8" name="Content Placeholder 7"/>
          <p:cNvPicPr>
            <a:picLocks noGrp="1" noChangeAspect="1"/>
          </p:cNvPicPr>
          <p:nvPr>
            <p:ph idx="1"/>
          </p:nvPr>
        </p:nvPicPr>
        <p:blipFill>
          <a:blip r:embed="rId2"/>
          <a:stretch>
            <a:fillRect/>
          </a:stretch>
        </p:blipFill>
        <p:spPr>
          <a:xfrm>
            <a:off x="780199" y="708160"/>
            <a:ext cx="7650440" cy="4455137"/>
          </a:xfrm>
          <a:prstGeom prst="rect">
            <a:avLst/>
          </a:prstGeom>
        </p:spPr>
      </p:pic>
      <p:sp>
        <p:nvSpPr>
          <p:cNvPr id="9" name="TextBox 8"/>
          <p:cNvSpPr txBox="1"/>
          <p:nvPr/>
        </p:nvSpPr>
        <p:spPr>
          <a:xfrm>
            <a:off x="5823626" y="1627762"/>
            <a:ext cx="596638" cy="220381"/>
          </a:xfrm>
          <a:prstGeom prst="rect">
            <a:avLst/>
          </a:prstGeom>
          <a:noFill/>
        </p:spPr>
        <p:txBody>
          <a:bodyPr wrap="none" lIns="0" tIns="0" rIns="0" bIns="0" rtlCol="0" anchor="t" anchorCtr="0">
            <a:spAutoFit/>
          </a:bodyPr>
          <a:lstStyle/>
          <a:p>
            <a:pPr>
              <a:lnSpc>
                <a:spcPct val="110000"/>
              </a:lnSpc>
              <a:spcBef>
                <a:spcPts val="0"/>
              </a:spcBef>
            </a:pPr>
            <a:r>
              <a:rPr lang="en-US" sz="1400" kern="1000" spc="30" dirty="0">
                <a:solidFill>
                  <a:srgbClr val="FFFF00"/>
                </a:solidFill>
                <a:latin typeface="Humanst521 Lt BT" panose="020B0402020204020304" pitchFamily="34" charset="0"/>
                <a:cs typeface="Franklin Gothic Book"/>
              </a:rPr>
              <a:t>positron</a:t>
            </a:r>
          </a:p>
        </p:txBody>
      </p:sp>
      <p:cxnSp>
        <p:nvCxnSpPr>
          <p:cNvPr id="11" name="Straight Arrow Connector 10"/>
          <p:cNvCxnSpPr/>
          <p:nvPr/>
        </p:nvCxnSpPr>
        <p:spPr bwMode="auto">
          <a:xfrm flipH="1">
            <a:off x="5090809" y="1796374"/>
            <a:ext cx="622570" cy="259405"/>
          </a:xfrm>
          <a:prstGeom prst="straightConnector1">
            <a:avLst/>
          </a:prstGeom>
          <a:ln w="12700" cap="rnd">
            <a:solidFill>
              <a:srgbClr val="FFFF0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2" name="TextBox 11"/>
          <p:cNvSpPr txBox="1"/>
          <p:nvPr/>
        </p:nvSpPr>
        <p:spPr>
          <a:xfrm>
            <a:off x="3271737" y="3991583"/>
            <a:ext cx="596638" cy="220381"/>
          </a:xfrm>
          <a:prstGeom prst="rect">
            <a:avLst/>
          </a:prstGeom>
          <a:noFill/>
          <a:ln>
            <a:noFill/>
          </a:ln>
        </p:spPr>
        <p:txBody>
          <a:bodyPr wrap="square" lIns="0" tIns="0" rIns="0" bIns="0" rtlCol="0" anchor="t" anchorCtr="0">
            <a:spAutoFit/>
          </a:bodyPr>
          <a:lstStyle/>
          <a:p>
            <a:pPr>
              <a:lnSpc>
                <a:spcPct val="110000"/>
              </a:lnSpc>
              <a:spcBef>
                <a:spcPts val="0"/>
              </a:spcBef>
            </a:pPr>
            <a:r>
              <a:rPr lang="en-US" sz="1400" kern="1000" spc="30" dirty="0">
                <a:solidFill>
                  <a:srgbClr val="00B0F0"/>
                </a:solidFill>
                <a:latin typeface="Humanst521 Lt BT" panose="020B0402020204020304" pitchFamily="34" charset="0"/>
                <a:cs typeface="Franklin Gothic Book"/>
              </a:rPr>
              <a:t>muon</a:t>
            </a:r>
          </a:p>
        </p:txBody>
      </p:sp>
      <p:cxnSp>
        <p:nvCxnSpPr>
          <p:cNvPr id="13" name="Straight Arrow Connector 12"/>
          <p:cNvCxnSpPr/>
          <p:nvPr/>
        </p:nvCxnSpPr>
        <p:spPr bwMode="auto">
          <a:xfrm flipV="1">
            <a:off x="3482502" y="2788598"/>
            <a:ext cx="97277" cy="1202985"/>
          </a:xfrm>
          <a:prstGeom prst="straightConnector1">
            <a:avLst/>
          </a:prstGeom>
          <a:ln w="12700" cap="rnd">
            <a:solidFill>
              <a:srgbClr val="00B0F0"/>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8" name="TextBox 17"/>
          <p:cNvSpPr txBox="1"/>
          <p:nvPr/>
        </p:nvSpPr>
        <p:spPr>
          <a:xfrm>
            <a:off x="1297021" y="3390090"/>
            <a:ext cx="1275321" cy="473976"/>
          </a:xfrm>
          <a:prstGeom prst="rect">
            <a:avLst/>
          </a:prstGeom>
          <a:noFill/>
          <a:ln>
            <a:noFill/>
          </a:ln>
        </p:spPr>
        <p:txBody>
          <a:bodyPr wrap="square" lIns="0" tIns="0" rIns="0" bIns="0" rtlCol="0" anchor="t" anchorCtr="0">
            <a:spAutoFit/>
          </a:bodyPr>
          <a:lstStyle/>
          <a:p>
            <a:pPr>
              <a:lnSpc>
                <a:spcPct val="110000"/>
              </a:lnSpc>
              <a:spcBef>
                <a:spcPts val="0"/>
              </a:spcBef>
            </a:pPr>
            <a:r>
              <a:rPr lang="en-US" sz="1400" kern="1000" spc="30" dirty="0">
                <a:solidFill>
                  <a:schemeClr val="accent5">
                    <a:lumMod val="20000"/>
                    <a:lumOff val="80000"/>
                  </a:schemeClr>
                </a:solidFill>
                <a:latin typeface="Humanst521 Lt BT" panose="020B0402020204020304" pitchFamily="34" charset="0"/>
                <a:cs typeface="Franklin Gothic Book"/>
              </a:rPr>
              <a:t>Entrance anti-coincidence</a:t>
            </a:r>
          </a:p>
        </p:txBody>
      </p:sp>
      <p:cxnSp>
        <p:nvCxnSpPr>
          <p:cNvPr id="19" name="Straight Arrow Connector 18"/>
          <p:cNvCxnSpPr/>
          <p:nvPr/>
        </p:nvCxnSpPr>
        <p:spPr bwMode="auto">
          <a:xfrm flipV="1">
            <a:off x="1784393" y="2256817"/>
            <a:ext cx="511335" cy="1133274"/>
          </a:xfrm>
          <a:prstGeom prst="straightConnector1">
            <a:avLst/>
          </a:prstGeom>
          <a:ln w="12700" cap="rnd">
            <a:solidFill>
              <a:schemeClr val="accent5">
                <a:lumMod val="20000"/>
                <a:lumOff val="80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 name="Rectangle 2"/>
          <p:cNvSpPr/>
          <p:nvPr/>
        </p:nvSpPr>
        <p:spPr bwMode="auto">
          <a:xfrm>
            <a:off x="2572342" y="2090859"/>
            <a:ext cx="108917" cy="113506"/>
          </a:xfrm>
          <a:prstGeom prst="rect">
            <a:avLst/>
          </a:prstGeom>
          <a:solidFill>
            <a:schemeClr val="bg1">
              <a:alpha val="65000"/>
            </a:schemeClr>
          </a:solidFill>
          <a:ln w="3175" cap="rnd">
            <a:solidFill>
              <a:schemeClr val="bg1">
                <a:alpha val="88000"/>
              </a:schemeClr>
            </a:solidFill>
            <a:headEnd type="none" w="med" len="med"/>
            <a:tailEnd type="none" w="med" len="med"/>
          </a:ln>
          <a:scene3d>
            <a:camera prst="orthographicFront">
              <a:rot lat="20400000" lon="2400000" rev="21594000"/>
            </a:camera>
            <a:lightRig rig="threePt" dir="t"/>
          </a:scene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14" name="Rectangle 13"/>
          <p:cNvSpPr/>
          <p:nvPr/>
        </p:nvSpPr>
        <p:spPr bwMode="auto">
          <a:xfrm>
            <a:off x="2499425" y="1441244"/>
            <a:ext cx="108917" cy="113506"/>
          </a:xfrm>
          <a:prstGeom prst="rect">
            <a:avLst/>
          </a:prstGeom>
          <a:solidFill>
            <a:schemeClr val="bg1">
              <a:alpha val="65000"/>
            </a:schemeClr>
          </a:solidFill>
          <a:ln w="3175" cap="rnd">
            <a:solidFill>
              <a:schemeClr val="bg1">
                <a:alpha val="88000"/>
              </a:schemeClr>
            </a:solidFill>
            <a:headEnd type="none" w="med" len="med"/>
            <a:tailEnd type="none" w="med" len="med"/>
          </a:ln>
          <a:scene3d>
            <a:camera prst="orthographicFront">
              <a:rot lat="20400000" lon="2400000" rev="21594000"/>
            </a:camera>
            <a:lightRig rig="threePt" dir="t"/>
          </a:scene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15" name="Rectangle 14"/>
          <p:cNvSpPr/>
          <p:nvPr/>
        </p:nvSpPr>
        <p:spPr bwMode="auto">
          <a:xfrm>
            <a:off x="1985601" y="1716594"/>
            <a:ext cx="108917" cy="113506"/>
          </a:xfrm>
          <a:prstGeom prst="rect">
            <a:avLst/>
          </a:prstGeom>
          <a:solidFill>
            <a:schemeClr val="bg1">
              <a:alpha val="65000"/>
            </a:schemeClr>
          </a:solidFill>
          <a:ln w="3175" cap="rnd">
            <a:solidFill>
              <a:schemeClr val="bg1">
                <a:alpha val="88000"/>
              </a:schemeClr>
            </a:solidFill>
            <a:headEnd type="none" w="med" len="med"/>
            <a:tailEnd type="none" w="med" len="med"/>
          </a:ln>
          <a:scene3d>
            <a:camera prst="orthographicFront">
              <a:rot lat="20400000" lon="2400000" rev="21594000"/>
            </a:camera>
            <a:lightRig rig="threePt" dir="t"/>
          </a:scene3d>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3172276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5518" y="149494"/>
            <a:ext cx="4467226" cy="381375"/>
          </a:xfrm>
        </p:spPr>
        <p:txBody>
          <a:bodyPr/>
          <a:lstStyle/>
          <a:p>
            <a:r>
              <a:rPr lang="en-US" dirty="0"/>
              <a:t>Muon tracker prototype (TPC)</a:t>
            </a:r>
            <a:br>
              <a:rPr lang="en-US" dirty="0"/>
            </a:br>
            <a:endParaRPr lang="en-US" dirty="0"/>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22</a:t>
            </a:fld>
            <a:endParaRPr lang="de-DE" dirty="0">
              <a:solidFill>
                <a:srgbClr val="000000"/>
              </a:solidFill>
            </a:endParaRPr>
          </a:p>
        </p:txBody>
      </p:sp>
      <p:sp>
        <p:nvSpPr>
          <p:cNvPr id="4" name="Content Placeholder 3"/>
          <p:cNvSpPr>
            <a:spLocks noGrp="1"/>
          </p:cNvSpPr>
          <p:nvPr>
            <p:ph idx="1"/>
          </p:nvPr>
        </p:nvSpPr>
        <p:spPr>
          <a:xfrm>
            <a:off x="330200" y="3202173"/>
            <a:ext cx="5662544" cy="1600201"/>
          </a:xfrm>
        </p:spPr>
        <p:txBody>
          <a:bodyPr/>
          <a:lstStyle/>
          <a:p>
            <a:pPr marL="0" indent="0">
              <a:buNone/>
            </a:pPr>
            <a:r>
              <a:rPr lang="en-US" sz="2000" dirty="0"/>
              <a:t>The TPC is under construction at INFN Roma</a:t>
            </a:r>
          </a:p>
          <a:p>
            <a:pPr lvl="1"/>
            <a:r>
              <a:rPr lang="en-US" sz="1800" dirty="0"/>
              <a:t>gas box, field cage and cathode ready for assembly</a:t>
            </a:r>
          </a:p>
          <a:p>
            <a:pPr lvl="1"/>
            <a:r>
              <a:rPr lang="en-US" sz="1800" dirty="0"/>
              <a:t>anode and readout board under design in collaboration with Bonn University</a:t>
            </a:r>
          </a:p>
          <a:p>
            <a:pPr lvl="1"/>
            <a:r>
              <a:rPr lang="en-US" sz="1800" dirty="0"/>
              <a:t>procurement of DAQ electronics (CERN SRS) ongoing</a:t>
            </a:r>
          </a:p>
        </p:txBody>
      </p:sp>
      <p:pic>
        <p:nvPicPr>
          <p:cNvPr id="11"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3100" y="0"/>
            <a:ext cx="2960900" cy="5276850"/>
          </a:xfrm>
          <a:prstGeom prst="rect">
            <a:avLst/>
          </a:prstGeom>
          <a:ln w="12700">
            <a:miter lim="400000"/>
          </a:ln>
        </p:spPr>
      </p:pic>
      <p:pic>
        <p:nvPicPr>
          <p:cNvPr id="12"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 y="846070"/>
            <a:ext cx="2281771" cy="1634822"/>
          </a:xfrm>
          <a:prstGeom prst="rect">
            <a:avLst/>
          </a:prstGeom>
          <a:ln w="12700">
            <a:miter lim="400000"/>
          </a:ln>
        </p:spPr>
      </p:pic>
      <p:sp>
        <p:nvSpPr>
          <p:cNvPr id="13" name="Content Placeholder 3"/>
          <p:cNvSpPr>
            <a:spLocks noGrp="1"/>
          </p:cNvSpPr>
          <p:nvPr>
            <p:ph idx="1"/>
          </p:nvPr>
        </p:nvSpPr>
        <p:spPr>
          <a:xfrm>
            <a:off x="2622945" y="800986"/>
            <a:ext cx="4754638" cy="1600201"/>
          </a:xfrm>
        </p:spPr>
        <p:txBody>
          <a:bodyPr/>
          <a:lstStyle/>
          <a:p>
            <a:pPr marL="0" indent="0">
              <a:buNone/>
            </a:pPr>
            <a:r>
              <a:rPr lang="en-US" sz="2000" dirty="0"/>
              <a:t>TPC with very high granularity </a:t>
            </a:r>
          </a:p>
          <a:p>
            <a:pPr marL="0" indent="0">
              <a:buNone/>
            </a:pPr>
            <a:r>
              <a:rPr lang="en-US" sz="2000" dirty="0"/>
              <a:t>readout based on the </a:t>
            </a:r>
            <a:r>
              <a:rPr lang="en-US" sz="2000" dirty="0" err="1"/>
              <a:t>GridPix</a:t>
            </a:r>
            <a:r>
              <a:rPr lang="en-US" sz="2000" dirty="0"/>
              <a:t> chip</a:t>
            </a:r>
          </a:p>
          <a:p>
            <a:pPr marL="271463" indent="-271463"/>
            <a:r>
              <a:rPr lang="en-US" sz="2000" dirty="0"/>
              <a:t>Helium-based gas mixture </a:t>
            </a:r>
          </a:p>
          <a:p>
            <a:pPr marL="271463" indent="-271463"/>
            <a:r>
              <a:rPr lang="en-US" sz="2000" dirty="0"/>
              <a:t>minimize multiple </a:t>
            </a:r>
          </a:p>
          <a:p>
            <a:pPr marL="271463" indent="-271463"/>
            <a:r>
              <a:rPr lang="en-US" sz="2000" dirty="0"/>
              <a:t>no literature on </a:t>
            </a:r>
            <a:r>
              <a:rPr lang="en-US" sz="2000" dirty="0" err="1"/>
              <a:t>GridPix</a:t>
            </a:r>
            <a:r>
              <a:rPr lang="en-US" sz="2000" dirty="0"/>
              <a:t> with </a:t>
            </a:r>
            <a:br>
              <a:rPr lang="en-US" sz="2000" dirty="0"/>
            </a:br>
            <a:r>
              <a:rPr lang="en-US" sz="2000" dirty="0"/>
              <a:t>helium mixture</a:t>
            </a:r>
          </a:p>
        </p:txBody>
      </p:sp>
    </p:spTree>
    <p:extLst>
      <p:ext uri="{BB962C8B-B14F-4D97-AF65-F5344CB8AC3E}">
        <p14:creationId xmlns:p14="http://schemas.microsoft.com/office/powerpoint/2010/main" val="367863374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Radial magnetic field pulse to kick muons</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23</a:t>
            </a:fld>
            <a:endParaRPr lang="de-DE" dirty="0">
              <a:solidFill>
                <a:srgbClr val="000000"/>
              </a:solidFill>
            </a:endParaRPr>
          </a:p>
        </p:txBody>
      </p:sp>
      <p:pic>
        <p:nvPicPr>
          <p:cNvPr id="6" name="Content Placeholder 5"/>
          <p:cNvPicPr>
            <a:picLocks noGrp="1" noChangeAspect="1"/>
          </p:cNvPicPr>
          <p:nvPr>
            <p:ph idx="10"/>
          </p:nvPr>
        </p:nvPicPr>
        <p:blipFill>
          <a:blip r:embed="rId2"/>
          <a:stretch>
            <a:fillRect/>
          </a:stretch>
        </p:blipFill>
        <p:spPr>
          <a:xfrm>
            <a:off x="4635251" y="812800"/>
            <a:ext cx="4179735" cy="2808947"/>
          </a:xfrm>
          <a:prstGeom prst="rect">
            <a:avLst/>
          </a:prstGeom>
        </p:spPr>
      </p:pic>
      <p:sp>
        <p:nvSpPr>
          <p:cNvPr id="8" name="Rectangle 7"/>
          <p:cNvSpPr/>
          <p:nvPr/>
        </p:nvSpPr>
        <p:spPr>
          <a:xfrm>
            <a:off x="330200" y="4923163"/>
            <a:ext cx="2205091" cy="261610"/>
          </a:xfrm>
          <a:prstGeom prst="rect">
            <a:avLst/>
          </a:prstGeom>
        </p:spPr>
        <p:txBody>
          <a:bodyPr wrap="none">
            <a:spAutoFit/>
          </a:bodyPr>
          <a:lstStyle/>
          <a:p>
            <a:r>
              <a:rPr lang="en-US" sz="1100" kern="1000" spc="30" dirty="0">
                <a:solidFill>
                  <a:schemeClr val="tx1">
                    <a:lumMod val="85000"/>
                    <a:lumOff val="15000"/>
                  </a:schemeClr>
                </a:solidFill>
                <a:latin typeface="Nirmala UI Semilight" panose="020B0402040204020203" pitchFamily="34" charset="0"/>
                <a:cs typeface="Nirmala UI Semilight" panose="020B0402040204020203" pitchFamily="34" charset="0"/>
              </a:rPr>
              <a:t>H. Iinuma </a:t>
            </a:r>
            <a:r>
              <a:rPr lang="en-US" sz="1100" i="1" kern="1000" spc="30" dirty="0">
                <a:solidFill>
                  <a:schemeClr val="tx1">
                    <a:lumMod val="85000"/>
                    <a:lumOff val="15000"/>
                  </a:schemeClr>
                </a:solidFill>
                <a:latin typeface="Nirmala UI Semilight" panose="020B0402040204020203" pitchFamily="34" charset="0"/>
                <a:cs typeface="Nirmala UI Semilight" panose="020B0402040204020203" pitchFamily="34" charset="0"/>
              </a:rPr>
              <a:t>et al., </a:t>
            </a:r>
            <a:r>
              <a:rPr lang="de-CH" sz="1100" kern="1000" spc="30" dirty="0">
                <a:solidFill>
                  <a:schemeClr val="tx1">
                    <a:lumMod val="85000"/>
                    <a:lumOff val="15000"/>
                  </a:schemeClr>
                </a:solidFill>
                <a:latin typeface="Nirmala UI Semilight" panose="020B0402040204020203" pitchFamily="34" charset="0"/>
                <a:cs typeface="Nirmala UI Semilight" panose="020B0402040204020203" pitchFamily="34" charset="0"/>
              </a:rPr>
              <a:t>NIMA832(2016)</a:t>
            </a:r>
            <a:endParaRPr lang="en-US" sz="1100" dirty="0">
              <a:latin typeface="Nirmala UI Semilight" panose="020B0402040204020203" pitchFamily="34" charset="0"/>
              <a:cs typeface="Nirmala UI Semilight" panose="020B0402040204020203"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311" y="806708"/>
            <a:ext cx="2478719" cy="2531775"/>
          </a:xfrm>
          <a:prstGeom prst="rect">
            <a:avLst/>
          </a:prstGeom>
        </p:spPr>
      </p:pic>
      <p:grpSp>
        <p:nvGrpSpPr>
          <p:cNvPr id="12" name="Group 11"/>
          <p:cNvGrpSpPr/>
          <p:nvPr/>
        </p:nvGrpSpPr>
        <p:grpSpPr>
          <a:xfrm>
            <a:off x="2076245" y="1410618"/>
            <a:ext cx="142875" cy="142875"/>
            <a:chOff x="4029074" y="1719262"/>
            <a:chExt cx="142875" cy="142875"/>
          </a:xfrm>
        </p:grpSpPr>
        <p:sp>
          <p:nvSpPr>
            <p:cNvPr id="10" name="Oval 9"/>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Flowchart: Connector 10"/>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13" name="Group 12"/>
          <p:cNvGrpSpPr/>
          <p:nvPr/>
        </p:nvGrpSpPr>
        <p:grpSpPr>
          <a:xfrm>
            <a:off x="3124986" y="2540199"/>
            <a:ext cx="142875" cy="142875"/>
            <a:chOff x="4029074" y="1719262"/>
            <a:chExt cx="142875" cy="142875"/>
          </a:xfrm>
        </p:grpSpPr>
        <p:sp>
          <p:nvSpPr>
            <p:cNvPr id="14" name="Oval 13"/>
            <p:cNvSpPr/>
            <p:nvPr/>
          </p:nvSpPr>
          <p:spPr bwMode="auto">
            <a:xfrm>
              <a:off x="4029074" y="1719262"/>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Flowchart: Connector 14"/>
            <p:cNvSpPr/>
            <p:nvPr/>
          </p:nvSpPr>
          <p:spPr bwMode="auto">
            <a:xfrm>
              <a:off x="4077652" y="1767840"/>
              <a:ext cx="45719" cy="45719"/>
            </a:xfrm>
            <a:prstGeom prst="flowChartConnector">
              <a:avLst/>
            </a:prstGeom>
            <a:solidFill>
              <a:srgbClr val="C00000"/>
            </a:solid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20" name="Group 19"/>
          <p:cNvGrpSpPr/>
          <p:nvPr/>
        </p:nvGrpSpPr>
        <p:grpSpPr>
          <a:xfrm>
            <a:off x="2061761" y="2525715"/>
            <a:ext cx="171843" cy="171843"/>
            <a:chOff x="4196156" y="1553492"/>
            <a:chExt cx="171843" cy="171843"/>
          </a:xfrm>
        </p:grpSpPr>
        <p:sp>
          <p:nvSpPr>
            <p:cNvPr id="17" name="Oval 16"/>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9" name="Multiply 18"/>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21" name="Group 20"/>
          <p:cNvGrpSpPr/>
          <p:nvPr/>
        </p:nvGrpSpPr>
        <p:grpSpPr>
          <a:xfrm>
            <a:off x="3110502" y="1396134"/>
            <a:ext cx="171843" cy="171843"/>
            <a:chOff x="4196156" y="1553492"/>
            <a:chExt cx="171843" cy="171843"/>
          </a:xfrm>
        </p:grpSpPr>
        <p:sp>
          <p:nvSpPr>
            <p:cNvPr id="22" name="Oval 21"/>
            <p:cNvSpPr/>
            <p:nvPr/>
          </p:nvSpPr>
          <p:spPr bwMode="auto">
            <a:xfrm>
              <a:off x="4210640" y="1567976"/>
              <a:ext cx="142875" cy="142875"/>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 name="Multiply 22"/>
            <p:cNvSpPr/>
            <p:nvPr/>
          </p:nvSpPr>
          <p:spPr bwMode="auto">
            <a:xfrm>
              <a:off x="4196156" y="1553492"/>
              <a:ext cx="171843" cy="171843"/>
            </a:xfrm>
            <a:prstGeom prst="mathMultiply">
              <a:avLst>
                <a:gd name="adj1" fmla="val 9663"/>
              </a:avLst>
            </a:prstGeom>
            <a:solidFill>
              <a:srgbClr val="C00000"/>
            </a:soli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37" name="Group 36"/>
          <p:cNvGrpSpPr/>
          <p:nvPr/>
        </p:nvGrpSpPr>
        <p:grpSpPr>
          <a:xfrm>
            <a:off x="3120224" y="1553493"/>
            <a:ext cx="152400" cy="1081003"/>
            <a:chOff x="3120224" y="1553493"/>
            <a:chExt cx="152400" cy="1081003"/>
          </a:xfrm>
        </p:grpSpPr>
        <p:sp>
          <p:nvSpPr>
            <p:cNvPr id="28" name="Oval 27"/>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29" name="Oval 28"/>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31" name="Straight Connector 30"/>
            <p:cNvCxnSpPr>
              <a:stCxn id="28" idx="6"/>
              <a:endCxn id="29"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a:stCxn id="22" idx="4"/>
              <a:endCxn id="15" idx="4"/>
            </p:cNvCxnSpPr>
            <p:nvPr/>
          </p:nvCxnSpPr>
          <p:spPr bwMode="auto">
            <a:xfrm>
              <a:off x="3196424" y="1553493"/>
              <a:ext cx="0" cy="1081003"/>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39" name="Parallelogram 38"/>
          <p:cNvSpPr/>
          <p:nvPr/>
        </p:nvSpPr>
        <p:spPr bwMode="auto">
          <a:xfrm>
            <a:off x="1271588" y="1846886"/>
            <a:ext cx="2619375" cy="331046"/>
          </a:xfrm>
          <a:prstGeom prst="parallelogram">
            <a:avLst>
              <a:gd name="adj" fmla="val 156150"/>
            </a:avLst>
          </a:prstGeom>
          <a:noFill/>
          <a:ln w="3175" cap="rnd">
            <a:solidFill>
              <a:srgbClr val="405583"/>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nvGrpSpPr>
          <p:cNvPr id="44" name="Group 43"/>
          <p:cNvGrpSpPr/>
          <p:nvPr/>
        </p:nvGrpSpPr>
        <p:grpSpPr>
          <a:xfrm>
            <a:off x="2134558" y="1388000"/>
            <a:ext cx="1039008" cy="162394"/>
            <a:chOff x="2134474" y="1388000"/>
            <a:chExt cx="1064077" cy="162394"/>
          </a:xfrm>
        </p:grpSpPr>
        <p:sp>
          <p:nvSpPr>
            <p:cNvPr id="42" name="Arc 41"/>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43" name="Arc 42"/>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48" name="Arc 47"/>
            <p:cNvSpPr/>
            <p:nvPr/>
          </p:nvSpPr>
          <p:spPr bwMode="auto">
            <a:xfrm>
              <a:off x="2134474" y="1388000"/>
              <a:ext cx="1028009" cy="157424"/>
            </a:xfrm>
            <a:prstGeom prst="arc">
              <a:avLst>
                <a:gd name="adj1" fmla="val 417912"/>
                <a:gd name="adj2" fmla="val 998767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grpSp>
      <p:grpSp>
        <p:nvGrpSpPr>
          <p:cNvPr id="45" name="Group 44"/>
          <p:cNvGrpSpPr/>
          <p:nvPr/>
        </p:nvGrpSpPr>
        <p:grpSpPr>
          <a:xfrm flipV="1">
            <a:off x="2145189" y="2530852"/>
            <a:ext cx="1035604" cy="161567"/>
            <a:chOff x="2137960" y="1388827"/>
            <a:chExt cx="1060591" cy="161567"/>
          </a:xfrm>
        </p:grpSpPr>
        <p:sp>
          <p:nvSpPr>
            <p:cNvPr id="46" name="Arc 45"/>
            <p:cNvSpPr/>
            <p:nvPr/>
          </p:nvSpPr>
          <p:spPr bwMode="auto">
            <a:xfrm>
              <a:off x="2170542" y="1388827"/>
              <a:ext cx="1028009" cy="157424"/>
            </a:xfrm>
            <a:prstGeom prst="arc">
              <a:avLst>
                <a:gd name="adj1" fmla="val 15848465"/>
                <a:gd name="adj2" fmla="val 0"/>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47" name="Arc 46"/>
            <p:cNvSpPr/>
            <p:nvPr/>
          </p:nvSpPr>
          <p:spPr bwMode="auto">
            <a:xfrm>
              <a:off x="2137960" y="1392970"/>
              <a:ext cx="1028009" cy="157424"/>
            </a:xfrm>
            <a:prstGeom prst="arc">
              <a:avLst>
                <a:gd name="adj1" fmla="val 10222449"/>
                <a:gd name="adj2" fmla="val 14369126"/>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49" name="Arc 48"/>
            <p:cNvSpPr/>
            <p:nvPr/>
          </p:nvSpPr>
          <p:spPr bwMode="auto">
            <a:xfrm>
              <a:off x="2142551" y="1392970"/>
              <a:ext cx="1028009" cy="157424"/>
            </a:xfrm>
            <a:prstGeom prst="arc">
              <a:avLst>
                <a:gd name="adj1" fmla="val 272558"/>
                <a:gd name="adj2" fmla="val 9951232"/>
              </a:avLst>
            </a:prstGeom>
            <a:ln w="12700" cap="rnd">
              <a:solidFill>
                <a:schemeClr val="accent3"/>
              </a:solidFill>
              <a:headEnd type="stealth" w="med" len="med"/>
              <a:tailEnd type="none" w="med" len="lg"/>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grpSp>
        <p:nvGrpSpPr>
          <p:cNvPr id="50" name="Group 49"/>
          <p:cNvGrpSpPr/>
          <p:nvPr/>
        </p:nvGrpSpPr>
        <p:grpSpPr>
          <a:xfrm>
            <a:off x="3129945" y="2701140"/>
            <a:ext cx="152400" cy="985035"/>
            <a:chOff x="3120224" y="1553493"/>
            <a:chExt cx="152400" cy="985035"/>
          </a:xfrm>
        </p:grpSpPr>
        <p:sp>
          <p:nvSpPr>
            <p:cNvPr id="51" name="Oval 50"/>
            <p:cNvSpPr/>
            <p:nvPr/>
          </p:nvSpPr>
          <p:spPr bwMode="auto">
            <a:xfrm>
              <a:off x="3120224" y="1676823"/>
              <a:ext cx="147637" cy="48578"/>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sp>
          <p:nvSpPr>
            <p:cNvPr id="52" name="Oval 51"/>
            <p:cNvSpPr/>
            <p:nvPr/>
          </p:nvSpPr>
          <p:spPr bwMode="auto">
            <a:xfrm>
              <a:off x="3124987" y="2419808"/>
              <a:ext cx="147637" cy="48543"/>
            </a:xfrm>
            <a:prstGeom prst="ellipse">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p>
          </p:txBody>
        </p:sp>
        <p:cxnSp>
          <p:nvCxnSpPr>
            <p:cNvPr id="53" name="Straight Connector 52"/>
            <p:cNvCxnSpPr>
              <a:stCxn id="51" idx="6"/>
              <a:endCxn id="52" idx="6"/>
            </p:cNvCxnSpPr>
            <p:nvPr/>
          </p:nvCxnSpPr>
          <p:spPr bwMode="auto">
            <a:xfrm>
              <a:off x="3267861" y="1701112"/>
              <a:ext cx="4763" cy="742968"/>
            </a:xfrm>
            <a:prstGeom prst="line">
              <a:avLst/>
            </a:prstGeom>
            <a:ln w="12700">
              <a:solidFill>
                <a:srgbClr val="C00000"/>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4" name="Straight Connector 53"/>
            <p:cNvCxnSpPr/>
            <p:nvPr/>
          </p:nvCxnSpPr>
          <p:spPr bwMode="auto">
            <a:xfrm>
              <a:off x="3196424" y="1553493"/>
              <a:ext cx="0" cy="985035"/>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cxnSp>
        <p:nvCxnSpPr>
          <p:cNvPr id="57" name="Straight Connector 56"/>
          <p:cNvCxnSpPr/>
          <p:nvPr/>
        </p:nvCxnSpPr>
        <p:spPr bwMode="auto">
          <a:xfrm>
            <a:off x="3206145" y="3686175"/>
            <a:ext cx="284768" cy="0"/>
          </a:xfrm>
          <a:prstGeom prst="line">
            <a:avLst/>
          </a:prstGeom>
          <a:ln w="1270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59" name="Straight Arrow Connector 58"/>
          <p:cNvCxnSpPr>
            <a:stCxn id="52" idx="6"/>
          </p:cNvCxnSpPr>
          <p:nvPr/>
        </p:nvCxnSpPr>
        <p:spPr bwMode="auto">
          <a:xfrm>
            <a:off x="3282345" y="3591727"/>
            <a:ext cx="208568" cy="0"/>
          </a:xfrm>
          <a:prstGeom prst="straightConnector1">
            <a:avLst/>
          </a:prstGeom>
          <a:ln w="12700" cap="rnd">
            <a:solidFill>
              <a:srgbClr val="C00000"/>
            </a:solidFill>
            <a:headEnd type="none" w="med" len="med"/>
            <a:tailEnd type="none"/>
          </a:ln>
          <a:effectLst/>
        </p:spPr>
        <p:style>
          <a:lnRef idx="2">
            <a:schemeClr val="accent6"/>
          </a:lnRef>
          <a:fillRef idx="0">
            <a:schemeClr val="accent6"/>
          </a:fillRef>
          <a:effectRef idx="1">
            <a:schemeClr val="accent6"/>
          </a:effectRef>
          <a:fontRef idx="minor">
            <a:schemeClr val="tx1"/>
          </a:fontRef>
        </p:style>
      </p:cxnSp>
      <p:sp>
        <p:nvSpPr>
          <p:cNvPr id="60" name="Rectangle 59"/>
          <p:cNvSpPr/>
          <p:nvPr/>
        </p:nvSpPr>
        <p:spPr bwMode="auto">
          <a:xfrm>
            <a:off x="3490913" y="3457575"/>
            <a:ext cx="804862" cy="409575"/>
          </a:xfrm>
          <a:prstGeom prst="rect">
            <a:avLst/>
          </a:prstGeom>
          <a:noFill/>
          <a:ln w="19050" cap="rnd">
            <a:solidFill>
              <a:srgbClr val="C00000"/>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r>
              <a:rPr lang="en-US" sz="1100" dirty="0"/>
              <a:t>Pulse generator</a:t>
            </a:r>
          </a:p>
        </p:txBody>
      </p:sp>
    </p:spTree>
    <p:extLst>
      <p:ext uri="{BB962C8B-B14F-4D97-AF65-F5344CB8AC3E}">
        <p14:creationId xmlns:p14="http://schemas.microsoft.com/office/powerpoint/2010/main" val="38240562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50"/>
                                  </p:stCondLst>
                                  <p:childTnLst>
                                    <p:animEffect transition="out" filter="fade">
                                      <p:cBhvr>
                                        <p:cTn id="6" dur="750"/>
                                        <p:tgtEl>
                                          <p:spTgt spid="9"/>
                                        </p:tgtEl>
                                      </p:cBhvr>
                                    </p:animEffect>
                                    <p:set>
                                      <p:cBhvr>
                                        <p:cTn id="7" dur="1" fill="hold">
                                          <p:stCondLst>
                                            <p:cond delay="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dirty="0"/>
              <a:t>Eddy current damping of magnetic pulse</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24</a:t>
            </a:fld>
            <a:endParaRPr lang="de-DE" dirty="0">
              <a:solidFill>
                <a:srgbClr val="000000"/>
              </a:solidFill>
            </a:endParaRP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4635240" y="1658012"/>
                <a:ext cx="4235324" cy="3827178"/>
              </a:xfrm>
            </p:spPr>
            <p:txBody>
              <a:bodyPr/>
              <a:lstStyle/>
              <a:p>
                <a:r>
                  <a:rPr lang="en-US" sz="2000" dirty="0"/>
                  <a:t>Exist off the shelf without substrate down to </a:t>
                </a:r>
                <a14:m>
                  <m:oMath xmlns:m="http://schemas.openxmlformats.org/officeDocument/2006/math">
                    <m:r>
                      <a:rPr lang="en-US" sz="2000" i="1">
                        <a:latin typeface="Cambria Math" panose="02040503050406030204" pitchFamily="18" charset="0"/>
                      </a:rPr>
                      <m:t>1</m:t>
                    </m:r>
                    <m:r>
                      <a:rPr lang="en-US" sz="2000" b="0" i="1" smtClean="0">
                        <a:latin typeface="Cambria Math" panose="02040503050406030204" pitchFamily="18" charset="0"/>
                      </a:rPr>
                      <m:t>7</m:t>
                    </m:r>
                    <m:r>
                      <m:rPr>
                        <m:sty m:val="p"/>
                      </m:rPr>
                      <a:rPr lang="en-US" sz="2000" b="0" i="0" smtClean="0">
                        <a:latin typeface="Cambria Math" panose="02040503050406030204" pitchFamily="18" charset="0"/>
                      </a:rPr>
                      <m:t>μm</m:t>
                    </m:r>
                    <m:r>
                      <a:rPr lang="en-US" sz="2000" b="0" i="1" smtClean="0">
                        <a:latin typeface="Cambria Math" panose="02040503050406030204" pitchFamily="18" charset="0"/>
                      </a:rPr>
                      <m:t> </m:t>
                    </m:r>
                  </m:oMath>
                </a14:m>
                <a:endParaRPr lang="en-US" sz="2000" b="0" dirty="0"/>
              </a:p>
              <a:p>
                <a:r>
                  <a:rPr lang="en-US" sz="2000" dirty="0"/>
                  <a:t>Still considerable damping of magnetic pulse possible</a:t>
                </a:r>
              </a:p>
              <a:p>
                <a:r>
                  <a:rPr lang="en-US" sz="2000" dirty="0"/>
                  <a:t>Tests required</a:t>
                </a:r>
              </a:p>
              <a:p>
                <a:r>
                  <a:rPr lang="en-US" sz="2000" dirty="0"/>
                  <a:t>Alternative one dimensional wires </a:t>
                </a:r>
                <a:br>
                  <a:rPr lang="en-US" sz="2000" dirty="0"/>
                </a:br>
                <a:r>
                  <a:rPr lang="en-US" sz="2000" dirty="0"/>
                  <a:t>(carbon fibers / tungsten)</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4635240" y="1658012"/>
                <a:ext cx="4235324" cy="3827178"/>
              </a:xfrm>
              <a:blipFill>
                <a:blip r:embed="rId2"/>
                <a:stretch>
                  <a:fillRect l="-3453" t="-1911" r="-3165"/>
                </a:stretch>
              </a:blipFill>
            </p:spPr>
            <p:txBody>
              <a:bodyPr/>
              <a:lstStyle/>
              <a:p>
                <a:r>
                  <a:rPr lang="en-US">
                    <a:noFill/>
                  </a:rPr>
                  <a:t> </a:t>
                </a:r>
              </a:p>
            </p:txBody>
          </p:sp>
        </mc:Fallback>
      </mc:AlternateContent>
      <p:pic>
        <p:nvPicPr>
          <p:cNvPr id="6" name="Content Placeholder 5" descr="Screen Clipping"/>
          <p:cNvPicPr>
            <a:picLocks noGrp="1" noChangeAspect="1"/>
          </p:cNvPicPr>
          <p:nvPr>
            <p:ph idx="10"/>
          </p:nvPr>
        </p:nvPicPr>
        <p:blipFill>
          <a:blip r:embed="rId3" cstate="screen">
            <a:extLst>
              <a:ext uri="{28A0092B-C50C-407E-A947-70E740481C1C}">
                <a14:useLocalDpi xmlns:a14="http://schemas.microsoft.com/office/drawing/2010/main" val="0"/>
              </a:ext>
            </a:extLst>
          </a:blip>
          <a:stretch>
            <a:fillRect/>
          </a:stretch>
        </p:blipFill>
        <p:spPr>
          <a:xfrm>
            <a:off x="398163" y="2485520"/>
            <a:ext cx="4017169" cy="2556380"/>
          </a:xfrm>
        </p:spPr>
      </p:pic>
      <p:pic>
        <p:nvPicPr>
          <p:cNvPr id="1028" name="Picture 4" descr="Photo:Thermal protection sheet (Graphite Sheet (PGS)/PGS applied products/NAS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61" y="1312099"/>
            <a:ext cx="1550194" cy="1028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1535" y="809367"/>
            <a:ext cx="4336765" cy="406265"/>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2400" kern="1000" spc="30" dirty="0">
                <a:solidFill>
                  <a:schemeClr val="tx1">
                    <a:lumMod val="85000"/>
                    <a:lumOff val="15000"/>
                  </a:schemeClr>
                </a:solidFill>
                <a:latin typeface="Humanst521 Lt BT" panose="020B0402020204020304" pitchFamily="34" charset="0"/>
                <a:cs typeface="Franklin Gothic Book"/>
              </a:rPr>
              <a:t>Electrodes made of thin carbon foils</a:t>
            </a:r>
          </a:p>
        </p:txBody>
      </p:sp>
    </p:spTree>
    <p:extLst>
      <p:ext uri="{BB962C8B-B14F-4D97-AF65-F5344CB8AC3E}">
        <p14:creationId xmlns:p14="http://schemas.microsoft.com/office/powerpoint/2010/main" val="385165393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234375" y="1226410"/>
                <a:ext cx="3764358" cy="2483880"/>
              </a:xfrm>
              <a:solidFill>
                <a:schemeClr val="bg1"/>
              </a:solidFill>
            </p:spPr>
            <p:txBody>
              <a:bodyPr/>
              <a:lstStyle/>
              <a:p>
                <a:pPr marL="265113" indent="-265113"/>
                <a:r>
                  <a:rPr lang="en-US" sz="2000" dirty="0"/>
                  <a:t>Characterization of potential electrode material with </a:t>
                </a:r>
                <a:br>
                  <a:rPr lang="en-US" sz="2000" dirty="0"/>
                </a:br>
                <a:r>
                  <a:rPr lang="en-US" sz="2000" dirty="0"/>
                  <a:t>positrons and muons</a:t>
                </a:r>
              </a:p>
              <a:p>
                <a:pPr marL="0" indent="0">
                  <a:buNone/>
                </a:pPr>
                <a:br>
                  <a:rPr lang="en-US" sz="2000" dirty="0"/>
                </a:b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5</m:t>
                      </m:r>
                      <m:r>
                        <a:rPr lang="en-US" sz="2000" b="0" i="1" dirty="0" smtClean="0">
                          <a:latin typeface="Cambria Math" panose="02040503050406030204" pitchFamily="18" charset="0"/>
                        </a:rPr>
                        <m:t>0 </m:t>
                      </m:r>
                      <m:r>
                        <m:rPr>
                          <m:sty m:val="p"/>
                        </m:rPr>
                        <a:rPr lang="en-US" sz="2000">
                          <a:latin typeface="Cambria Math" panose="02040503050406030204" pitchFamily="18" charset="0"/>
                        </a:rPr>
                        <m:t>MeV</m:t>
                      </m:r>
                      <m:r>
                        <a:rPr lang="en-US" sz="2000" i="1" dirty="0" smtClean="0">
                          <a:latin typeface="Cambria Math" panose="02040503050406030204" pitchFamily="18" charset="0"/>
                        </a:rPr>
                        <m:t>/</m:t>
                      </m:r>
                      <m:r>
                        <a:rPr lang="en-US" sz="2000" i="1">
                          <a:latin typeface="Cambria Math" panose="02040503050406030204" pitchFamily="18" charset="0"/>
                        </a:rPr>
                        <m:t>𝑐</m:t>
                      </m:r>
                      <m:r>
                        <a:rPr lang="en-US" sz="2000" b="0" i="1" smtClean="0">
                          <a:latin typeface="Cambria Math" panose="02040503050406030204" pitchFamily="18" charset="0"/>
                        </a:rPr>
                        <m:t>&lt;</m:t>
                      </m:r>
                      <m:r>
                        <a:rPr lang="en-US" sz="2000" b="0" i="1" smtClean="0">
                          <a:latin typeface="Cambria Math" panose="02040503050406030204" pitchFamily="18" charset="0"/>
                        </a:rPr>
                        <m:t>𝑝</m:t>
                      </m:r>
                      <m:r>
                        <a:rPr lang="en-US" sz="2000" b="0" i="1" smtClean="0">
                          <a:latin typeface="Cambria Math" panose="02040503050406030204" pitchFamily="18" charset="0"/>
                        </a:rPr>
                        <m:t>&lt;145 </m:t>
                      </m:r>
                      <m:r>
                        <m:rPr>
                          <m:sty m:val="p"/>
                        </m:rPr>
                        <a:rPr lang="en-US" sz="2000" b="0" i="0" smtClean="0">
                          <a:latin typeface="Cambria Math" panose="02040503050406030204" pitchFamily="18" charset="0"/>
                        </a:rPr>
                        <m:t>MeV</m:t>
                      </m:r>
                      <m:r>
                        <a:rPr lang="en-US" sz="2000" b="0" i="1" smtClean="0">
                          <a:latin typeface="Cambria Math" panose="02040503050406030204" pitchFamily="18" charset="0"/>
                        </a:rPr>
                        <m:t>/</m:t>
                      </m:r>
                      <m:r>
                        <a:rPr lang="en-US" sz="2000" b="0" i="1" smtClean="0">
                          <a:latin typeface="Cambria Math" panose="02040503050406030204" pitchFamily="18" charset="0"/>
                        </a:rPr>
                        <m:t>𝑐</m:t>
                      </m:r>
                    </m:oMath>
                  </m:oMathPara>
                </a14:m>
                <a:endParaRPr lang="en-US" sz="2000" dirty="0"/>
              </a:p>
              <a:p>
                <a:pPr marL="265113" indent="-265113"/>
                <a:endParaRPr lang="en-US" sz="2000" dirty="0"/>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234375" y="1226410"/>
                <a:ext cx="3764358" cy="2483880"/>
              </a:xfrm>
              <a:blipFill>
                <a:blip r:embed="rId3"/>
                <a:stretch>
                  <a:fillRect l="-3883" t="-2941"/>
                </a:stretch>
              </a:blipFill>
            </p:spPr>
            <p:txBody>
              <a:bodyPr/>
              <a:lstStyle/>
              <a:p>
                <a:r>
                  <a:rPr lang="en-US">
                    <a:noFill/>
                  </a:rPr>
                  <a:t> </a:t>
                </a:r>
              </a:p>
            </p:txBody>
          </p:sp>
        </mc:Fallback>
      </mc:AlternateContent>
      <p:sp>
        <p:nvSpPr>
          <p:cNvPr id="3" name="Title 2"/>
          <p:cNvSpPr>
            <a:spLocks noGrp="1"/>
          </p:cNvSpPr>
          <p:nvPr>
            <p:ph type="title"/>
          </p:nvPr>
        </p:nvSpPr>
        <p:spPr>
          <a:xfrm>
            <a:off x="2077200" y="91664"/>
            <a:ext cx="6708025" cy="381375"/>
          </a:xfrm>
        </p:spPr>
        <p:txBody>
          <a:bodyPr/>
          <a:lstStyle/>
          <a:p>
            <a:r>
              <a:rPr lang="en-US" dirty="0"/>
              <a:t>Multiple scattering measurement on carbon</a:t>
            </a:r>
          </a:p>
        </p:txBody>
      </p:sp>
      <p:sp>
        <p:nvSpPr>
          <p:cNvPr id="5" name="Slide Number Placeholder 4"/>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25</a:t>
            </a:fld>
            <a:endParaRPr lang="de-DE" dirty="0">
              <a:solidFill>
                <a:srgbClr val="000000"/>
              </a:solidFill>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2972" y="799192"/>
            <a:ext cx="4256125" cy="319209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8" name="TextBox 7"/>
              <p:cNvSpPr txBox="1"/>
              <p:nvPr/>
            </p:nvSpPr>
            <p:spPr>
              <a:xfrm>
                <a:off x="4588531" y="3110105"/>
                <a:ext cx="1259840" cy="243826"/>
              </a:xfrm>
              <a:prstGeom prst="wedgeRoundRectCallout">
                <a:avLst>
                  <a:gd name="adj1" fmla="val 49510"/>
                  <a:gd name="adj2" fmla="val -433490"/>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Carbon foil </a:t>
                </a:r>
                <a14:m>
                  <m:oMath xmlns:m="http://schemas.openxmlformats.org/officeDocument/2006/math">
                    <m:r>
                      <a:rPr lang="en-US" sz="1400" i="1" kern="1000" spc="30">
                        <a:solidFill>
                          <a:schemeClr val="tx1">
                            <a:lumMod val="85000"/>
                            <a:lumOff val="15000"/>
                          </a:schemeClr>
                        </a:solidFill>
                        <a:latin typeface="Cambria Math" panose="02040503050406030204" pitchFamily="18" charset="0"/>
                        <a:cs typeface="Franklin Gothic Book"/>
                      </a:rPr>
                      <m:t>1</m:t>
                    </m:r>
                    <m:r>
                      <a:rPr lang="en-US" sz="1400" b="0" i="1" kern="1000" spc="30" smtClean="0">
                        <a:solidFill>
                          <a:schemeClr val="tx1">
                            <a:lumMod val="85000"/>
                            <a:lumOff val="15000"/>
                          </a:schemeClr>
                        </a:solidFill>
                        <a:latin typeface="Cambria Math" panose="02040503050406030204" pitchFamily="18" charset="0"/>
                        <a:cs typeface="Franklin Gothic Book"/>
                      </a:rPr>
                      <m:t>7</m:t>
                    </m:r>
                    <m:r>
                      <a:rPr lang="en-US" sz="1400" b="0" i="1" kern="1000" spc="30" smtClean="0">
                        <a:solidFill>
                          <a:schemeClr val="tx1">
                            <a:lumMod val="85000"/>
                            <a:lumOff val="15000"/>
                          </a:schemeClr>
                        </a:solidFill>
                        <a:latin typeface="Cambria Math" panose="02040503050406030204" pitchFamily="18" charset="0"/>
                        <a:cs typeface="Franklin Gothic Book"/>
                      </a:rPr>
                      <m:t>𝜇</m:t>
                    </m:r>
                  </m:oMath>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88531" y="3110105"/>
                <a:ext cx="1259840" cy="243826"/>
              </a:xfrm>
              <a:prstGeom prst="wedgeRoundRectCallout">
                <a:avLst>
                  <a:gd name="adj1" fmla="val 49510"/>
                  <a:gd name="adj2" fmla="val -433490"/>
                  <a:gd name="adj3" fmla="val 16667"/>
                </a:avLst>
              </a:prstGeom>
              <a:blipFill>
                <a:blip r:embed="rId5"/>
                <a:stretch>
                  <a:fillRect l="-7767" b="-8247"/>
                </a:stretch>
              </a:blipFill>
            </p:spPr>
            <p:txBody>
              <a:bodyPr/>
              <a:lstStyle/>
              <a:p>
                <a:r>
                  <a:rPr lang="en-US">
                    <a:noFill/>
                  </a:rPr>
                  <a:t> </a:t>
                </a:r>
              </a:p>
            </p:txBody>
          </p:sp>
        </mc:Fallback>
      </mc:AlternateContent>
      <p:sp>
        <p:nvSpPr>
          <p:cNvPr id="20" name="TextBox 19"/>
          <p:cNvSpPr txBox="1"/>
          <p:nvPr/>
        </p:nvSpPr>
        <p:spPr>
          <a:xfrm>
            <a:off x="6172297" y="3085707"/>
            <a:ext cx="756228" cy="243826"/>
          </a:xfrm>
          <a:prstGeom prst="wedgeRoundRectCallout">
            <a:avLst>
              <a:gd name="adj1" fmla="val -23608"/>
              <a:gd name="adj2" fmla="val -448990"/>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MuPIX10</a:t>
            </a:r>
          </a:p>
        </p:txBody>
      </p:sp>
      <p:sp>
        <p:nvSpPr>
          <p:cNvPr id="21" name="TextBox 20"/>
          <p:cNvSpPr txBox="1"/>
          <p:nvPr/>
        </p:nvSpPr>
        <p:spPr>
          <a:xfrm>
            <a:off x="7048252" y="839023"/>
            <a:ext cx="1189595" cy="243826"/>
          </a:xfrm>
          <a:prstGeom prst="wedgeRoundRectCallout">
            <a:avLst>
              <a:gd name="adj1" fmla="val -39053"/>
              <a:gd name="adj2" fmla="val 364743"/>
              <a:gd name="adj3" fmla="val 16667"/>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Exit scintillator</a:t>
            </a:r>
          </a:p>
        </p:txBody>
      </p:sp>
      <p:pic>
        <p:nvPicPr>
          <p:cNvPr id="23" name="Google Shape;495;p45"/>
          <p:cNvPicPr preferRelativeResize="0"/>
          <p:nvPr/>
        </p:nvPicPr>
        <p:blipFill rotWithShape="1">
          <a:blip r:embed="rId6">
            <a:alphaModFix/>
          </a:blip>
          <a:srcRect r="6497"/>
          <a:stretch/>
        </p:blipFill>
        <p:spPr>
          <a:xfrm>
            <a:off x="22" y="3085706"/>
            <a:ext cx="4045172" cy="1838413"/>
          </a:xfrm>
          <a:prstGeom prst="rect">
            <a:avLst/>
          </a:prstGeom>
          <a:noFill/>
          <a:ln>
            <a:noFill/>
          </a:ln>
        </p:spPr>
      </p:pic>
      <p:pic>
        <p:nvPicPr>
          <p:cNvPr id="4" name="Picture 3"/>
          <p:cNvPicPr>
            <a:picLocks noChangeAspect="1"/>
          </p:cNvPicPr>
          <p:nvPr/>
        </p:nvPicPr>
        <p:blipFill>
          <a:blip r:embed="rId7"/>
          <a:stretch>
            <a:fillRect/>
          </a:stretch>
        </p:blipFill>
        <p:spPr>
          <a:xfrm>
            <a:off x="4681454" y="2053427"/>
            <a:ext cx="4080019" cy="2588958"/>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p:nvPr/>
        </p:nvCxnSpPr>
        <p:spPr bwMode="auto">
          <a:xfrm flipV="1">
            <a:off x="3099406" y="2322127"/>
            <a:ext cx="1085850" cy="73112"/>
          </a:xfrm>
          <a:prstGeom prst="straightConnector1">
            <a:avLst/>
          </a:prstGeom>
          <a:ln w="38100" cap="rnd">
            <a:solidFill>
              <a:srgbClr val="C50006"/>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4940300" y="3110105"/>
            <a:ext cx="65" cy="220381"/>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p:sp>
        <p:nvSpPr>
          <p:cNvPr id="12" name="TextBox 11"/>
          <p:cNvSpPr txBox="1"/>
          <p:nvPr/>
        </p:nvSpPr>
        <p:spPr>
          <a:xfrm>
            <a:off x="3438525" y="2053427"/>
            <a:ext cx="65" cy="225126"/>
          </a:xfrm>
          <a:prstGeom prst="rect">
            <a:avLst/>
          </a:prstGeom>
          <a:solidFill>
            <a:schemeClr val="bg1"/>
          </a:solidFill>
        </p:spPr>
        <p:txBody>
          <a:bodyPr wrap="none" lIns="0" tIns="0" rIns="0" bIns="0" rtlCol="0" anchor="t" anchorCtr="0">
            <a:spAutoFit/>
          </a:bodyPr>
          <a:lstStyle/>
          <a:p>
            <a:pPr>
              <a:lnSpc>
                <a:spcPct val="110000"/>
              </a:lnSpc>
              <a:spcBef>
                <a:spcPts val="0"/>
              </a:spcBef>
            </a:pPr>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AlternateContent xmlns:mc="http://schemas.openxmlformats.org/markup-compatibility/2006" xmlns:a14="http://schemas.microsoft.com/office/drawing/2010/main">
        <mc:Choice Requires="a14">
          <p:sp>
            <p:nvSpPr>
              <p:cNvPr id="13" name="TextBox 12"/>
              <p:cNvSpPr txBox="1"/>
              <p:nvPr/>
            </p:nvSpPr>
            <p:spPr>
              <a:xfrm rot="21384458">
                <a:off x="3250608" y="2085139"/>
                <a:ext cx="533992"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p>
                        <m:sSupPr>
                          <m:ctrlPr>
                            <a:rPr lang="en-US" sz="1400" b="0" i="1" kern="1000" spc="30" smtClean="0">
                              <a:solidFill>
                                <a:srgbClr val="C50006"/>
                              </a:solidFill>
                              <a:latin typeface="Cambria Math" panose="02040503050406030204" pitchFamily="18" charset="0"/>
                              <a:cs typeface="Franklin Gothic Book"/>
                            </a:rPr>
                          </m:ctrlPr>
                        </m:sSupPr>
                        <m:e>
                          <m:r>
                            <a:rPr lang="en-US" sz="1400" b="0" i="1" kern="1000" spc="30" smtClean="0">
                              <a:solidFill>
                                <a:srgbClr val="C50006"/>
                              </a:solidFill>
                              <a:latin typeface="Cambria Math" panose="02040503050406030204" pitchFamily="18" charset="0"/>
                              <a:cs typeface="Franklin Gothic Book"/>
                            </a:rPr>
                            <m:t>𝜇</m:t>
                          </m:r>
                        </m:e>
                        <m:sup>
                          <m:r>
                            <a:rPr lang="en-US" sz="1400" b="0" i="1" kern="1000" spc="30" smtClean="0">
                              <a:solidFill>
                                <a:srgbClr val="C50006"/>
                              </a:solidFill>
                              <a:latin typeface="Cambria Math" panose="02040503050406030204" pitchFamily="18" charset="0"/>
                              <a:cs typeface="Franklin Gothic Book"/>
                            </a:rPr>
                            <m:t>+</m:t>
                          </m:r>
                        </m:sup>
                      </m:sSup>
                      <m:r>
                        <a:rPr lang="de-CH" sz="1400" b="0" i="1" kern="1000" spc="30" smtClean="0">
                          <a:solidFill>
                            <a:srgbClr val="C50006"/>
                          </a:solidFill>
                          <a:latin typeface="Cambria Math" panose="02040503050406030204" pitchFamily="18" charset="0"/>
                          <a:cs typeface="Franklin Gothic Book"/>
                        </a:rPr>
                        <m:t>, </m:t>
                      </m:r>
                      <m:sSup>
                        <m:sSupPr>
                          <m:ctrlPr>
                            <a:rPr lang="en-US" sz="1400" b="0" i="1" kern="1000" spc="30" smtClean="0">
                              <a:solidFill>
                                <a:srgbClr val="C50006"/>
                              </a:solidFill>
                              <a:latin typeface="Cambria Math" panose="02040503050406030204" pitchFamily="18" charset="0"/>
                              <a:cs typeface="Franklin Gothic Book"/>
                            </a:rPr>
                          </m:ctrlPr>
                        </m:sSupPr>
                        <m:e>
                          <m:r>
                            <a:rPr lang="de-CH" sz="1400" b="0" i="1" kern="1000" spc="30" smtClean="0">
                              <a:solidFill>
                                <a:srgbClr val="C50006"/>
                              </a:solidFill>
                              <a:latin typeface="Cambria Math" panose="02040503050406030204" pitchFamily="18" charset="0"/>
                              <a:cs typeface="Franklin Gothic Book"/>
                            </a:rPr>
                            <m:t>𝑒</m:t>
                          </m:r>
                        </m:e>
                        <m:sup>
                          <m:r>
                            <a:rPr lang="en-US" sz="1400" b="0" i="1" kern="1000" spc="30" smtClean="0">
                              <a:solidFill>
                                <a:srgbClr val="C50006"/>
                              </a:solidFill>
                              <a:latin typeface="Cambria Math" panose="02040503050406030204" pitchFamily="18" charset="0"/>
                              <a:cs typeface="Franklin Gothic Book"/>
                            </a:rPr>
                            <m:t>+</m:t>
                          </m:r>
                        </m:sup>
                      </m:sSup>
                    </m:oMath>
                  </m:oMathPara>
                </a14:m>
                <a:endParaRPr lang="en-US" sz="1400" kern="1000" spc="30" dirty="0" err="1">
                  <a:solidFill>
                    <a:srgbClr val="C50006"/>
                  </a:solidFill>
                  <a:latin typeface="Humanst521 Lt BT" panose="020B0402020204020304" pitchFamily="34" charset="0"/>
                  <a:cs typeface="Franklin Gothic Book"/>
                </a:endParaRPr>
              </a:p>
            </p:txBody>
          </p:sp>
        </mc:Choice>
        <mc:Fallback xmlns="">
          <p:sp>
            <p:nvSpPr>
              <p:cNvPr id="13" name="TextBox 12"/>
              <p:cNvSpPr txBox="1">
                <a:spLocks noRot="1" noChangeAspect="1" noMove="1" noResize="1" noEditPoints="1" noAdjustHandles="1" noChangeArrowheads="1" noChangeShapeType="1" noTextEdit="1"/>
              </p:cNvSpPr>
              <p:nvPr/>
            </p:nvSpPr>
            <p:spPr>
              <a:xfrm rot="21384458">
                <a:off x="3250608" y="2085139"/>
                <a:ext cx="533992" cy="236988"/>
              </a:xfrm>
              <a:prstGeom prst="rect">
                <a:avLst/>
              </a:prstGeom>
              <a:blipFill>
                <a:blip r:embed="rId8"/>
                <a:stretch>
                  <a:fillRect l="-6667" b="-15556"/>
                </a:stretch>
              </a:blipFill>
            </p:spPr>
            <p:txBody>
              <a:bodyPr/>
              <a:lstStyle/>
              <a:p>
                <a:r>
                  <a:rPr lang="en-US">
                    <a:noFill/>
                  </a:rPr>
                  <a:t> </a:t>
                </a:r>
              </a:p>
            </p:txBody>
          </p:sp>
        </mc:Fallback>
      </mc:AlternateContent>
    </p:spTree>
    <p:extLst>
      <p:ext uri="{BB962C8B-B14F-4D97-AF65-F5344CB8AC3E}">
        <p14:creationId xmlns:p14="http://schemas.microsoft.com/office/powerpoint/2010/main" val="4173462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E8D72-B546-A2F0-950C-9B41D9072A81}"/>
              </a:ext>
            </a:extLst>
          </p:cNvPr>
          <p:cNvSpPr>
            <a:spLocks noGrp="1"/>
          </p:cNvSpPr>
          <p:nvPr>
            <p:ph type="title" idx="4294967295"/>
          </p:nvPr>
        </p:nvSpPr>
        <p:spPr>
          <a:xfrm>
            <a:off x="2377504" y="152775"/>
            <a:ext cx="6416566" cy="32090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a:spcBef>
                <a:spcPct val="0"/>
              </a:spcBef>
              <a:spcAft>
                <a:spcPct val="0"/>
              </a:spcAft>
            </a:pPr>
            <a:r>
              <a:rPr lang="en-US" sz="2800" dirty="0">
                <a:solidFill>
                  <a:srgbClr val="686868"/>
                </a:solidFill>
                <a:latin typeface="Humanst521 Lt BT" panose="020B0402020204020304" pitchFamily="34" charset="0"/>
              </a:rPr>
              <a:t>Straw Trackers - Motivation</a:t>
            </a:r>
          </a:p>
        </p:txBody>
      </p:sp>
      <p:sp>
        <p:nvSpPr>
          <p:cNvPr id="5" name="TextBox 4">
            <a:extLst>
              <a:ext uri="{FF2B5EF4-FFF2-40B4-BE49-F238E27FC236}">
                <a16:creationId xmlns:a16="http://schemas.microsoft.com/office/drawing/2014/main" id="{7444FA1A-860C-68BA-86E9-0507A7C927F4}"/>
              </a:ext>
            </a:extLst>
          </p:cNvPr>
          <p:cNvSpPr txBox="1"/>
          <p:nvPr/>
        </p:nvSpPr>
        <p:spPr>
          <a:xfrm>
            <a:off x="1480699" y="989585"/>
            <a:ext cx="3363686" cy="3323987"/>
          </a:xfrm>
          <a:prstGeom prst="rect">
            <a:avLst/>
          </a:prstGeom>
          <a:noFill/>
        </p:spPr>
        <p:txBody>
          <a:bodyPr wrap="square" rtlCol="0">
            <a:spAutoFit/>
          </a:bodyPr>
          <a:lstStyle/>
          <a:p>
            <a:pPr marL="214313" indent="-214313">
              <a:buFont typeface="Arial" panose="020B0604020202020204" pitchFamily="34" charset="0"/>
              <a:buChar char="•"/>
            </a:pPr>
            <a:r>
              <a:rPr lang="en-US" sz="1500" dirty="0">
                <a:latin typeface="Humanst521 Lt BT" panose="020B0402020204020304" pitchFamily="34" charset="0"/>
              </a:rPr>
              <a:t>Use straw tracking detector to confirm g-2 oscillation is frozen out</a:t>
            </a: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100mm length straws in </a:t>
            </a:r>
            <a:r>
              <a:rPr lang="en-US" sz="1500" dirty="0" err="1">
                <a:latin typeface="Humanst521 Lt BT" panose="020B0402020204020304" pitchFamily="34" charset="0"/>
              </a:rPr>
              <a:t>centre</a:t>
            </a:r>
            <a:r>
              <a:rPr lang="en-US" sz="1500" dirty="0">
                <a:latin typeface="Humanst521 Lt BT" panose="020B0402020204020304" pitchFamily="34" charset="0"/>
              </a:rPr>
              <a:t> of storage ring, additional layers outside</a:t>
            </a: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15μm mylar walls, filled with either Argon-Ethane or Argon-CO</a:t>
            </a:r>
            <a:r>
              <a:rPr lang="en-US" sz="1500" baseline="-25000" dirty="0">
                <a:latin typeface="Humanst521 Lt BT" panose="020B0402020204020304" pitchFamily="34" charset="0"/>
              </a:rPr>
              <a:t>2</a:t>
            </a:r>
            <a:endParaRPr lang="en-US" sz="1500" dirty="0">
              <a:latin typeface="Humanst521 Lt BT" panose="020B0402020204020304" pitchFamily="34" charset="0"/>
            </a:endParaRP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Demonstrated observation of g-2 oscillation using reconstructed tracks</a:t>
            </a:r>
          </a:p>
          <a:p>
            <a:pPr marL="214313" indent="-214313">
              <a:buFont typeface="Arial" panose="020B0604020202020204" pitchFamily="34" charset="0"/>
              <a:buChar char="•"/>
            </a:pPr>
            <a:endParaRPr lang="en-US" sz="1500" dirty="0">
              <a:latin typeface="Humanst521 Lt BT" panose="020B0402020204020304" pitchFamily="34" charset="0"/>
            </a:endParaRPr>
          </a:p>
          <a:p>
            <a:pPr marL="214313" indent="-214313">
              <a:buFont typeface="Arial" panose="020B0604020202020204" pitchFamily="34" charset="0"/>
              <a:buChar char="•"/>
            </a:pPr>
            <a:r>
              <a:rPr lang="en-US" sz="1500" dirty="0">
                <a:latin typeface="Humanst521 Lt BT" panose="020B0402020204020304" pitchFamily="34" charset="0"/>
              </a:rPr>
              <a:t>Momentum and vertical angle measurement to improve EDM limit</a:t>
            </a:r>
          </a:p>
        </p:txBody>
      </p:sp>
      <p:grpSp>
        <p:nvGrpSpPr>
          <p:cNvPr id="7" name="Group 6">
            <a:extLst>
              <a:ext uri="{FF2B5EF4-FFF2-40B4-BE49-F238E27FC236}">
                <a16:creationId xmlns:a16="http://schemas.microsoft.com/office/drawing/2014/main" id="{C585FB89-4A4A-B282-FF24-A213B20A53DB}"/>
              </a:ext>
            </a:extLst>
          </p:cNvPr>
          <p:cNvGrpSpPr/>
          <p:nvPr/>
        </p:nvGrpSpPr>
        <p:grpSpPr>
          <a:xfrm>
            <a:off x="4816929" y="2755453"/>
            <a:ext cx="2830286" cy="2023346"/>
            <a:chOff x="5172027" y="1369799"/>
            <a:chExt cx="3321145" cy="2435506"/>
          </a:xfrm>
        </p:grpSpPr>
        <p:pic>
          <p:nvPicPr>
            <p:cNvPr id="4" name="Picture 3">
              <a:extLst>
                <a:ext uri="{FF2B5EF4-FFF2-40B4-BE49-F238E27FC236}">
                  <a16:creationId xmlns:a16="http://schemas.microsoft.com/office/drawing/2014/main" id="{BD9ED80E-4A39-608F-2C98-BDA437B55835}"/>
                </a:ext>
              </a:extLst>
            </p:cNvPr>
            <p:cNvPicPr>
              <a:picLocks noChangeAspect="1"/>
            </p:cNvPicPr>
            <p:nvPr/>
          </p:nvPicPr>
          <p:blipFill>
            <a:blip r:embed="rId2"/>
            <a:stretch>
              <a:fillRect/>
            </a:stretch>
          </p:blipFill>
          <p:spPr>
            <a:xfrm>
              <a:off x="5172027" y="1369799"/>
              <a:ext cx="3321145" cy="2435506"/>
            </a:xfrm>
            <a:prstGeom prst="rect">
              <a:avLst/>
            </a:prstGeom>
          </p:spPr>
        </p:pic>
        <p:sp>
          <p:nvSpPr>
            <p:cNvPr id="6" name="Oval 5">
              <a:extLst>
                <a:ext uri="{FF2B5EF4-FFF2-40B4-BE49-F238E27FC236}">
                  <a16:creationId xmlns:a16="http://schemas.microsoft.com/office/drawing/2014/main" id="{0B0E1B73-A75C-82F5-DBD5-5B90C09DC470}"/>
                </a:ext>
              </a:extLst>
            </p:cNvPr>
            <p:cNvSpPr/>
            <p:nvPr/>
          </p:nvSpPr>
          <p:spPr>
            <a:xfrm>
              <a:off x="5845629" y="1590924"/>
              <a:ext cx="228600" cy="2067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pic>
        <p:nvPicPr>
          <p:cNvPr id="8" name="Picture 7">
            <a:extLst>
              <a:ext uri="{FF2B5EF4-FFF2-40B4-BE49-F238E27FC236}">
                <a16:creationId xmlns:a16="http://schemas.microsoft.com/office/drawing/2014/main" id="{D14708AC-2ED1-4C2F-0198-E6D996E1E33C}"/>
              </a:ext>
            </a:extLst>
          </p:cNvPr>
          <p:cNvPicPr>
            <a:picLocks noChangeAspect="1"/>
          </p:cNvPicPr>
          <p:nvPr/>
        </p:nvPicPr>
        <p:blipFill>
          <a:blip r:embed="rId3"/>
          <a:stretch>
            <a:fillRect/>
          </a:stretch>
        </p:blipFill>
        <p:spPr>
          <a:xfrm>
            <a:off x="4893373" y="799472"/>
            <a:ext cx="2715743" cy="2023345"/>
          </a:xfrm>
          <a:prstGeom prst="rect">
            <a:avLst/>
          </a:prstGeom>
        </p:spPr>
      </p:pic>
      <p:sp>
        <p:nvSpPr>
          <p:cNvPr id="9" name="Rectangle 8">
            <a:extLst>
              <a:ext uri="{FF2B5EF4-FFF2-40B4-BE49-F238E27FC236}">
                <a16:creationId xmlns:a16="http://schemas.microsoft.com/office/drawing/2014/main" id="{58616991-F9C9-B7B0-E42F-EDDF3A6639D8}"/>
              </a:ext>
            </a:extLst>
          </p:cNvPr>
          <p:cNvSpPr/>
          <p:nvPr/>
        </p:nvSpPr>
        <p:spPr>
          <a:xfrm>
            <a:off x="1412422" y="2939157"/>
            <a:ext cx="3404507" cy="183964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10" name="TextBox 9">
            <a:extLst>
              <a:ext uri="{FF2B5EF4-FFF2-40B4-BE49-F238E27FC236}">
                <a16:creationId xmlns:a16="http://schemas.microsoft.com/office/drawing/2014/main" id="{1D536131-4DD6-CE61-3035-C31A32619985}"/>
              </a:ext>
            </a:extLst>
          </p:cNvPr>
          <p:cNvSpPr txBox="1"/>
          <p:nvPr/>
        </p:nvSpPr>
        <p:spPr>
          <a:xfrm>
            <a:off x="7850431" y="4204032"/>
            <a:ext cx="1069521" cy="646331"/>
          </a:xfrm>
          <a:prstGeom prst="rect">
            <a:avLst/>
          </a:prstGeom>
          <a:noFill/>
        </p:spPr>
        <p:txBody>
          <a:bodyPr wrap="square" rtlCol="0">
            <a:spAutoFit/>
          </a:bodyPr>
          <a:lstStyle/>
          <a:p>
            <a:r>
              <a:rPr lang="en-US" dirty="0">
                <a:solidFill>
                  <a:srgbClr val="FF6600"/>
                </a:solidFill>
                <a:latin typeface="Humanst521 Lt BT" panose="020B0402020204020304" pitchFamily="34" charset="0"/>
              </a:rPr>
              <a:t>@FNAL g-2</a:t>
            </a:r>
          </a:p>
        </p:txBody>
      </p:sp>
      <p:sp>
        <p:nvSpPr>
          <p:cNvPr id="11" name="Rectangle 10">
            <a:extLst>
              <a:ext uri="{FF2B5EF4-FFF2-40B4-BE49-F238E27FC236}">
                <a16:creationId xmlns:a16="http://schemas.microsoft.com/office/drawing/2014/main" id="{645EFB4D-564F-AC55-042B-5BEBD76D6B0C}"/>
              </a:ext>
            </a:extLst>
          </p:cNvPr>
          <p:cNvSpPr/>
          <p:nvPr/>
        </p:nvSpPr>
        <p:spPr>
          <a:xfrm>
            <a:off x="4819892" y="732108"/>
            <a:ext cx="2887193" cy="404669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348027959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03131" y="2642470"/>
            <a:ext cx="3624082" cy="2501030"/>
          </a:xfrm>
          <a:prstGeom prst="rect">
            <a:avLst/>
          </a:prstGeom>
        </p:spPr>
      </p:pic>
      <p:sp>
        <p:nvSpPr>
          <p:cNvPr id="2" name="Title 1">
            <a:extLst>
              <a:ext uri="{FF2B5EF4-FFF2-40B4-BE49-F238E27FC236}">
                <a16:creationId xmlns:a16="http://schemas.microsoft.com/office/drawing/2014/main" id="{5DAECBD4-CFD2-6AEB-DCF9-973473A46D73}"/>
              </a:ext>
            </a:extLst>
          </p:cNvPr>
          <p:cNvSpPr>
            <a:spLocks noGrp="1"/>
          </p:cNvSpPr>
          <p:nvPr>
            <p:ph type="title" idx="4294967295"/>
          </p:nvPr>
        </p:nvSpPr>
        <p:spPr>
          <a:xfrm>
            <a:off x="228600" y="188814"/>
            <a:ext cx="8686800" cy="320908"/>
          </a:xfrm>
        </p:spPr>
        <p:txBody>
          <a:bodyPr/>
          <a:lstStyle/>
          <a:p>
            <a:r>
              <a:rPr lang="en-US" dirty="0"/>
              <a:t>Straw Trackers – Single hit</a:t>
            </a:r>
          </a:p>
        </p:txBody>
      </p:sp>
      <p:pic>
        <p:nvPicPr>
          <p:cNvPr id="4" name="Picture 3">
            <a:extLst>
              <a:ext uri="{FF2B5EF4-FFF2-40B4-BE49-F238E27FC236}">
                <a16:creationId xmlns:a16="http://schemas.microsoft.com/office/drawing/2014/main" id="{939DEF88-48D6-2D86-D203-6144AE7072AD}"/>
              </a:ext>
            </a:extLst>
          </p:cNvPr>
          <p:cNvPicPr>
            <a:picLocks noChangeAspect="1"/>
          </p:cNvPicPr>
          <p:nvPr/>
        </p:nvPicPr>
        <p:blipFill>
          <a:blip r:embed="rId3"/>
          <a:stretch>
            <a:fillRect/>
          </a:stretch>
        </p:blipFill>
        <p:spPr>
          <a:xfrm>
            <a:off x="5832431" y="2869324"/>
            <a:ext cx="2775041" cy="2007476"/>
          </a:xfrm>
          <a:prstGeom prst="rect">
            <a:avLst/>
          </a:prstGeom>
        </p:spPr>
      </p:pic>
      <p:pic>
        <p:nvPicPr>
          <p:cNvPr id="5" name="Picture 4">
            <a:extLst>
              <a:ext uri="{FF2B5EF4-FFF2-40B4-BE49-F238E27FC236}">
                <a16:creationId xmlns:a16="http://schemas.microsoft.com/office/drawing/2014/main" id="{F7385FEA-9538-D68C-88E9-D563409A4004}"/>
              </a:ext>
            </a:extLst>
          </p:cNvPr>
          <p:cNvPicPr>
            <a:picLocks noChangeAspect="1"/>
          </p:cNvPicPr>
          <p:nvPr/>
        </p:nvPicPr>
        <p:blipFill>
          <a:blip r:embed="rId4"/>
          <a:stretch>
            <a:fillRect/>
          </a:stretch>
        </p:blipFill>
        <p:spPr>
          <a:xfrm>
            <a:off x="5832430" y="875538"/>
            <a:ext cx="2762699" cy="2018304"/>
          </a:xfrm>
          <a:prstGeom prst="rect">
            <a:avLst/>
          </a:prstGeom>
        </p:spPr>
      </p:pic>
      <p:sp>
        <p:nvSpPr>
          <p:cNvPr id="6" name="TextBox 5">
            <a:extLst>
              <a:ext uri="{FF2B5EF4-FFF2-40B4-BE49-F238E27FC236}">
                <a16:creationId xmlns:a16="http://schemas.microsoft.com/office/drawing/2014/main" id="{8D16E839-F938-39F9-2D32-34CF141DB526}"/>
              </a:ext>
            </a:extLst>
          </p:cNvPr>
          <p:cNvSpPr txBox="1"/>
          <p:nvPr/>
        </p:nvSpPr>
        <p:spPr>
          <a:xfrm>
            <a:off x="922283" y="915650"/>
            <a:ext cx="4910147" cy="1708160"/>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Humanst521 Lt BT" panose="020B0402020204020304" pitchFamily="34" charset="0"/>
              </a:rPr>
              <a:t>Highly efficient across straw radius (2.5mm)</a:t>
            </a:r>
          </a:p>
          <a:p>
            <a:pPr marL="257175" indent="-257175">
              <a:buFont typeface="Arial" panose="020B0604020202020204" pitchFamily="34" charset="0"/>
              <a:buChar char="•"/>
            </a:pPr>
            <a:r>
              <a:rPr lang="en-US" sz="1500" dirty="0">
                <a:latin typeface="Humanst521 Lt BT" panose="020B0402020204020304" pitchFamily="34" charset="0"/>
              </a:rPr>
              <a:t>Straw hit resolution ~110μm</a:t>
            </a:r>
          </a:p>
          <a:p>
            <a:pPr marL="257175" indent="-257175">
              <a:buFont typeface="Arial" panose="020B0604020202020204" pitchFamily="34" charset="0"/>
              <a:buChar char="•"/>
            </a:pPr>
            <a:r>
              <a:rPr lang="en-US" sz="1500" dirty="0">
                <a:latin typeface="Humanst521 Lt BT" panose="020B0402020204020304" pitchFamily="34" charset="0"/>
              </a:rPr>
              <a:t>Single straw ready to read out again after ~100ns, capable of 10MHz rate</a:t>
            </a:r>
          </a:p>
          <a:p>
            <a:pPr marL="257175" indent="-257175">
              <a:buFont typeface="Arial" panose="020B0604020202020204" pitchFamily="34" charset="0"/>
              <a:buChar char="•"/>
            </a:pPr>
            <a:r>
              <a:rPr lang="en-US" sz="1500" dirty="0">
                <a:latin typeface="Humanst521 Lt BT" panose="020B0402020204020304" pitchFamily="34" charset="0"/>
              </a:rPr>
              <a:t>Design, construction, testing and readout expertise at Liverpool, Manchester and UCL</a:t>
            </a:r>
          </a:p>
          <a:p>
            <a:pPr marL="257175" indent="-257175">
              <a:buFont typeface="Arial" panose="020B0604020202020204" pitchFamily="34" charset="0"/>
              <a:buChar char="•"/>
            </a:pPr>
            <a:r>
              <a:rPr lang="en-US" sz="1500" dirty="0">
                <a:latin typeface="Humanst521 Lt BT" panose="020B0402020204020304" pitchFamily="34" charset="0"/>
              </a:rPr>
              <a:t>Optimization of tracker geometry for </a:t>
            </a:r>
            <a:r>
              <a:rPr lang="en-US" sz="1500" dirty="0" err="1">
                <a:latin typeface="Humanst521 Lt BT" panose="020B0402020204020304" pitchFamily="34" charset="0"/>
              </a:rPr>
              <a:t>muEDM</a:t>
            </a:r>
            <a:r>
              <a:rPr lang="en-US" sz="1500" dirty="0">
                <a:latin typeface="Humanst521 Lt BT" panose="020B0402020204020304" pitchFamily="34" charset="0"/>
              </a:rPr>
              <a:t> ongoing</a:t>
            </a:r>
          </a:p>
        </p:txBody>
      </p:sp>
    </p:spTree>
    <p:extLst>
      <p:ext uri="{BB962C8B-B14F-4D97-AF65-F5344CB8AC3E}">
        <p14:creationId xmlns:p14="http://schemas.microsoft.com/office/powerpoint/2010/main" val="8081925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1"/>
          <p:cNvSpPr>
            <a:spLocks noGrp="1"/>
          </p:cNvSpPr>
          <p:nvPr>
            <p:ph idx="4294967295"/>
          </p:nvPr>
        </p:nvSpPr>
        <p:spPr>
          <a:xfrm>
            <a:off x="1099800" y="948600"/>
            <a:ext cx="7630560" cy="2418120"/>
          </a:xfrm>
          <a:prstGeom prst="rect">
            <a:avLst/>
          </a:prstGeom>
          <a:noFill/>
          <a:ln w="0">
            <a:noFill/>
          </a:ln>
        </p:spPr>
        <p:txBody>
          <a:bodyPr lIns="0" tIns="0" rIns="0" bIns="0" anchor="t">
            <a:noAutofit/>
          </a:bodyPr>
          <a:lstStyle/>
          <a:p>
            <a:pPr marL="216000" indent="-216000">
              <a:lnSpc>
                <a:spcPct val="110000"/>
              </a:lnSpc>
              <a:spcBef>
                <a:spcPts val="1440"/>
              </a:spcBef>
              <a:buClr>
                <a:srgbClr val="000000"/>
              </a:buClr>
              <a:buSzPct val="45000"/>
              <a:buFont typeface="Wingdings" charset="2"/>
              <a:buChar char=""/>
              <a:tabLst>
                <a:tab pos="0" algn="l"/>
              </a:tabLst>
            </a:pPr>
            <a:r>
              <a:rPr lang="en-GB" sz="1700" b="0" strike="noStrike" spc="-1" dirty="0">
                <a:solidFill>
                  <a:srgbClr val="000000"/>
                </a:solidFill>
                <a:ea typeface="Calibri"/>
              </a:rPr>
              <a:t>Systematic effects: all effects that lead to a </a:t>
            </a:r>
            <a:r>
              <a:rPr lang="en-GB" sz="1700" b="0" i="1" strike="noStrike" spc="-1" dirty="0">
                <a:solidFill>
                  <a:srgbClr val="000000"/>
                </a:solidFill>
                <a:ea typeface="Calibri"/>
              </a:rPr>
              <a:t>real</a:t>
            </a:r>
            <a:r>
              <a:rPr lang="en-GB" sz="1700" b="0" strike="noStrike" spc="-1" dirty="0">
                <a:solidFill>
                  <a:srgbClr val="000000"/>
                </a:solidFill>
                <a:ea typeface="Calibri"/>
              </a:rPr>
              <a:t> or </a:t>
            </a:r>
            <a:r>
              <a:rPr lang="en-GB" sz="1700" b="0" i="1" strike="noStrike" spc="-1" dirty="0">
                <a:solidFill>
                  <a:srgbClr val="000000"/>
                </a:solidFill>
                <a:ea typeface="Calibri"/>
              </a:rPr>
              <a:t>apparent</a:t>
            </a:r>
            <a:r>
              <a:rPr lang="en-GB" sz="1700" b="0" strike="noStrike" spc="-1" dirty="0">
                <a:solidFill>
                  <a:srgbClr val="000000"/>
                </a:solidFill>
                <a:ea typeface="Calibri"/>
              </a:rPr>
              <a:t> precession of the spin around the radial axis that are not related to the EDM </a:t>
            </a:r>
            <a:endParaRPr lang="en-GB" sz="1700" b="0" strike="noStrike" spc="-1" dirty="0"/>
          </a:p>
          <a:p>
            <a:pPr marL="216000" indent="-216000">
              <a:lnSpc>
                <a:spcPct val="100000"/>
              </a:lnSpc>
              <a:spcBef>
                <a:spcPts val="1417"/>
              </a:spcBef>
              <a:buClr>
                <a:srgbClr val="000000"/>
              </a:buClr>
              <a:buSzPct val="45000"/>
              <a:buFont typeface="Wingdings" charset="2"/>
              <a:buChar char=""/>
              <a:tabLst>
                <a:tab pos="0" algn="l"/>
              </a:tabLst>
            </a:pPr>
            <a:r>
              <a:rPr lang="en-GB" sz="1700" b="0" strike="noStrike" spc="-1" dirty="0">
                <a:solidFill>
                  <a:srgbClr val="000000"/>
                </a:solidFill>
                <a:ea typeface="Calibri"/>
              </a:rPr>
              <a:t>The work by Farley et al. used as a starting point:</a:t>
            </a:r>
            <a:endParaRPr lang="en-GB" sz="1700" b="0" strike="noStrike" spc="-1" dirty="0"/>
          </a:p>
          <a:p>
            <a:pPr>
              <a:lnSpc>
                <a:spcPct val="110000"/>
              </a:lnSpc>
              <a:spcBef>
                <a:spcPts val="1440"/>
              </a:spcBef>
              <a:buNone/>
              <a:tabLst>
                <a:tab pos="0" algn="l"/>
              </a:tabLst>
            </a:pPr>
            <a:endParaRPr lang="en-GB" sz="1700" b="0" strike="noStrike" spc="-1" dirty="0"/>
          </a:p>
          <a:p>
            <a:pPr marL="216000" indent="-216000">
              <a:lnSpc>
                <a:spcPct val="110000"/>
              </a:lnSpc>
              <a:spcBef>
                <a:spcPts val="1440"/>
              </a:spcBef>
              <a:buClr>
                <a:srgbClr val="000000"/>
              </a:buClr>
              <a:buSzPct val="45000"/>
              <a:buFont typeface="Wingdings" charset="2"/>
              <a:buChar char=""/>
              <a:tabLst>
                <a:tab pos="0" algn="l"/>
              </a:tabLst>
            </a:pPr>
            <a:r>
              <a:rPr lang="en-GB" sz="1700" b="0" strike="noStrike" spc="-1" dirty="0">
                <a:solidFill>
                  <a:srgbClr val="000000"/>
                </a:solidFill>
                <a:ea typeface="Calibri"/>
              </a:rPr>
              <a:t>Major sources of systematic effects in the frozen spin technique:</a:t>
            </a:r>
            <a:endParaRPr lang="en-GB" sz="1700" b="0" strike="noStrike" spc="-1" dirty="0"/>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Early to late variation of detection efficiency of the EDM detectors (apparent)</a:t>
            </a:r>
            <a:endParaRPr lang="en-GB" sz="1700" b="0" strike="noStrike" spc="-1" dirty="0"/>
          </a:p>
          <a:p>
            <a:pPr marL="432000" lvl="1" indent="-216000">
              <a:lnSpc>
                <a:spcPct val="100000"/>
              </a:lnSpc>
              <a:spcBef>
                <a:spcPts val="1134"/>
              </a:spcBef>
              <a:buClr>
                <a:srgbClr val="000000"/>
              </a:buClr>
              <a:buSzPct val="45000"/>
              <a:buFont typeface="Wingdings" charset="2"/>
              <a:buChar char=""/>
              <a:tabLst>
                <a:tab pos="0" algn="l"/>
              </a:tabLst>
            </a:pPr>
            <a:r>
              <a:rPr lang="en-GB" sz="1700" b="0" strike="noStrike" spc="-1" dirty="0">
                <a:solidFill>
                  <a:srgbClr val="000000"/>
                </a:solidFill>
                <a:ea typeface="Calibri"/>
              </a:rPr>
              <a:t>Coupling of the anomalous magnetic moment with the EM fields of the experimental setup (real)</a:t>
            </a:r>
            <a:endParaRPr lang="en-GB" sz="1700" b="0" strike="noStrike" spc="-1" dirty="0"/>
          </a:p>
        </p:txBody>
      </p:sp>
      <p:sp>
        <p:nvSpPr>
          <p:cNvPr id="485"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Systematic effects</a:t>
            </a:r>
            <a:endParaRPr lang="en-GB" sz="2400" b="0" strike="noStrike" spc="-1" dirty="0"/>
          </a:p>
        </p:txBody>
      </p:sp>
      <p:sp>
        <p:nvSpPr>
          <p:cNvPr id="486"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E0A0B699-2C17-4B84-9767-D61E0498EC3B}" type="slidenum">
              <a:rPr lang="en-US" sz="800" b="0" strike="noStrike" spc="-1">
                <a:solidFill>
                  <a:srgbClr val="000000"/>
                </a:solidFill>
                <a:latin typeface="Humanst521 Lt BT" panose="020B0402020204020304" pitchFamily="34" charset="0"/>
              </a:rPr>
              <a:t>28</a:t>
            </a:fld>
            <a:endParaRPr lang="en-GB" sz="800" b="0" strike="noStrike" spc="-1" dirty="0">
              <a:latin typeface="Times New Roman"/>
            </a:endParaRPr>
          </a:p>
        </p:txBody>
      </p:sp>
      <p:pic>
        <p:nvPicPr>
          <p:cNvPr id="487" name="Picture 486"/>
          <p:cNvPicPr/>
          <p:nvPr/>
        </p:nvPicPr>
        <p:blipFill>
          <a:blip r:embed="rId2"/>
          <a:stretch/>
        </p:blipFill>
        <p:spPr>
          <a:xfrm>
            <a:off x="2953800" y="1975680"/>
            <a:ext cx="3235680" cy="622440"/>
          </a:xfrm>
          <a:prstGeom prst="rect">
            <a:avLst/>
          </a:prstGeom>
          <a:ln w="0">
            <a:noFill/>
          </a:ln>
        </p:spPr>
      </p:pic>
    </p:spTree>
    <p:extLst>
      <p:ext uri="{BB962C8B-B14F-4D97-AF65-F5344CB8AC3E}">
        <p14:creationId xmlns:p14="http://schemas.microsoft.com/office/powerpoint/2010/main" val="2118920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p:cNvSpPr>
          <p:nvPr>
            <p:ph idx="4294967295"/>
          </p:nvPr>
        </p:nvSpPr>
        <p:spPr>
          <a:xfrm>
            <a:off x="1099800" y="1059120"/>
            <a:ext cx="4146480" cy="257292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Main EM </a:t>
            </a:r>
            <a:r>
              <a:rPr lang="de-CH" sz="1700" b="0" strike="noStrike" spc="-1" dirty="0" err="1">
                <a:solidFill>
                  <a:srgbClr val="000000"/>
                </a:solidFill>
              </a:rPr>
              <a:t>fields</a:t>
            </a:r>
            <a:r>
              <a:rPr lang="de-CH" sz="1700" b="0" strike="noStrike" spc="-1" dirty="0">
                <a:solidFill>
                  <a:srgbClr val="000000"/>
                </a:solidFill>
              </a:rPr>
              <a:t> in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experiment</a:t>
            </a:r>
            <a:r>
              <a:rPr lang="de-CH" sz="1700" b="0" strike="noStrike" spc="-1" dirty="0">
                <a:solidFill>
                  <a:srgbClr val="000000"/>
                </a:solidFill>
              </a:rPr>
              <a:t>:</a:t>
            </a:r>
            <a:endParaRPr lang="en-GB" sz="1700" b="0" strike="noStrike" spc="-1" dirty="0"/>
          </a:p>
          <a:p>
            <a:pPr marL="864000" lvl="1" indent="-324000">
              <a:lnSpc>
                <a:spcPct val="100000"/>
              </a:lnSpc>
              <a:spcBef>
                <a:spcPts val="1134"/>
              </a:spcBef>
              <a:buClr>
                <a:srgbClr val="000000"/>
              </a:buClr>
              <a:buSzPct val="75000"/>
              <a:buFont typeface="Symbol" charset="2"/>
              <a:buChar char=""/>
            </a:pPr>
            <a:r>
              <a:rPr lang="de-CH" sz="1700" b="0" strike="noStrike" spc="-1" dirty="0">
                <a:solidFill>
                  <a:srgbClr val="000000"/>
                </a:solidFill>
              </a:rPr>
              <a:t>Main </a:t>
            </a:r>
            <a:r>
              <a:rPr lang="de-CH" sz="1700" b="0" strike="noStrike" spc="-1" dirty="0" err="1">
                <a:solidFill>
                  <a:srgbClr val="000000"/>
                </a:solidFill>
              </a:rPr>
              <a:t>solenoid</a:t>
            </a:r>
            <a:endParaRPr lang="en-GB" sz="1700" b="0" strike="noStrike" spc="-1" dirty="0"/>
          </a:p>
          <a:p>
            <a:pPr marL="864000" lvl="1" indent="-324000">
              <a:lnSpc>
                <a:spcPct val="100000"/>
              </a:lnSpc>
              <a:spcBef>
                <a:spcPts val="1134"/>
              </a:spcBef>
              <a:buClr>
                <a:srgbClr val="000000"/>
              </a:buClr>
              <a:buSzPct val="75000"/>
              <a:buFont typeface="Symbol" charset="2"/>
              <a:buChar char=""/>
            </a:pPr>
            <a:r>
              <a:rPr lang="de-CH" sz="1700" b="0" strike="noStrike" spc="-1" dirty="0" err="1">
                <a:solidFill>
                  <a:srgbClr val="000000"/>
                </a:solidFill>
              </a:rPr>
              <a:t>Coaxial</a:t>
            </a:r>
            <a:r>
              <a:rPr lang="de-CH" sz="1700" b="0" strike="noStrike" spc="-1" dirty="0">
                <a:solidFill>
                  <a:srgbClr val="000000"/>
                </a:solidFill>
              </a:rPr>
              <a:t> </a:t>
            </a:r>
            <a:r>
              <a:rPr lang="de-CH" sz="1700" b="0" strike="noStrike" spc="-1" dirty="0" err="1">
                <a:solidFill>
                  <a:srgbClr val="000000"/>
                </a:solidFill>
              </a:rPr>
              <a:t>electric</a:t>
            </a:r>
            <a:r>
              <a:rPr lang="de-CH" sz="1700" b="0" strike="noStrike" spc="-1" dirty="0">
                <a:solidFill>
                  <a:srgbClr val="000000"/>
                </a:solidFill>
              </a:rPr>
              <a:t> </a:t>
            </a:r>
            <a:r>
              <a:rPr lang="de-CH" sz="1700" b="0" strike="noStrike" spc="-1" dirty="0" err="1">
                <a:solidFill>
                  <a:srgbClr val="000000"/>
                </a:solidFill>
              </a:rPr>
              <a:t>freeze</a:t>
            </a:r>
            <a:r>
              <a:rPr lang="de-CH" sz="1700" b="0" strike="noStrike" spc="-1" dirty="0">
                <a:solidFill>
                  <a:srgbClr val="000000"/>
                </a:solidFill>
              </a:rPr>
              <a:t> </a:t>
            </a:r>
            <a:r>
              <a:rPr lang="de-CH" sz="1700" b="0" strike="noStrike" spc="-1" dirty="0" err="1">
                <a:solidFill>
                  <a:srgbClr val="000000"/>
                </a:solidFill>
              </a:rPr>
              <a:t>field</a:t>
            </a:r>
            <a:endParaRPr lang="en-GB" sz="1700" b="0" strike="noStrike" spc="-1" dirty="0"/>
          </a:p>
          <a:p>
            <a:pPr marL="864000" lvl="1" indent="-324000">
              <a:lnSpc>
                <a:spcPct val="100000"/>
              </a:lnSpc>
              <a:spcBef>
                <a:spcPts val="1134"/>
              </a:spcBef>
              <a:buClr>
                <a:srgbClr val="000000"/>
              </a:buClr>
              <a:buSzPct val="75000"/>
              <a:buFont typeface="Symbol" charset="2"/>
              <a:buChar char=""/>
            </a:pPr>
            <a:r>
              <a:rPr lang="de-CH" sz="1700" b="0" strike="noStrike" spc="-1" dirty="0" err="1">
                <a:solidFill>
                  <a:srgbClr val="000000"/>
                </a:solidFill>
              </a:rPr>
              <a:t>Weakly</a:t>
            </a:r>
            <a:r>
              <a:rPr lang="de-CH" sz="1700" b="0" strike="noStrike" spc="-1" dirty="0">
                <a:solidFill>
                  <a:srgbClr val="000000"/>
                </a:solidFill>
              </a:rPr>
              <a:t> </a:t>
            </a:r>
            <a:r>
              <a:rPr lang="de-CH" sz="1700" b="0" strike="noStrike" spc="-1" dirty="0" err="1">
                <a:solidFill>
                  <a:srgbClr val="000000"/>
                </a:solidFill>
              </a:rPr>
              <a:t>focusing</a:t>
            </a:r>
            <a:r>
              <a:rPr lang="de-CH" sz="1700" b="0" strike="noStrike" spc="-1" dirty="0">
                <a:solidFill>
                  <a:srgbClr val="000000"/>
                </a:solidFill>
              </a:rPr>
              <a:t> </a:t>
            </a:r>
            <a:r>
              <a:rPr lang="de-CH" sz="1700" b="0" strike="noStrike" spc="-1" dirty="0" err="1">
                <a:solidFill>
                  <a:srgbClr val="000000"/>
                </a:solidFill>
              </a:rPr>
              <a:t>field</a:t>
            </a:r>
            <a:endParaRPr lang="en-GB" sz="1700" b="0" strike="noStrike" spc="-1" dirty="0"/>
          </a:p>
          <a:p>
            <a:pPr marL="864000" lvl="1" indent="-324000">
              <a:lnSpc>
                <a:spcPct val="100000"/>
              </a:lnSpc>
              <a:spcBef>
                <a:spcPts val="1134"/>
              </a:spcBef>
              <a:buClr>
                <a:srgbClr val="000000"/>
              </a:buClr>
              <a:buSzPct val="75000"/>
              <a:buFont typeface="Symbol" charset="2"/>
              <a:buChar char=""/>
            </a:pPr>
            <a:r>
              <a:rPr lang="de-CH" sz="1700" b="0" strike="noStrike" spc="-1" dirty="0" err="1">
                <a:solidFill>
                  <a:srgbClr val="000000"/>
                </a:solidFill>
              </a:rPr>
              <a:t>Magnetic</a:t>
            </a:r>
            <a:r>
              <a:rPr lang="de-CH" sz="1700" b="0" strike="noStrike" spc="-1" dirty="0">
                <a:solidFill>
                  <a:srgbClr val="000000"/>
                </a:solidFill>
              </a:rPr>
              <a:t> kick (time </a:t>
            </a:r>
            <a:r>
              <a:rPr lang="de-CH" sz="1700" b="0" strike="noStrike" spc="-1" dirty="0" err="1">
                <a:solidFill>
                  <a:srgbClr val="000000"/>
                </a:solidFill>
              </a:rPr>
              <a:t>varying</a:t>
            </a:r>
            <a:r>
              <a:rPr lang="de-CH" sz="1700" b="0" strike="noStrike" spc="-1" dirty="0">
                <a:solidFill>
                  <a:srgbClr val="000000"/>
                </a:solidFill>
              </a:rPr>
              <a:t>)</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Rotations</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could</a:t>
            </a:r>
            <a:r>
              <a:rPr lang="de-CH" sz="1700" b="0" strike="noStrike" spc="-1" dirty="0">
                <a:solidFill>
                  <a:srgbClr val="000000"/>
                </a:solidFill>
              </a:rPr>
              <a:t> </a:t>
            </a:r>
            <a:r>
              <a:rPr lang="de-CH" sz="1700" b="0" strike="noStrike" spc="-1" dirty="0" err="1">
                <a:solidFill>
                  <a:srgbClr val="000000"/>
                </a:solidFill>
              </a:rPr>
              <a:t>mimic</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EDM:</a:t>
            </a:r>
            <a:endParaRPr lang="en-GB" sz="1700" b="0" strike="noStrike" spc="-1" dirty="0"/>
          </a:p>
          <a:p>
            <a:pPr marL="864000" lvl="1" indent="-324000">
              <a:lnSpc>
                <a:spcPct val="100000"/>
              </a:lnSpc>
              <a:spcBef>
                <a:spcPts val="1134"/>
              </a:spcBef>
              <a:buClr>
                <a:srgbClr val="000000"/>
              </a:buClr>
              <a:buSzPct val="75000"/>
              <a:buFont typeface="Symbol" charset="2"/>
              <a:buChar char=""/>
            </a:pPr>
            <a:r>
              <a:rPr lang="de-CH" sz="1700" b="0" strike="noStrike" spc="-1" dirty="0">
                <a:solidFill>
                  <a:srgbClr val="000000"/>
                </a:solidFill>
              </a:rPr>
              <a:t>Radial </a:t>
            </a:r>
            <a:r>
              <a:rPr lang="de-CH" sz="1700" b="0" strike="noStrike" spc="-1" dirty="0" err="1">
                <a:solidFill>
                  <a:srgbClr val="000000"/>
                </a:solidFill>
              </a:rPr>
              <a:t>around</a:t>
            </a:r>
            <a:r>
              <a:rPr lang="de-CH" sz="1700" b="0" strike="noStrike" spc="-1" dirty="0">
                <a:solidFill>
                  <a:srgbClr val="000000"/>
                </a:solidFill>
              </a:rPr>
              <a:t> </a:t>
            </a:r>
            <a:r>
              <a:rPr lang="de-CH" sz="1700" b="0" i="1" strike="noStrike" spc="-1" dirty="0">
                <a:solidFill>
                  <a:srgbClr val="000000"/>
                </a:solidFill>
              </a:rPr>
              <a:t>x</a:t>
            </a:r>
            <a:endParaRPr lang="en-GB" sz="1700" b="0" strike="noStrike" spc="-1" dirty="0"/>
          </a:p>
          <a:p>
            <a:pPr marL="864000" lvl="1" indent="-324000">
              <a:lnSpc>
                <a:spcPct val="100000"/>
              </a:lnSpc>
              <a:spcBef>
                <a:spcPts val="1134"/>
              </a:spcBef>
              <a:buClr>
                <a:srgbClr val="000000"/>
              </a:buClr>
              <a:buSzPct val="75000"/>
              <a:buFont typeface="Symbol" charset="2"/>
              <a:buChar char=""/>
            </a:pPr>
            <a:r>
              <a:rPr lang="de-CH" sz="1700" b="0" strike="noStrike" spc="-1" dirty="0">
                <a:solidFill>
                  <a:srgbClr val="000000"/>
                </a:solidFill>
              </a:rPr>
              <a:t>Azimutal </a:t>
            </a:r>
            <a:r>
              <a:rPr lang="de-CH" sz="1700" b="0" strike="noStrike" spc="-1" dirty="0" err="1">
                <a:solidFill>
                  <a:srgbClr val="000000"/>
                </a:solidFill>
              </a:rPr>
              <a:t>around</a:t>
            </a:r>
            <a:r>
              <a:rPr lang="de-CH" sz="1700" b="0" strike="noStrike" spc="-1" dirty="0">
                <a:solidFill>
                  <a:srgbClr val="000000"/>
                </a:solidFill>
              </a:rPr>
              <a:t> </a:t>
            </a:r>
            <a:r>
              <a:rPr lang="de-CH" sz="1700" b="0" i="1" strike="noStrike" spc="-1" dirty="0">
                <a:solidFill>
                  <a:srgbClr val="000000"/>
                </a:solidFill>
              </a:rPr>
              <a:t>z</a:t>
            </a:r>
            <a:endParaRPr lang="en-GB" sz="1700" b="0" strike="noStrike" spc="-1" dirty="0"/>
          </a:p>
        </p:txBody>
      </p:sp>
      <p:sp>
        <p:nvSpPr>
          <p:cNvPr id="451" name="PlaceHolder 2"/>
          <p:cNvSpPr>
            <a:spLocks noGrp="1"/>
          </p:cNvSpPr>
          <p:nvPr>
            <p:ph type="sldNum" idx="4294967295"/>
          </p:nvPr>
        </p:nvSpPr>
        <p:spPr>
          <a:xfrm>
            <a:off x="8206200" y="4968000"/>
            <a:ext cx="574560" cy="14652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mbria"/>
              </a:defRPr>
            </a:lvl1pPr>
          </a:lstStyle>
          <a:p>
            <a:pPr algn="r">
              <a:lnSpc>
                <a:spcPct val="100000"/>
              </a:lnSpc>
              <a:buNone/>
            </a:pPr>
            <a:r>
              <a:rPr lang="en-US" sz="800" b="0" strike="noStrike" spc="-1" dirty="0">
                <a:solidFill>
                  <a:srgbClr val="000000"/>
                </a:solidFill>
                <a:latin typeface="Humanst521 Lt BT" panose="020B0402020204020304" pitchFamily="34" charset="0"/>
                <a:ea typeface="Cambria"/>
              </a:rPr>
              <a:t>Page </a:t>
            </a:r>
            <a:fld id="{CEA6D63E-ED8D-4E1D-B0D6-071A70C46661}" type="slidenum">
              <a:rPr lang="en-US" sz="800" b="0" strike="noStrike" spc="-1">
                <a:solidFill>
                  <a:srgbClr val="000000"/>
                </a:solidFill>
                <a:latin typeface="Humanst521 Lt BT" panose="020B0402020204020304" pitchFamily="34" charset="0"/>
                <a:ea typeface="Cambria"/>
              </a:rPr>
              <a:t>29</a:t>
            </a:fld>
            <a:endParaRPr lang="en-GB" sz="800" b="0" strike="noStrike" spc="-1" dirty="0">
              <a:latin typeface="Times New Roman"/>
            </a:endParaRPr>
          </a:p>
        </p:txBody>
      </p:sp>
      <p:sp>
        <p:nvSpPr>
          <p:cNvPr id="452" name="PlaceHolder 3"/>
          <p:cNvSpPr>
            <a:spLocks noGrp="1"/>
          </p:cNvSpPr>
          <p:nvPr>
            <p:ph type="title" idx="4294967295"/>
          </p:nvPr>
        </p:nvSpPr>
        <p:spPr>
          <a:xfrm>
            <a:off x="2077200" y="216000"/>
            <a:ext cx="6706800" cy="38016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mbria"/>
              </a:rPr>
              <a:t>Coupling of the MDM to EM fields</a:t>
            </a:r>
            <a:endParaRPr lang="en-GB" sz="2400" b="0" strike="noStrike" spc="-1" dirty="0"/>
          </a:p>
        </p:txBody>
      </p:sp>
      <p:grpSp>
        <p:nvGrpSpPr>
          <p:cNvPr id="453" name="Group 452"/>
          <p:cNvGrpSpPr/>
          <p:nvPr/>
        </p:nvGrpSpPr>
        <p:grpSpPr>
          <a:xfrm>
            <a:off x="5874840" y="2741040"/>
            <a:ext cx="2280240" cy="1303920"/>
            <a:chOff x="5874840" y="2741040"/>
            <a:chExt cx="2280240" cy="1303920"/>
          </a:xfrm>
        </p:grpSpPr>
        <p:grpSp>
          <p:nvGrpSpPr>
            <p:cNvPr id="454" name="Group 453"/>
            <p:cNvGrpSpPr/>
            <p:nvPr/>
          </p:nvGrpSpPr>
          <p:grpSpPr>
            <a:xfrm>
              <a:off x="5874840" y="2741040"/>
              <a:ext cx="2280240" cy="1303920"/>
              <a:chOff x="5874840" y="2741040"/>
              <a:chExt cx="2280240" cy="1303920"/>
            </a:xfrm>
          </p:grpSpPr>
          <p:pic>
            <p:nvPicPr>
              <p:cNvPr id="455" name="Picture 454"/>
              <p:cNvPicPr/>
              <p:nvPr/>
            </p:nvPicPr>
            <p:blipFill>
              <a:blip r:embed="rId2"/>
              <a:srcRect l="15636" t="14918" r="10093" b="12704"/>
              <a:stretch/>
            </p:blipFill>
            <p:spPr>
              <a:xfrm>
                <a:off x="5874840" y="2741040"/>
                <a:ext cx="2280240" cy="1303920"/>
              </a:xfrm>
              <a:prstGeom prst="rect">
                <a:avLst/>
              </a:prstGeom>
              <a:ln w="0">
                <a:noFill/>
              </a:ln>
            </p:spPr>
          </p:pic>
          <p:sp>
            <p:nvSpPr>
              <p:cNvPr id="456" name="Straight Connector 455"/>
              <p:cNvSpPr/>
              <p:nvPr/>
            </p:nvSpPr>
            <p:spPr>
              <a:xfrm flipV="1">
                <a:off x="6827040" y="3725280"/>
                <a:ext cx="360" cy="23760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sp>
            <p:nvSpPr>
              <p:cNvPr id="457" name="Straight Connector 456"/>
              <p:cNvSpPr/>
              <p:nvPr/>
            </p:nvSpPr>
            <p:spPr>
              <a:xfrm>
                <a:off x="7111440" y="3727440"/>
                <a:ext cx="360" cy="23184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sp>
            <p:nvSpPr>
              <p:cNvPr id="458" name="Rectangle 457"/>
              <p:cNvSpPr/>
              <p:nvPr/>
            </p:nvSpPr>
            <p:spPr>
              <a:xfrm>
                <a:off x="6827040" y="3824640"/>
                <a:ext cx="284040" cy="19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700" b="0" i="1" strike="noStrike" spc="-1" dirty="0" err="1">
                    <a:solidFill>
                      <a:srgbClr val="B47804"/>
                    </a:solidFill>
                    <a:latin typeface="Cambria Math"/>
                    <a:ea typeface="Humanst521 Lt BT"/>
                  </a:rPr>
                  <a:t>B</a:t>
                </a:r>
                <a:r>
                  <a:rPr lang="en-US" sz="700" b="0" i="1" strike="noStrike" spc="-1" baseline="-8000" dirty="0" err="1">
                    <a:solidFill>
                      <a:srgbClr val="B47804"/>
                    </a:solidFill>
                    <a:latin typeface="Cambria Math"/>
                    <a:ea typeface="Humanst521 Lt BT"/>
                  </a:rPr>
                  <a:t>x</a:t>
                </a:r>
                <a:endParaRPr lang="en-GB" sz="700" b="0" strike="noStrike" spc="-1" dirty="0">
                  <a:latin typeface="Humanst521 Lt BT" panose="020B0402020204020304" pitchFamily="34" charset="0"/>
                </a:endParaRPr>
              </a:p>
            </p:txBody>
          </p:sp>
          <p:sp>
            <p:nvSpPr>
              <p:cNvPr id="459" name="Straight Connector 458"/>
              <p:cNvSpPr/>
              <p:nvPr/>
            </p:nvSpPr>
            <p:spPr>
              <a:xfrm flipV="1">
                <a:off x="7138080" y="2794680"/>
                <a:ext cx="360" cy="23760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sp>
            <p:nvSpPr>
              <p:cNvPr id="460" name="Straight Connector 459"/>
              <p:cNvSpPr/>
              <p:nvPr/>
            </p:nvSpPr>
            <p:spPr>
              <a:xfrm>
                <a:off x="6841080" y="2788200"/>
                <a:ext cx="360" cy="23760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grpSp>
        <p:sp>
          <p:nvSpPr>
            <p:cNvPr id="461" name="Rectangle 460"/>
            <p:cNvSpPr/>
            <p:nvPr/>
          </p:nvSpPr>
          <p:spPr>
            <a:xfrm>
              <a:off x="7474320" y="3141000"/>
              <a:ext cx="306360" cy="31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dirty="0">
                  <a:solidFill>
                    <a:srgbClr val="3D5AFE"/>
                  </a:solidFill>
                  <a:latin typeface="Cambria Math"/>
                  <a:ea typeface="Humanst521 Lt BT"/>
                </a:rPr>
                <a:t>y</a:t>
              </a:r>
              <a:endParaRPr lang="en-GB" sz="1800" b="0" strike="noStrike" spc="-1" dirty="0">
                <a:latin typeface="Humanst521 Lt BT" panose="020B0402020204020304" pitchFamily="34" charset="0"/>
              </a:endParaRPr>
            </a:p>
          </p:txBody>
        </p:sp>
      </p:grpSp>
      <p:grpSp>
        <p:nvGrpSpPr>
          <p:cNvPr id="462" name="Group 461"/>
          <p:cNvGrpSpPr/>
          <p:nvPr/>
        </p:nvGrpSpPr>
        <p:grpSpPr>
          <a:xfrm>
            <a:off x="5953320" y="4098600"/>
            <a:ext cx="2272320" cy="1003680"/>
            <a:chOff x="5953320" y="4098600"/>
            <a:chExt cx="2272320" cy="1003680"/>
          </a:xfrm>
        </p:grpSpPr>
        <p:sp>
          <p:nvSpPr>
            <p:cNvPr id="463" name="Oval 462"/>
            <p:cNvSpPr/>
            <p:nvPr/>
          </p:nvSpPr>
          <p:spPr>
            <a:xfrm>
              <a:off x="5953320" y="4098600"/>
              <a:ext cx="2272320" cy="71892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464" name="Straight Connector 463"/>
            <p:cNvSpPr/>
            <p:nvPr/>
          </p:nvSpPr>
          <p:spPr>
            <a:xfrm>
              <a:off x="6464160" y="4759920"/>
              <a:ext cx="621360" cy="1353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65" name="Straight Connector 464"/>
            <p:cNvSpPr/>
            <p:nvPr/>
          </p:nvSpPr>
          <p:spPr>
            <a:xfrm flipV="1">
              <a:off x="6464160" y="4241160"/>
              <a:ext cx="360" cy="5187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66" name="Straight Connector 465"/>
            <p:cNvSpPr/>
            <p:nvPr/>
          </p:nvSpPr>
          <p:spPr>
            <a:xfrm flipV="1">
              <a:off x="6464160" y="4591440"/>
              <a:ext cx="299520" cy="1684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67" name="Oval 466"/>
            <p:cNvSpPr/>
            <p:nvPr/>
          </p:nvSpPr>
          <p:spPr>
            <a:xfrm>
              <a:off x="6435720" y="4722120"/>
              <a:ext cx="60120" cy="6480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471" name="Arc 470"/>
            <p:cNvSpPr/>
            <p:nvPr/>
          </p:nvSpPr>
          <p:spPr>
            <a:xfrm>
              <a:off x="6888960" y="4675320"/>
              <a:ext cx="205200" cy="42696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sp>
          <p:nvSpPr>
            <p:cNvPr id="472" name="Arc 471"/>
            <p:cNvSpPr/>
            <p:nvPr/>
          </p:nvSpPr>
          <p:spPr>
            <a:xfrm rot="16468800">
              <a:off x="6606360" y="4404960"/>
              <a:ext cx="205200" cy="42696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grpSp>
      <p:pic>
        <p:nvPicPr>
          <p:cNvPr id="473" name="Picture 472"/>
          <p:cNvPicPr/>
          <p:nvPr/>
        </p:nvPicPr>
        <p:blipFill>
          <a:blip r:embed="rId3"/>
          <a:srcRect l="7964" r="1829"/>
          <a:stretch/>
        </p:blipFill>
        <p:spPr>
          <a:xfrm>
            <a:off x="4830480" y="758160"/>
            <a:ext cx="4254840" cy="1862280"/>
          </a:xfrm>
          <a:prstGeom prst="rect">
            <a:avLst/>
          </a:prstGeom>
          <a:ln w="0">
            <a:noFill/>
          </a:ln>
        </p:spPr>
      </p:pic>
      <p:pic>
        <p:nvPicPr>
          <p:cNvPr id="474" name="Picture 473"/>
          <p:cNvPicPr/>
          <p:nvPr/>
        </p:nvPicPr>
        <p:blipFill>
          <a:blip r:embed="rId4"/>
          <a:stretch/>
        </p:blipFill>
        <p:spPr>
          <a:xfrm>
            <a:off x="475920" y="4225680"/>
            <a:ext cx="5199120" cy="830880"/>
          </a:xfrm>
          <a:prstGeom prst="rect">
            <a:avLst/>
          </a:prstGeom>
          <a:ln w="0">
            <a:noFill/>
          </a:ln>
        </p:spPr>
      </p:pic>
      <mc:AlternateContent xmlns:mc="http://schemas.openxmlformats.org/markup-compatibility/2006" xmlns:a14="http://schemas.microsoft.com/office/drawing/2010/main">
        <mc:Choice Requires="a14">
          <p:sp>
            <p:nvSpPr>
              <p:cNvPr id="28" name="TextBox 27"/>
              <p:cNvSpPr txBox="1"/>
              <p:nvPr/>
            </p:nvSpPr>
            <p:spPr>
              <a:xfrm>
                <a:off x="6509950" y="4109851"/>
                <a:ext cx="15664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𝑦</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509950" y="4109851"/>
                <a:ext cx="156646" cy="236988"/>
              </a:xfrm>
              <a:prstGeom prst="rect">
                <a:avLst/>
              </a:prstGeom>
              <a:blipFill>
                <a:blip r:embed="rId5"/>
                <a:stretch>
                  <a:fillRect l="-26923" r="-19231"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663438" y="4384639"/>
                <a:ext cx="15420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𝑥</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663438" y="4384639"/>
                <a:ext cx="154209" cy="236988"/>
              </a:xfrm>
              <a:prstGeom prst="rect">
                <a:avLst/>
              </a:prstGeom>
              <a:blipFill>
                <a:blip r:embed="rId6"/>
                <a:stretch>
                  <a:fillRect l="-12000" r="-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108755" y="4845590"/>
                <a:ext cx="1422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𝑧</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108755" y="4845590"/>
                <a:ext cx="142218" cy="236988"/>
              </a:xfrm>
              <a:prstGeom prst="rect">
                <a:avLst/>
              </a:prstGeom>
              <a:blipFill>
                <a:blip r:embed="rId7"/>
                <a:stretch>
                  <a:fillRect l="-13043" r="-17391"/>
                </a:stretch>
              </a:blipFill>
            </p:spPr>
            <p:txBody>
              <a:bodyPr/>
              <a:lstStyle/>
              <a:p>
                <a:r>
                  <a:rPr lang="en-US">
                    <a:noFill/>
                  </a:rPr>
                  <a:t> </a:t>
                </a:r>
              </a:p>
            </p:txBody>
          </p:sp>
        </mc:Fallback>
      </mc:AlternateContent>
    </p:spTree>
    <p:extLst>
      <p:ext uri="{BB962C8B-B14F-4D97-AF65-F5344CB8AC3E}">
        <p14:creationId xmlns:p14="http://schemas.microsoft.com/office/powerpoint/2010/main" val="300159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1"/>
              <p:cNvSpPr>
                <a:spLocks noGrp="1"/>
              </p:cNvSpPr>
              <p:nvPr>
                <p:ph sz="quarter" idx="4294967295"/>
              </p:nvPr>
            </p:nvSpPr>
            <p:spPr>
              <a:xfrm>
                <a:off x="4280124" y="907002"/>
                <a:ext cx="4505101" cy="3671090"/>
              </a:xfrm>
            </p:spPr>
            <p:txBody>
              <a:bodyPr/>
              <a:lstStyle/>
              <a:p>
                <a:r>
                  <a:rPr lang="en-US" sz="2400" dirty="0"/>
                  <a:t>EFT phase of Wilson parameter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a:rPr>
                          <m:t>𝑐</m:t>
                        </m:r>
                      </m:e>
                      <m:sub>
                        <m:r>
                          <a:rPr lang="en-US" sz="2400" b="0" i="1" smtClean="0">
                            <a:latin typeface="Cambria Math"/>
                          </a:rPr>
                          <m:t>𝑅</m:t>
                        </m:r>
                      </m:sub>
                      <m:sup>
                        <m:r>
                          <a:rPr lang="en-US" sz="2400" b="0" i="1" smtClean="0">
                            <a:latin typeface="Cambria Math"/>
                          </a:rPr>
                          <m:t>𝜇𝜇</m:t>
                        </m:r>
                      </m:sup>
                    </m:sSubSup>
                  </m:oMath>
                </a14:m>
                <a:r>
                  <a:rPr lang="en-US" sz="2400" dirty="0"/>
                  <a:t> hardly constraint</a:t>
                </a:r>
              </a:p>
              <a:p>
                <a:endParaRPr lang="en-US" sz="2400" dirty="0"/>
              </a:p>
              <a:p>
                <a:endParaRPr lang="en-US" sz="2400" dirty="0"/>
              </a:p>
              <a:p>
                <a:endParaRPr lang="en-US" sz="2400" dirty="0"/>
              </a:p>
              <a:p>
                <a:endParaRPr lang="en-US" sz="2400" dirty="0"/>
              </a:p>
              <a:p>
                <a14:m>
                  <m:oMath xmlns:m="http://schemas.openxmlformats.org/officeDocument/2006/math">
                    <m:r>
                      <a:rPr lang="en-US" sz="2400" i="1" dirty="0">
                        <a:latin typeface="Cambria Math"/>
                      </a:rPr>
                      <m:t>𝜇</m:t>
                    </m:r>
                  </m:oMath>
                </a14:m>
                <a:r>
                  <a:rPr lang="en-US" sz="2400" dirty="0"/>
                  <a:t>EDM contribution in </a:t>
                </a:r>
                <a:br>
                  <a:rPr lang="en-US" sz="2400" dirty="0"/>
                </a:br>
                <a:r>
                  <a:rPr lang="en-US" sz="2400" dirty="0"/>
                  <a:t>electron EDM  allows for large value: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𝜇</m:t>
                        </m:r>
                      </m:sub>
                    </m:sSub>
                    <m:r>
                      <a:rPr lang="en-US" sz="2400" i="1">
                        <a:latin typeface="Cambria Math"/>
                      </a:rPr>
                      <m:t>≤</m:t>
                    </m:r>
                    <m:r>
                      <m:rPr>
                        <m:nor/>
                      </m:rPr>
                      <a:rPr lang="en-US" sz="2400" dirty="0"/>
                      <m:t>7.5</m:t>
                    </m:r>
                    <m:r>
                      <a:rPr lang="en-US" sz="2400" i="1" dirty="0">
                        <a:latin typeface="Cambria Math"/>
                      </a:rPr>
                      <m:t>×</m:t>
                    </m:r>
                    <m:sSup>
                      <m:sSupPr>
                        <m:ctrlPr>
                          <a:rPr lang="en-US" sz="2400" i="1" dirty="0">
                            <a:latin typeface="Cambria Math" panose="02040503050406030204" pitchFamily="18" charset="0"/>
                          </a:rPr>
                        </m:ctrlPr>
                      </m:sSupPr>
                      <m:e>
                        <m:r>
                          <a:rPr lang="en-US" sz="2400" i="1" dirty="0">
                            <a:latin typeface="Cambria Math"/>
                          </a:rPr>
                          <m:t>10</m:t>
                        </m:r>
                      </m:e>
                      <m:sup>
                        <m:r>
                          <a:rPr lang="en-US" sz="2400" i="1" dirty="0">
                            <a:latin typeface="Cambria Math"/>
                          </a:rPr>
                          <m:t>−19</m:t>
                        </m:r>
                      </m:sup>
                    </m:sSup>
                    <m:r>
                      <a:rPr lang="en-US" sz="2400" i="1" dirty="0">
                        <a:latin typeface="Cambria Math"/>
                      </a:rPr>
                      <m:t> </m:t>
                    </m:r>
                    <m:r>
                      <a:rPr lang="en-US" sz="2400" i="1" dirty="0">
                        <a:latin typeface="Cambria Math"/>
                      </a:rPr>
                      <m:t>𝑒</m:t>
                    </m:r>
                    <m:r>
                      <m:rPr>
                        <m:sty m:val="p"/>
                      </m:rPr>
                      <a:rPr lang="en-US" sz="2400" dirty="0">
                        <a:latin typeface="Cambria Math"/>
                      </a:rPr>
                      <m:t>cm</m:t>
                    </m:r>
                    <m:r>
                      <a:rPr lang="en-US" sz="2400" i="1" dirty="0">
                        <a:latin typeface="Cambria Math"/>
                      </a:rPr>
                      <m:t> </m:t>
                    </m:r>
                  </m:oMath>
                </a14:m>
                <a:endParaRPr lang="en-US" sz="2400" dirty="0"/>
              </a:p>
              <a:p>
                <a:endParaRPr lang="en-US" sz="2400" dirty="0"/>
              </a:p>
            </p:txBody>
          </p:sp>
        </mc:Choice>
        <mc:Fallback xmlns="">
          <p:sp>
            <p:nvSpPr>
              <p:cNvPr id="8" name="Content Placeholder 1"/>
              <p:cNvSpPr>
                <a:spLocks noGrp="1" noRot="1" noChangeAspect="1" noMove="1" noResize="1" noEditPoints="1" noAdjustHandles="1" noChangeArrowheads="1" noChangeShapeType="1" noTextEdit="1"/>
              </p:cNvSpPr>
              <p:nvPr>
                <p:ph sz="quarter" idx="4294967295"/>
              </p:nvPr>
            </p:nvSpPr>
            <p:spPr>
              <a:xfrm>
                <a:off x="4280124" y="907002"/>
                <a:ext cx="4505101" cy="3671090"/>
              </a:xfrm>
              <a:blipFill>
                <a:blip r:embed="rId3"/>
                <a:stretch>
                  <a:fillRect l="-3789" t="-2326" b="-4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p:cNvSpPr>
                <a:spLocks noGrp="1"/>
              </p:cNvSpPr>
              <p:nvPr>
                <p:ph type="title"/>
              </p:nvPr>
            </p:nvSpPr>
            <p:spPr>
              <a:xfrm>
                <a:off x="1528354" y="149494"/>
                <a:ext cx="7256871" cy="381375"/>
              </a:xfrm>
            </p:spPr>
            <p:txBody>
              <a:bodyPr/>
              <a:lstStyle/>
              <a:p>
                <a:r>
                  <a:rPr lang="en-US" dirty="0"/>
                  <a:t>Limits on </a:t>
                </a:r>
                <a14:m>
                  <m:oMath xmlns:m="http://schemas.openxmlformats.org/officeDocument/2006/math">
                    <m:r>
                      <a:rPr lang="en-US" b="0" i="1" smtClean="0">
                        <a:latin typeface="Cambria Math"/>
                      </a:rPr>
                      <m:t>𝜇</m:t>
                    </m:r>
                  </m:oMath>
                </a14:m>
                <a:r>
                  <a:rPr lang="en-US" dirty="0"/>
                  <a:t>EDM in lepton flavor violating models</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1528354" y="149494"/>
                <a:ext cx="7256871" cy="381375"/>
              </a:xfrm>
              <a:blipFill>
                <a:blip r:embed="rId4"/>
                <a:stretch>
                  <a:fillRect t="-29032" r="-2941" b="-69355"/>
                </a:stretch>
              </a:blipFill>
            </p:spPr>
            <p:txBody>
              <a:bodyPr/>
              <a:lstStyle/>
              <a:p>
                <a:r>
                  <a:rPr lang="en-US">
                    <a:noFill/>
                  </a:rPr>
                  <a:t> </a:t>
                </a:r>
              </a:p>
            </p:txBody>
          </p:sp>
        </mc:Fallback>
      </mc:AlternateContent>
      <p:pic>
        <p:nvPicPr>
          <p:cNvPr id="8397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 y="833522"/>
            <a:ext cx="4088674" cy="399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1"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92296" y="1315648"/>
            <a:ext cx="2611062" cy="192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768" y="4904651"/>
            <a:ext cx="4164858" cy="236988"/>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err="1">
                <a:solidFill>
                  <a:schemeClr val="tx1">
                    <a:lumMod val="85000"/>
                    <a:lumOff val="15000"/>
                  </a:schemeClr>
                </a:solidFill>
                <a:latin typeface="+mn-lt"/>
                <a:cs typeface="Franklin Gothic Book"/>
              </a:rPr>
              <a:t>A.Crivellin</a:t>
            </a:r>
            <a:r>
              <a:rPr lang="en-US" sz="1400" kern="1000" spc="30" dirty="0">
                <a:solidFill>
                  <a:schemeClr val="tx1">
                    <a:lumMod val="85000"/>
                    <a:lumOff val="15000"/>
                  </a:schemeClr>
                </a:solidFill>
                <a:latin typeface="+mn-lt"/>
                <a:cs typeface="Franklin Gothic Book"/>
              </a:rPr>
              <a:t>, M. Hoferichter, PSW PRD 98(2018) 113002</a:t>
            </a:r>
          </a:p>
        </p:txBody>
      </p:sp>
    </p:spTree>
    <p:extLst>
      <p:ext uri="{BB962C8B-B14F-4D97-AF65-F5344CB8AC3E}">
        <p14:creationId xmlns:p14="http://schemas.microsoft.com/office/powerpoint/2010/main" val="31645675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Picture 474"/>
          <p:cNvPicPr/>
          <p:nvPr/>
        </p:nvPicPr>
        <p:blipFill>
          <a:blip r:embed="rId2"/>
          <a:stretch/>
        </p:blipFill>
        <p:spPr>
          <a:xfrm>
            <a:off x="1135440" y="1355760"/>
            <a:ext cx="6998400" cy="685800"/>
          </a:xfrm>
          <a:prstGeom prst="rect">
            <a:avLst/>
          </a:prstGeom>
          <a:ln w="0">
            <a:noFill/>
          </a:ln>
        </p:spPr>
      </p:pic>
      <p:pic>
        <p:nvPicPr>
          <p:cNvPr id="476" name="Picture 475"/>
          <p:cNvPicPr/>
          <p:nvPr/>
        </p:nvPicPr>
        <p:blipFill>
          <a:blip r:embed="rId3"/>
          <a:stretch/>
        </p:blipFill>
        <p:spPr>
          <a:xfrm>
            <a:off x="1104120" y="3033720"/>
            <a:ext cx="7157520" cy="772560"/>
          </a:xfrm>
          <a:prstGeom prst="rect">
            <a:avLst/>
          </a:prstGeom>
          <a:ln w="0">
            <a:noFill/>
          </a:ln>
        </p:spPr>
      </p:pic>
      <p:sp>
        <p:nvSpPr>
          <p:cNvPr id="477" name="PlaceHolder 1"/>
          <p:cNvSpPr>
            <a:spLocks noGrp="1"/>
          </p:cNvSpPr>
          <p:nvPr>
            <p:ph type="title" idx="4294967295"/>
          </p:nvPr>
        </p:nvSpPr>
        <p:spPr>
          <a:xfrm>
            <a:off x="2077200" y="216000"/>
            <a:ext cx="6706800" cy="38016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mbria"/>
              </a:rPr>
              <a:t>Oscillating and constant terms</a:t>
            </a:r>
            <a:endParaRPr lang="en-GB" sz="2400" b="0" strike="noStrike" spc="-1" dirty="0"/>
          </a:p>
        </p:txBody>
      </p:sp>
      <p:sp>
        <p:nvSpPr>
          <p:cNvPr id="478" name="PlaceHolder 2"/>
          <p:cNvSpPr>
            <a:spLocks noGrp="1"/>
          </p:cNvSpPr>
          <p:nvPr>
            <p:ph type="sldNum" idx="4294967295"/>
          </p:nvPr>
        </p:nvSpPr>
        <p:spPr>
          <a:xfrm>
            <a:off x="8206200" y="4968000"/>
            <a:ext cx="574560" cy="14652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mbria"/>
              </a:defRPr>
            </a:lvl1pPr>
          </a:lstStyle>
          <a:p>
            <a:pPr algn="r">
              <a:lnSpc>
                <a:spcPct val="100000"/>
              </a:lnSpc>
              <a:buNone/>
            </a:pPr>
            <a:r>
              <a:rPr lang="en-US" sz="800" b="0" strike="noStrike" spc="-1" dirty="0">
                <a:solidFill>
                  <a:srgbClr val="000000"/>
                </a:solidFill>
                <a:latin typeface="Humanst521 Lt BT" panose="020B0402020204020304" pitchFamily="34" charset="0"/>
                <a:ea typeface="Cambria"/>
              </a:rPr>
              <a:t>Page </a:t>
            </a:r>
            <a:fld id="{28094F9F-889A-4A2D-BDF6-596F16AC9295}" type="slidenum">
              <a:rPr lang="en-US" sz="800" b="0" strike="noStrike" spc="-1">
                <a:solidFill>
                  <a:srgbClr val="000000"/>
                </a:solidFill>
                <a:latin typeface="Humanst521 Lt BT" panose="020B0402020204020304" pitchFamily="34" charset="0"/>
                <a:ea typeface="Cambria"/>
              </a:rPr>
              <a:t>30</a:t>
            </a:fld>
            <a:endParaRPr lang="en-GB" sz="800" b="0" strike="noStrike" spc="-1" dirty="0">
              <a:latin typeface="Times New Roman"/>
            </a:endParaRPr>
          </a:p>
        </p:txBody>
      </p:sp>
      <p:sp>
        <p:nvSpPr>
          <p:cNvPr id="479" name="PlaceHolder 3"/>
          <p:cNvSpPr>
            <a:spLocks noGrp="1"/>
          </p:cNvSpPr>
          <p:nvPr>
            <p:ph idx="4294967295"/>
          </p:nvPr>
        </p:nvSpPr>
        <p:spPr>
          <a:xfrm>
            <a:off x="753840" y="875160"/>
            <a:ext cx="7678800" cy="3996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Using</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T-BMT </a:t>
            </a:r>
            <a:r>
              <a:rPr lang="de-CH" sz="1700" b="0" strike="noStrike" spc="-1" dirty="0" err="1">
                <a:solidFill>
                  <a:srgbClr val="000000"/>
                </a:solidFill>
              </a:rPr>
              <a:t>equation</a:t>
            </a:r>
            <a:r>
              <a:rPr lang="de-CH" sz="1700" b="0" strike="noStrike" spc="-1" dirty="0">
                <a:solidFill>
                  <a:srgbClr val="000000"/>
                </a:solidFill>
              </a:rPr>
              <a:t> </a:t>
            </a:r>
            <a:r>
              <a:rPr lang="de-CH" sz="1700" b="0" strike="noStrike" spc="-1" dirty="0" err="1">
                <a:solidFill>
                  <a:srgbClr val="000000"/>
                </a:solidFill>
              </a:rPr>
              <a:t>one</a:t>
            </a:r>
            <a:r>
              <a:rPr lang="de-CH" sz="1700" b="0" strike="noStrike" spc="-1" dirty="0">
                <a:solidFill>
                  <a:srgbClr val="000000"/>
                </a:solidFill>
              </a:rPr>
              <a:t> </a:t>
            </a:r>
            <a:r>
              <a:rPr lang="de-CH" sz="1700" b="0" strike="noStrike" spc="-1" dirty="0" err="1">
                <a:solidFill>
                  <a:srgbClr val="000000"/>
                </a:solidFill>
              </a:rPr>
              <a:t>can</a:t>
            </a:r>
            <a:r>
              <a:rPr lang="de-CH" sz="1700" b="0" strike="noStrike" spc="-1" dirty="0">
                <a:solidFill>
                  <a:srgbClr val="000000"/>
                </a:solidFill>
              </a:rPr>
              <a:t> </a:t>
            </a:r>
            <a:r>
              <a:rPr lang="de-CH" sz="1700" b="0" strike="noStrike" spc="-1" dirty="0" err="1">
                <a:solidFill>
                  <a:srgbClr val="000000"/>
                </a:solidFill>
              </a:rPr>
              <a:t>describe</a:t>
            </a:r>
            <a:r>
              <a:rPr lang="de-CH" sz="1700" b="0" strike="noStrike" spc="-1" dirty="0">
                <a:solidFill>
                  <a:srgbClr val="000000"/>
                </a:solidFill>
              </a:rPr>
              <a:t> </a:t>
            </a:r>
            <a:r>
              <a:rPr lang="de-CH" sz="1700" b="0" strike="noStrike" spc="-1" dirty="0" err="1">
                <a:solidFill>
                  <a:srgbClr val="000000"/>
                </a:solidFill>
              </a:rPr>
              <a:t>analytically</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spin</a:t>
            </a:r>
            <a:r>
              <a:rPr lang="de-CH" sz="1700" b="0" strike="noStrike" spc="-1" dirty="0">
                <a:solidFill>
                  <a:srgbClr val="000000"/>
                </a:solidFill>
              </a:rPr>
              <a:t> </a:t>
            </a:r>
            <a:r>
              <a:rPr lang="de-CH" sz="1700" b="0" strike="noStrike" spc="-1" dirty="0" err="1">
                <a:solidFill>
                  <a:srgbClr val="000000"/>
                </a:solidFill>
              </a:rPr>
              <a:t>precession</a:t>
            </a:r>
            <a:r>
              <a:rPr lang="de-CH" sz="1700" b="0" strike="noStrike" spc="-1" dirty="0">
                <a:solidFill>
                  <a:srgbClr val="000000"/>
                </a:solidFill>
              </a:rPr>
              <a:t> due </a:t>
            </a:r>
            <a:r>
              <a:rPr lang="de-CH" sz="1700" b="0" strike="noStrike" spc="-1" dirty="0" err="1">
                <a:solidFill>
                  <a:srgbClr val="000000"/>
                </a:solidFill>
              </a:rPr>
              <a:t>to</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MDM in </a:t>
            </a:r>
            <a:r>
              <a:rPr lang="de-CH" sz="1700" b="0" strike="noStrike" spc="-1" dirty="0" err="1">
                <a:solidFill>
                  <a:srgbClr val="000000"/>
                </a:solidFill>
              </a:rPr>
              <a:t>the</a:t>
            </a:r>
            <a:r>
              <a:rPr lang="de-CH" sz="1700" b="0" strike="noStrike" spc="-1" dirty="0">
                <a:solidFill>
                  <a:srgbClr val="000000"/>
                </a:solidFill>
              </a:rPr>
              <a:t> EM </a:t>
            </a:r>
            <a:r>
              <a:rPr lang="de-CH" sz="1700" b="0" strike="noStrike" spc="-1" dirty="0" err="1">
                <a:solidFill>
                  <a:srgbClr val="000000"/>
                </a:solidFill>
              </a:rPr>
              <a:t>fields</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experiment</a:t>
            </a:r>
            <a:endParaRPr lang="en-GB" sz="1700" b="0" strike="noStrike" spc="-1" dirty="0"/>
          </a:p>
        </p:txBody>
      </p:sp>
      <p:sp>
        <p:nvSpPr>
          <p:cNvPr id="480" name="Rectangle 479"/>
          <p:cNvSpPr/>
          <p:nvPr/>
        </p:nvSpPr>
        <p:spPr>
          <a:xfrm>
            <a:off x="2788920" y="1430640"/>
            <a:ext cx="4762440" cy="598680"/>
          </a:xfrm>
          <a:prstGeom prst="rect">
            <a:avLst/>
          </a:prstGeom>
          <a:noFill/>
          <a:ln w="14400">
            <a:solidFill>
              <a:srgbClr val="008000"/>
            </a:solidFill>
            <a:custDash>
              <a:ds d="127500" sp="317500"/>
              <a:ds d="127500" sp="317500"/>
              <a:ds d="635000" sp="317500"/>
              <a:ds d="635000" sp="317500"/>
              <a:ds d="635000" sp="317500"/>
            </a:custDash>
            <a:round/>
          </a:ln>
        </p:spPr>
        <p:style>
          <a:lnRef idx="0">
            <a:scrgbClr r="0" g="0" b="0"/>
          </a:lnRef>
          <a:fillRef idx="0">
            <a:scrgbClr r="0" g="0" b="0"/>
          </a:fillRef>
          <a:effectRef idx="0">
            <a:scrgbClr r="0" g="0" b="0"/>
          </a:effectRef>
          <a:fontRef idx="minor"/>
        </p:style>
      </p:sp>
      <p:sp>
        <p:nvSpPr>
          <p:cNvPr id="481" name="Rectangle 480"/>
          <p:cNvSpPr/>
          <p:nvPr/>
        </p:nvSpPr>
        <p:spPr>
          <a:xfrm>
            <a:off x="5687280" y="3219120"/>
            <a:ext cx="2009520" cy="507960"/>
          </a:xfrm>
          <a:prstGeom prst="rect">
            <a:avLst/>
          </a:prstGeom>
          <a:noFill/>
          <a:ln w="14400">
            <a:solidFill>
              <a:srgbClr val="008000"/>
            </a:solidFill>
            <a:custDash>
              <a:ds d="127500" sp="317500"/>
              <a:ds d="127500" sp="317500"/>
              <a:ds d="635000" sp="317500"/>
              <a:ds d="635000" sp="317500"/>
              <a:ds d="635000" sp="317500"/>
            </a:custDash>
            <a:round/>
          </a:ln>
        </p:spPr>
        <p:style>
          <a:lnRef idx="0">
            <a:scrgbClr r="0" g="0" b="0"/>
          </a:lnRef>
          <a:fillRef idx="0">
            <a:scrgbClr r="0" g="0" b="0"/>
          </a:fillRef>
          <a:effectRef idx="0">
            <a:scrgbClr r="0" g="0" b="0"/>
          </a:effectRef>
          <a:fontRef idx="minor"/>
        </p:style>
      </p:sp>
      <p:sp>
        <p:nvSpPr>
          <p:cNvPr id="482" name="Rectangle 481"/>
          <p:cNvSpPr/>
          <p:nvPr/>
        </p:nvSpPr>
        <p:spPr>
          <a:xfrm>
            <a:off x="7596720" y="1437480"/>
            <a:ext cx="451440" cy="564840"/>
          </a:xfrm>
          <a:prstGeom prst="rect">
            <a:avLst/>
          </a:prstGeom>
          <a:noFill/>
          <a:ln w="14400">
            <a:solidFill>
              <a:srgbClr val="800000"/>
            </a:solidFill>
            <a:custDash>
              <a:ds d="127500" sp="317500"/>
              <a:ds d="127500" sp="317500"/>
              <a:ds d="635000" sp="317500"/>
              <a:ds d="635000" sp="317500"/>
              <a:ds d="635000" sp="317500"/>
            </a:custDash>
            <a:round/>
          </a:ln>
        </p:spPr>
        <p:style>
          <a:lnRef idx="0">
            <a:scrgbClr r="0" g="0" b="0"/>
          </a:lnRef>
          <a:fillRef idx="0">
            <a:scrgbClr r="0" g="0" b="0"/>
          </a:fillRef>
          <a:effectRef idx="0">
            <a:scrgbClr r="0" g="0" b="0"/>
          </a:effectRef>
          <a:fontRef idx="minor"/>
        </p:style>
      </p:sp>
      <p:sp>
        <p:nvSpPr>
          <p:cNvPr id="483" name="Rectangle 482"/>
          <p:cNvSpPr/>
          <p:nvPr/>
        </p:nvSpPr>
        <p:spPr>
          <a:xfrm>
            <a:off x="2865240" y="3175560"/>
            <a:ext cx="2682000" cy="586800"/>
          </a:xfrm>
          <a:prstGeom prst="rect">
            <a:avLst/>
          </a:prstGeom>
          <a:noFill/>
          <a:ln w="14400">
            <a:solidFill>
              <a:srgbClr val="800000"/>
            </a:solidFill>
            <a:custDash>
              <a:ds d="127500" sp="317500"/>
              <a:ds d="127500" sp="317500"/>
              <a:ds d="635000" sp="317500"/>
              <a:ds d="635000" sp="317500"/>
              <a:ds d="635000" sp="317500"/>
            </a:custDash>
            <a:round/>
          </a:ln>
        </p:spPr>
        <p:style>
          <a:lnRef idx="0">
            <a:scrgbClr r="0" g="0" b="0"/>
          </a:lnRef>
          <a:fillRef idx="0">
            <a:scrgbClr r="0" g="0" b="0"/>
          </a:fillRef>
          <a:effectRef idx="0">
            <a:scrgbClr r="0" g="0" b="0"/>
          </a:effectRef>
          <a:fontRef idx="minor"/>
        </p:style>
      </p:sp>
      <p:sp>
        <p:nvSpPr>
          <p:cNvPr id="484" name="Rectangle 483"/>
          <p:cNvSpPr/>
          <p:nvPr/>
        </p:nvSpPr>
        <p:spPr>
          <a:xfrm>
            <a:off x="7783920" y="3178080"/>
            <a:ext cx="433080" cy="535680"/>
          </a:xfrm>
          <a:prstGeom prst="rect">
            <a:avLst/>
          </a:prstGeom>
          <a:noFill/>
          <a:ln w="14400">
            <a:solidFill>
              <a:srgbClr val="800000"/>
            </a:solidFill>
            <a:custDash>
              <a:ds d="127500" sp="317500"/>
              <a:ds d="127500" sp="317500"/>
              <a:ds d="635000" sp="317500"/>
              <a:ds d="635000" sp="317500"/>
              <a:ds d="635000" sp="317500"/>
            </a:custDash>
            <a:round/>
          </a:ln>
        </p:spPr>
        <p:style>
          <a:lnRef idx="0">
            <a:scrgbClr r="0" g="0" b="0"/>
          </a:lnRef>
          <a:fillRef idx="0">
            <a:scrgbClr r="0" g="0" b="0"/>
          </a:fillRef>
          <a:effectRef idx="0">
            <a:scrgbClr r="0" g="0" b="0"/>
          </a:effectRef>
          <a:fontRef idx="minor"/>
        </p:style>
      </p:sp>
      <p:grpSp>
        <p:nvGrpSpPr>
          <p:cNvPr id="485" name="Group 484"/>
          <p:cNvGrpSpPr/>
          <p:nvPr/>
        </p:nvGrpSpPr>
        <p:grpSpPr>
          <a:xfrm>
            <a:off x="3300632" y="3840149"/>
            <a:ext cx="1627560" cy="1017720"/>
            <a:chOff x="2796840" y="3823200"/>
            <a:chExt cx="1627560" cy="1017720"/>
          </a:xfrm>
        </p:grpSpPr>
        <p:sp>
          <p:nvSpPr>
            <p:cNvPr id="486" name="Oval 485"/>
            <p:cNvSpPr/>
            <p:nvPr/>
          </p:nvSpPr>
          <p:spPr>
            <a:xfrm>
              <a:off x="2796840" y="4270680"/>
              <a:ext cx="1627560" cy="51480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487" name="Straight Connector 486"/>
            <p:cNvSpPr/>
            <p:nvPr/>
          </p:nvSpPr>
          <p:spPr>
            <a:xfrm>
              <a:off x="3162600" y="4744080"/>
              <a:ext cx="444960" cy="968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88" name="Straight Connector 487"/>
            <p:cNvSpPr/>
            <p:nvPr/>
          </p:nvSpPr>
          <p:spPr>
            <a:xfrm flipV="1">
              <a:off x="3162600" y="4372560"/>
              <a:ext cx="360" cy="3715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89" name="Straight Connector 488"/>
            <p:cNvSpPr/>
            <p:nvPr/>
          </p:nvSpPr>
          <p:spPr>
            <a:xfrm flipV="1">
              <a:off x="3162600" y="4623480"/>
              <a:ext cx="214560" cy="12060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90" name="Oval 489"/>
            <p:cNvSpPr/>
            <p:nvPr/>
          </p:nvSpPr>
          <p:spPr>
            <a:xfrm>
              <a:off x="3142440" y="4717080"/>
              <a:ext cx="42840" cy="4644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494" name="Arc 493"/>
            <p:cNvSpPr/>
            <p:nvPr/>
          </p:nvSpPr>
          <p:spPr>
            <a:xfrm rot="6199200">
              <a:off x="3275280" y="4468320"/>
              <a:ext cx="146880" cy="30600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495" name="Rectangle 494"/>
                <p:cNvSpPr/>
                <p:nvPr/>
              </p:nvSpPr>
              <p:spPr>
                <a:xfrm>
                  <a:off x="3982320" y="3823200"/>
                  <a:ext cx="338040" cy="27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14:m>
                    <m:oMathPara xmlns:m="http://schemas.openxmlformats.org/officeDocument/2006/math">
                      <m:oMathParaPr>
                        <m:jc m:val="centerGroup"/>
                      </m:oMathParaPr>
                      <m:oMath xmlns:m="http://schemas.openxmlformats.org/officeDocument/2006/math">
                        <m:sSub>
                          <m:sSubPr>
                            <m:ctrlPr>
                              <a:rPr lang="en-US" sz="1100" b="0" i="1" strike="noStrike" spc="-1" smtClean="0">
                                <a:latin typeface="Cambria Math" panose="02040503050406030204" pitchFamily="18" charset="0"/>
                              </a:rPr>
                            </m:ctrlPr>
                          </m:sSubPr>
                          <m:e>
                            <m:r>
                              <a:rPr lang="en-US" sz="1100" b="0" i="1" strike="noStrike" spc="-1" smtClean="0">
                                <a:latin typeface="Cambria Math" panose="02040503050406030204" pitchFamily="18" charset="0"/>
                              </a:rPr>
                              <m:t>𝐸</m:t>
                            </m:r>
                          </m:e>
                          <m:sub>
                            <m:r>
                              <a:rPr lang="en-US" sz="1100" b="0" i="1" strike="noStrike" spc="-1" smtClean="0">
                                <a:latin typeface="Cambria Math" panose="02040503050406030204" pitchFamily="18" charset="0"/>
                              </a:rPr>
                              <m:t>𝑦</m:t>
                            </m:r>
                          </m:sub>
                        </m:sSub>
                      </m:oMath>
                    </m:oMathPara>
                  </a14:m>
                  <a:endParaRPr lang="en-GB" sz="1100" b="0" strike="noStrike" spc="-1" dirty="0">
                    <a:latin typeface="Humanst521 Lt BT" panose="020B0402020204020304" pitchFamily="34" charset="0"/>
                  </a:endParaRPr>
                </a:p>
              </p:txBody>
            </p:sp>
          </mc:Choice>
          <mc:Fallback xmlns="">
            <p:sp>
              <p:nvSpPr>
                <p:cNvPr id="495" name="Rectangle 494"/>
                <p:cNvSpPr>
                  <a:spLocks noRot="1" noChangeAspect="1" noMove="1" noResize="1" noEditPoints="1" noAdjustHandles="1" noChangeArrowheads="1" noChangeShapeType="1" noTextEdit="1"/>
                </p:cNvSpPr>
                <p:nvPr/>
              </p:nvSpPr>
              <p:spPr>
                <a:xfrm>
                  <a:off x="3982320" y="3823200"/>
                  <a:ext cx="338040" cy="275040"/>
                </a:xfrm>
                <a:prstGeom prst="rect">
                  <a:avLst/>
                </a:prstGeom>
                <a:blipFill>
                  <a:blip r:embed="rId4"/>
                  <a:stretch>
                    <a:fillRect/>
                  </a:stretch>
                </a:blipFill>
                <a:ln w="0">
                  <a:noFill/>
                </a:ln>
              </p:spPr>
              <p:txBody>
                <a:bodyPr/>
                <a:lstStyle/>
                <a:p>
                  <a:r>
                    <a:rPr lang="en-US">
                      <a:noFill/>
                    </a:rPr>
                    <a:t> </a:t>
                  </a:r>
                </a:p>
              </p:txBody>
            </p:sp>
          </mc:Fallback>
        </mc:AlternateContent>
        <p:sp>
          <p:nvSpPr>
            <p:cNvPr id="496" name="Straight Connector 495"/>
            <p:cNvSpPr/>
            <p:nvPr/>
          </p:nvSpPr>
          <p:spPr>
            <a:xfrm flipV="1">
              <a:off x="4009320" y="3867480"/>
              <a:ext cx="360" cy="4993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97" name="Straight Connector 496"/>
            <p:cNvSpPr/>
            <p:nvPr/>
          </p:nvSpPr>
          <p:spPr>
            <a:xfrm flipV="1">
              <a:off x="3777840" y="4746960"/>
              <a:ext cx="592200" cy="388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499" name="Group 498"/>
          <p:cNvGrpSpPr/>
          <p:nvPr/>
        </p:nvGrpSpPr>
        <p:grpSpPr>
          <a:xfrm>
            <a:off x="5805360" y="3836520"/>
            <a:ext cx="1838880" cy="1303920"/>
            <a:chOff x="5805360" y="3836520"/>
            <a:chExt cx="1838880" cy="1303920"/>
          </a:xfrm>
        </p:grpSpPr>
        <p:grpSp>
          <p:nvGrpSpPr>
            <p:cNvPr id="500" name="Group 499"/>
            <p:cNvGrpSpPr/>
            <p:nvPr/>
          </p:nvGrpSpPr>
          <p:grpSpPr>
            <a:xfrm>
              <a:off x="5805360" y="3836520"/>
              <a:ext cx="1838880" cy="1303920"/>
              <a:chOff x="5805360" y="3836520"/>
              <a:chExt cx="1838880" cy="1303920"/>
            </a:xfrm>
          </p:grpSpPr>
          <p:pic>
            <p:nvPicPr>
              <p:cNvPr id="501" name="Picture 500"/>
              <p:cNvPicPr/>
              <p:nvPr/>
            </p:nvPicPr>
            <p:blipFill>
              <a:blip r:embed="rId5"/>
              <a:srcRect l="21858" t="14918" r="18238" b="12704"/>
              <a:stretch/>
            </p:blipFill>
            <p:spPr>
              <a:xfrm>
                <a:off x="5805360" y="3836520"/>
                <a:ext cx="1838880" cy="1303920"/>
              </a:xfrm>
              <a:prstGeom prst="rect">
                <a:avLst/>
              </a:prstGeom>
              <a:ln w="0">
                <a:noFill/>
              </a:ln>
            </p:spPr>
          </p:pic>
          <p:sp>
            <p:nvSpPr>
              <p:cNvPr id="502" name="Straight Connector 501"/>
              <p:cNvSpPr/>
              <p:nvPr/>
            </p:nvSpPr>
            <p:spPr>
              <a:xfrm flipV="1">
                <a:off x="6602760" y="4828320"/>
                <a:ext cx="360" cy="23760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sp>
            <p:nvSpPr>
              <p:cNvPr id="503" name="Straight Connector 502"/>
              <p:cNvSpPr/>
              <p:nvPr/>
            </p:nvSpPr>
            <p:spPr>
              <a:xfrm>
                <a:off x="6887160" y="4830480"/>
                <a:ext cx="360" cy="23184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sp>
            <p:nvSpPr>
              <p:cNvPr id="504" name="Rectangle 503"/>
              <p:cNvSpPr/>
              <p:nvPr/>
            </p:nvSpPr>
            <p:spPr>
              <a:xfrm>
                <a:off x="6602760" y="4927680"/>
                <a:ext cx="284040" cy="19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700" b="0" i="1" strike="noStrike" spc="-1" dirty="0" err="1">
                    <a:solidFill>
                      <a:srgbClr val="B47804"/>
                    </a:solidFill>
                    <a:latin typeface="Cambria Math"/>
                    <a:ea typeface="Humanst521 Lt BT"/>
                  </a:rPr>
                  <a:t>B</a:t>
                </a:r>
                <a:r>
                  <a:rPr lang="en-US" sz="700" b="0" i="1" strike="noStrike" spc="-1" baseline="-8000" dirty="0" err="1">
                    <a:solidFill>
                      <a:srgbClr val="B47804"/>
                    </a:solidFill>
                    <a:latin typeface="Cambria Math"/>
                    <a:ea typeface="Humanst521 Lt BT"/>
                  </a:rPr>
                  <a:t>x</a:t>
                </a:r>
                <a:endParaRPr lang="en-GB" sz="700" b="0" strike="noStrike" spc="-1" dirty="0">
                  <a:latin typeface="Humanst521 Lt BT" panose="020B0402020204020304" pitchFamily="34" charset="0"/>
                </a:endParaRPr>
              </a:p>
            </p:txBody>
          </p:sp>
          <p:sp>
            <p:nvSpPr>
              <p:cNvPr id="505" name="Straight Connector 504"/>
              <p:cNvSpPr/>
              <p:nvPr/>
            </p:nvSpPr>
            <p:spPr>
              <a:xfrm flipV="1">
                <a:off x="6913800" y="3897720"/>
                <a:ext cx="360" cy="23760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sp>
            <p:nvSpPr>
              <p:cNvPr id="506" name="Straight Connector 505"/>
              <p:cNvSpPr/>
              <p:nvPr/>
            </p:nvSpPr>
            <p:spPr>
              <a:xfrm>
                <a:off x="6616800" y="3891240"/>
                <a:ext cx="360" cy="237600"/>
              </a:xfrm>
              <a:prstGeom prst="line">
                <a:avLst/>
              </a:prstGeom>
              <a:ln w="0">
                <a:solidFill>
                  <a:srgbClr val="B47804"/>
                </a:solidFill>
                <a:tailEnd type="triangle" w="med" len="med"/>
              </a:ln>
            </p:spPr>
            <p:style>
              <a:lnRef idx="0">
                <a:scrgbClr r="0" g="0" b="0"/>
              </a:lnRef>
              <a:fillRef idx="0">
                <a:scrgbClr r="0" g="0" b="0"/>
              </a:fillRef>
              <a:effectRef idx="0">
                <a:scrgbClr r="0" g="0" b="0"/>
              </a:effectRef>
              <a:fontRef idx="minor"/>
            </p:style>
          </p:sp>
        </p:grpSp>
        <p:sp>
          <p:nvSpPr>
            <p:cNvPr id="507" name="Rectangle 506"/>
            <p:cNvSpPr/>
            <p:nvPr/>
          </p:nvSpPr>
          <p:spPr>
            <a:xfrm>
              <a:off x="7250040" y="4244040"/>
              <a:ext cx="306360" cy="31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dirty="0">
                  <a:solidFill>
                    <a:srgbClr val="3D5AFE"/>
                  </a:solidFill>
                  <a:latin typeface="Cambria Math"/>
                  <a:ea typeface="Humanst521 Lt BT"/>
                </a:rPr>
                <a:t>y</a:t>
              </a:r>
              <a:endParaRPr lang="en-GB" sz="1800" b="0" strike="noStrike" spc="-1" dirty="0">
                <a:latin typeface="Humanst521 Lt BT" panose="020B0402020204020304" pitchFamily="34" charset="0"/>
              </a:endParaRPr>
            </a:p>
          </p:txBody>
        </p:sp>
      </p:grpSp>
      <p:grpSp>
        <p:nvGrpSpPr>
          <p:cNvPr id="508" name="Group 507"/>
          <p:cNvGrpSpPr/>
          <p:nvPr/>
        </p:nvGrpSpPr>
        <p:grpSpPr>
          <a:xfrm>
            <a:off x="1088640" y="2049480"/>
            <a:ext cx="1821240" cy="744120"/>
            <a:chOff x="1088640" y="2049480"/>
            <a:chExt cx="1821240" cy="744120"/>
          </a:xfrm>
        </p:grpSpPr>
        <p:sp>
          <p:nvSpPr>
            <p:cNvPr id="509" name="Oval 508"/>
            <p:cNvSpPr/>
            <p:nvPr/>
          </p:nvSpPr>
          <p:spPr>
            <a:xfrm>
              <a:off x="1088640" y="2240640"/>
              <a:ext cx="1474200" cy="39600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510" name="Straight Connector 509"/>
            <p:cNvSpPr/>
            <p:nvPr/>
          </p:nvSpPr>
          <p:spPr>
            <a:xfrm>
              <a:off x="1420200" y="2604960"/>
              <a:ext cx="403200" cy="745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11" name="Straight Connector 510"/>
            <p:cNvSpPr/>
            <p:nvPr/>
          </p:nvSpPr>
          <p:spPr>
            <a:xfrm flipV="1">
              <a:off x="1420200" y="2319120"/>
              <a:ext cx="360" cy="2858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12" name="Straight Connector 511"/>
            <p:cNvSpPr/>
            <p:nvPr/>
          </p:nvSpPr>
          <p:spPr>
            <a:xfrm flipV="1">
              <a:off x="1420200" y="2512080"/>
              <a:ext cx="194400" cy="928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13" name="Oval 512"/>
            <p:cNvSpPr/>
            <p:nvPr/>
          </p:nvSpPr>
          <p:spPr>
            <a:xfrm>
              <a:off x="1401480" y="2584080"/>
              <a:ext cx="39240" cy="3564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517" name="Arc 516"/>
            <p:cNvSpPr/>
            <p:nvPr/>
          </p:nvSpPr>
          <p:spPr>
            <a:xfrm>
              <a:off x="1695600" y="2558520"/>
              <a:ext cx="133200" cy="23508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sp>
          <p:nvSpPr>
            <p:cNvPr id="518" name="Rectangle 517"/>
            <p:cNvSpPr/>
            <p:nvPr/>
          </p:nvSpPr>
          <p:spPr>
            <a:xfrm>
              <a:off x="2435400" y="2152080"/>
              <a:ext cx="474480" cy="211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100" b="0" strike="noStrike" spc="-1" dirty="0">
                  <a:solidFill>
                    <a:srgbClr val="000000"/>
                  </a:solidFill>
                  <a:latin typeface="Cambria Math"/>
                  <a:ea typeface="Humanst521 Lt BT"/>
                </a:rPr>
                <a:t>B</a:t>
              </a:r>
              <a:r>
                <a:rPr lang="en-US" sz="1100" b="0" strike="noStrike" spc="-1" baseline="-8000" dirty="0">
                  <a:solidFill>
                    <a:srgbClr val="000000"/>
                  </a:solidFill>
                  <a:latin typeface="Cambria Math"/>
                  <a:ea typeface="Humanst521 Lt BT"/>
                </a:rPr>
                <a:t>y</a:t>
              </a:r>
              <a:endParaRPr lang="en-GB" sz="1100" b="0" strike="noStrike" spc="-1" dirty="0">
                <a:latin typeface="Humanst521 Lt BT" panose="020B0402020204020304" pitchFamily="34" charset="0"/>
              </a:endParaRPr>
            </a:p>
          </p:txBody>
        </p:sp>
        <p:sp>
          <p:nvSpPr>
            <p:cNvPr id="519" name="Straight Connector 518"/>
            <p:cNvSpPr/>
            <p:nvPr/>
          </p:nvSpPr>
          <p:spPr>
            <a:xfrm flipH="1" flipV="1">
              <a:off x="2341800" y="2063880"/>
              <a:ext cx="93960" cy="177840"/>
            </a:xfrm>
            <a:prstGeom prst="line">
              <a:avLst/>
            </a:prstGeom>
            <a:ln w="7200">
              <a:solidFill>
                <a:srgbClr val="BDBDBD"/>
              </a:solidFill>
              <a:round/>
              <a:tailEnd type="triangle" w="med" len="med"/>
            </a:ln>
          </p:spPr>
          <p:style>
            <a:lnRef idx="0">
              <a:scrgbClr r="0" g="0" b="0"/>
            </a:lnRef>
            <a:fillRef idx="0">
              <a:scrgbClr r="0" g="0" b="0"/>
            </a:fillRef>
            <a:effectRef idx="0">
              <a:scrgbClr r="0" g="0" b="0"/>
            </a:effectRef>
            <a:fontRef idx="minor"/>
          </p:style>
        </p:sp>
        <p:sp>
          <p:nvSpPr>
            <p:cNvPr id="520" name="Straight Connector 519"/>
            <p:cNvSpPr/>
            <p:nvPr/>
          </p:nvSpPr>
          <p:spPr>
            <a:xfrm flipV="1">
              <a:off x="2435760" y="2059920"/>
              <a:ext cx="75960" cy="180720"/>
            </a:xfrm>
            <a:prstGeom prst="line">
              <a:avLst/>
            </a:prstGeom>
            <a:ln w="7200">
              <a:solidFill>
                <a:srgbClr val="BDBDBD"/>
              </a:solidFill>
              <a:round/>
              <a:tailEnd type="triangle" w="med" len="med"/>
            </a:ln>
          </p:spPr>
          <p:style>
            <a:lnRef idx="0">
              <a:scrgbClr r="0" g="0" b="0"/>
            </a:lnRef>
            <a:fillRef idx="0">
              <a:scrgbClr r="0" g="0" b="0"/>
            </a:fillRef>
            <a:effectRef idx="0">
              <a:scrgbClr r="0" g="0" b="0"/>
            </a:effectRef>
            <a:fontRef idx="minor"/>
          </p:style>
        </p:sp>
        <p:sp>
          <p:nvSpPr>
            <p:cNvPr id="521" name="Straight Connector 520"/>
            <p:cNvSpPr/>
            <p:nvPr/>
          </p:nvSpPr>
          <p:spPr>
            <a:xfrm flipH="1" flipV="1">
              <a:off x="2387160" y="2054160"/>
              <a:ext cx="48600" cy="187560"/>
            </a:xfrm>
            <a:prstGeom prst="line">
              <a:avLst/>
            </a:prstGeom>
            <a:ln w="7200">
              <a:solidFill>
                <a:srgbClr val="616161"/>
              </a:solidFill>
              <a:round/>
              <a:tailEnd type="triangle" w="med" len="med"/>
            </a:ln>
          </p:spPr>
          <p:style>
            <a:lnRef idx="0">
              <a:scrgbClr r="0" g="0" b="0"/>
            </a:lnRef>
            <a:fillRef idx="0">
              <a:scrgbClr r="0" g="0" b="0"/>
            </a:fillRef>
            <a:effectRef idx="0">
              <a:scrgbClr r="0" g="0" b="0"/>
            </a:effectRef>
            <a:fontRef idx="minor"/>
          </p:style>
        </p:sp>
        <p:sp>
          <p:nvSpPr>
            <p:cNvPr id="522" name="Straight Connector 521"/>
            <p:cNvSpPr/>
            <p:nvPr/>
          </p:nvSpPr>
          <p:spPr>
            <a:xfrm flipV="1">
              <a:off x="2435760" y="2054160"/>
              <a:ext cx="37800" cy="187560"/>
            </a:xfrm>
            <a:prstGeom prst="line">
              <a:avLst/>
            </a:prstGeom>
            <a:ln w="7200">
              <a:solidFill>
                <a:srgbClr val="616161"/>
              </a:solidFill>
              <a:round/>
              <a:tailEnd type="triangle" w="med" len="med"/>
            </a:ln>
          </p:spPr>
          <p:style>
            <a:lnRef idx="0">
              <a:scrgbClr r="0" g="0" b="0"/>
            </a:lnRef>
            <a:fillRef idx="0">
              <a:scrgbClr r="0" g="0" b="0"/>
            </a:fillRef>
            <a:effectRef idx="0">
              <a:scrgbClr r="0" g="0" b="0"/>
            </a:effectRef>
            <a:fontRef idx="minor"/>
          </p:style>
        </p:sp>
        <p:sp>
          <p:nvSpPr>
            <p:cNvPr id="523" name="Straight Connector 522"/>
            <p:cNvSpPr/>
            <p:nvPr/>
          </p:nvSpPr>
          <p:spPr>
            <a:xfrm flipV="1">
              <a:off x="2435400" y="2049480"/>
              <a:ext cx="360" cy="1911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524" name="Group 523"/>
          <p:cNvGrpSpPr/>
          <p:nvPr/>
        </p:nvGrpSpPr>
        <p:grpSpPr>
          <a:xfrm>
            <a:off x="6277320" y="2108520"/>
            <a:ext cx="770040" cy="1153800"/>
            <a:chOff x="6277320" y="2108520"/>
            <a:chExt cx="770040" cy="1153800"/>
          </a:xfrm>
        </p:grpSpPr>
        <p:sp>
          <p:nvSpPr>
            <p:cNvPr id="525" name="Oval 524"/>
            <p:cNvSpPr/>
            <p:nvPr/>
          </p:nvSpPr>
          <p:spPr>
            <a:xfrm>
              <a:off x="6277320" y="2108880"/>
              <a:ext cx="287640" cy="855000"/>
            </a:xfrm>
            <a:prstGeom prst="ellipse">
              <a:avLst/>
            </a:prstGeom>
            <a:noFill/>
            <a:ln w="7200">
              <a:solidFill>
                <a:srgbClr val="C62828"/>
              </a:solidFill>
              <a:round/>
            </a:ln>
          </p:spPr>
          <p:style>
            <a:lnRef idx="0">
              <a:scrgbClr r="0" g="0" b="0"/>
            </a:lnRef>
            <a:fillRef idx="0">
              <a:scrgbClr r="0" g="0" b="0"/>
            </a:fillRef>
            <a:effectRef idx="0">
              <a:scrgbClr r="0" g="0" b="0"/>
            </a:effectRef>
            <a:fontRef idx="minor"/>
          </p:style>
        </p:sp>
        <p:sp>
          <p:nvSpPr>
            <p:cNvPr id="526" name="Oval 525"/>
            <p:cNvSpPr/>
            <p:nvPr/>
          </p:nvSpPr>
          <p:spPr>
            <a:xfrm>
              <a:off x="6379200" y="2108520"/>
              <a:ext cx="287640" cy="85464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27" name="Oval 526"/>
            <p:cNvSpPr/>
            <p:nvPr/>
          </p:nvSpPr>
          <p:spPr>
            <a:xfrm>
              <a:off x="6347520" y="2109240"/>
              <a:ext cx="28728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28" name="Oval 527"/>
            <p:cNvSpPr/>
            <p:nvPr/>
          </p:nvSpPr>
          <p:spPr>
            <a:xfrm>
              <a:off x="6321240" y="2109240"/>
              <a:ext cx="28728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29" name="Oval 528"/>
            <p:cNvSpPr/>
            <p:nvPr/>
          </p:nvSpPr>
          <p:spPr>
            <a:xfrm>
              <a:off x="6305400" y="2109240"/>
              <a:ext cx="287280" cy="8550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530" name="Oval 529"/>
            <p:cNvSpPr/>
            <p:nvPr/>
          </p:nvSpPr>
          <p:spPr>
            <a:xfrm>
              <a:off x="6296400" y="2109600"/>
              <a:ext cx="287280" cy="8550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531" name="Oval 530"/>
            <p:cNvSpPr/>
            <p:nvPr/>
          </p:nvSpPr>
          <p:spPr>
            <a:xfrm>
              <a:off x="6283800" y="2108880"/>
              <a:ext cx="287280" cy="8550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532" name="Oval 531"/>
            <p:cNvSpPr/>
            <p:nvPr/>
          </p:nvSpPr>
          <p:spPr>
            <a:xfrm>
              <a:off x="6396840" y="2109600"/>
              <a:ext cx="287280" cy="855000"/>
            </a:xfrm>
            <a:prstGeom prst="ellipse">
              <a:avLst/>
            </a:prstGeom>
            <a:solidFill>
              <a:srgbClr val="FFF176">
                <a:alpha val="70000"/>
              </a:srgbClr>
            </a:solidFill>
            <a:ln w="0">
              <a:solidFill>
                <a:srgbClr val="C62828"/>
              </a:solidFill>
            </a:ln>
          </p:spPr>
          <p:style>
            <a:lnRef idx="0">
              <a:scrgbClr r="0" g="0" b="0"/>
            </a:lnRef>
            <a:fillRef idx="0">
              <a:scrgbClr r="0" g="0" b="0"/>
            </a:fillRef>
            <a:effectRef idx="0">
              <a:scrgbClr r="0" g="0" b="0"/>
            </a:effectRef>
            <a:fontRef idx="minor"/>
          </p:style>
        </p:sp>
        <p:sp>
          <p:nvSpPr>
            <p:cNvPr id="533" name="Oval 532"/>
            <p:cNvSpPr/>
            <p:nvPr/>
          </p:nvSpPr>
          <p:spPr>
            <a:xfrm>
              <a:off x="6418440" y="2108880"/>
              <a:ext cx="28728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34" name="Oval 533"/>
            <p:cNvSpPr/>
            <p:nvPr/>
          </p:nvSpPr>
          <p:spPr>
            <a:xfrm>
              <a:off x="6440040" y="2108880"/>
              <a:ext cx="28728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35" name="Oval 534"/>
            <p:cNvSpPr/>
            <p:nvPr/>
          </p:nvSpPr>
          <p:spPr>
            <a:xfrm>
              <a:off x="6481080" y="2109240"/>
              <a:ext cx="28764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36" name="Oval 535"/>
            <p:cNvSpPr/>
            <p:nvPr/>
          </p:nvSpPr>
          <p:spPr>
            <a:xfrm>
              <a:off x="6489000" y="2109240"/>
              <a:ext cx="28728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37" name="Oval 536"/>
            <p:cNvSpPr/>
            <p:nvPr/>
          </p:nvSpPr>
          <p:spPr>
            <a:xfrm>
              <a:off x="6514560" y="2109600"/>
              <a:ext cx="287280" cy="855000"/>
            </a:xfrm>
            <a:prstGeom prst="ellipse">
              <a:avLst/>
            </a:prstGeom>
            <a:noFill/>
            <a:ln w="10800">
              <a:solidFill>
                <a:srgbClr val="C62828"/>
              </a:solidFill>
              <a:round/>
            </a:ln>
          </p:spPr>
          <p:style>
            <a:lnRef idx="0">
              <a:scrgbClr r="0" g="0" b="0"/>
            </a:lnRef>
            <a:fillRef idx="0">
              <a:scrgbClr r="0" g="0" b="0"/>
            </a:fillRef>
            <a:effectRef idx="0">
              <a:scrgbClr r="0" g="0" b="0"/>
            </a:effectRef>
            <a:fontRef idx="minor"/>
          </p:style>
        </p:sp>
        <p:sp>
          <p:nvSpPr>
            <p:cNvPr id="538" name="Oval 537"/>
            <p:cNvSpPr/>
            <p:nvPr/>
          </p:nvSpPr>
          <p:spPr>
            <a:xfrm>
              <a:off x="6504120" y="2108880"/>
              <a:ext cx="287280" cy="8550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539" name="Oval 538"/>
            <p:cNvSpPr/>
            <p:nvPr/>
          </p:nvSpPr>
          <p:spPr>
            <a:xfrm>
              <a:off x="6496200" y="2108880"/>
              <a:ext cx="286920" cy="8550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540" name="Straight Connector 539"/>
            <p:cNvSpPr/>
            <p:nvPr/>
          </p:nvSpPr>
          <p:spPr>
            <a:xfrm>
              <a:off x="6542640" y="2520000"/>
              <a:ext cx="504720" cy="360"/>
            </a:xfrm>
            <a:prstGeom prst="line">
              <a:avLst/>
            </a:prstGeom>
            <a:ln w="14400">
              <a:solidFill>
                <a:srgbClr val="000000"/>
              </a:solidFill>
              <a:round/>
              <a:tailEnd type="triangle" w="med" len="med"/>
            </a:ln>
          </p:spPr>
          <p:style>
            <a:lnRef idx="0">
              <a:scrgbClr r="0" g="0" b="0"/>
            </a:lnRef>
            <a:fillRef idx="0">
              <a:scrgbClr r="0" g="0" b="0"/>
            </a:fillRef>
            <a:effectRef idx="0">
              <a:scrgbClr r="0" g="0" b="0"/>
            </a:effectRef>
            <a:fontRef idx="minor"/>
          </p:style>
        </p:sp>
        <p:sp>
          <p:nvSpPr>
            <p:cNvPr id="541" name="Rectangle 540"/>
            <p:cNvSpPr/>
            <p:nvPr/>
          </p:nvSpPr>
          <p:spPr>
            <a:xfrm>
              <a:off x="6890040" y="2502360"/>
              <a:ext cx="156960" cy="19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b="0" i="1" strike="noStrike" spc="-1" dirty="0">
                  <a:solidFill>
                    <a:srgbClr val="000000"/>
                  </a:solidFill>
                  <a:latin typeface="Cambria Math"/>
                  <a:ea typeface="Humanst521 Lt BT"/>
                </a:rPr>
                <a:t>y</a:t>
              </a:r>
              <a:endParaRPr lang="en-GB" sz="1300" b="0" strike="noStrike" spc="-1" dirty="0">
                <a:latin typeface="Humanst521 Lt BT" panose="020B0402020204020304" pitchFamily="34" charset="0"/>
              </a:endParaRPr>
            </a:p>
          </p:txBody>
        </p:sp>
        <p:sp>
          <p:nvSpPr>
            <p:cNvPr id="542" name="Oval 541"/>
            <p:cNvSpPr/>
            <p:nvPr/>
          </p:nvSpPr>
          <p:spPr>
            <a:xfrm>
              <a:off x="6459840" y="2109600"/>
              <a:ext cx="287280" cy="8550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543" name="Straight Connector 542"/>
            <p:cNvSpPr/>
            <p:nvPr/>
          </p:nvSpPr>
          <p:spPr>
            <a:xfrm flipH="1">
              <a:off x="6594120" y="3015360"/>
              <a:ext cx="95760" cy="144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544" name="Straight Connector 543"/>
            <p:cNvSpPr/>
            <p:nvPr/>
          </p:nvSpPr>
          <p:spPr>
            <a:xfrm>
              <a:off x="6387480" y="3013920"/>
              <a:ext cx="95760" cy="144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545" name="Rectangle 544"/>
            <p:cNvSpPr/>
            <p:nvPr/>
          </p:nvSpPr>
          <p:spPr>
            <a:xfrm>
              <a:off x="6294960" y="3001680"/>
              <a:ext cx="299160" cy="25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900" b="0" i="1" strike="noStrike" spc="-1" dirty="0" err="1">
                  <a:solidFill>
                    <a:srgbClr val="F57F17"/>
                  </a:solidFill>
                  <a:latin typeface="Cambria Math"/>
                  <a:ea typeface="Humanst521 Lt BT"/>
                </a:rPr>
                <a:t>p</a:t>
              </a:r>
              <a:r>
                <a:rPr lang="en-US" sz="900" b="0" i="1" strike="noStrike" spc="-1" baseline="-8000" dirty="0" err="1">
                  <a:solidFill>
                    <a:srgbClr val="F57F17"/>
                  </a:solidFill>
                  <a:latin typeface="Cambria Math"/>
                  <a:ea typeface="Humanst521 Lt BT"/>
                </a:rPr>
                <a:t>y</a:t>
              </a:r>
              <a:endParaRPr lang="en-GB" sz="900" b="0" strike="noStrike" spc="-1" dirty="0">
                <a:latin typeface="Humanst521 Lt BT" panose="020B0402020204020304" pitchFamily="34" charset="0"/>
              </a:endParaRPr>
            </a:p>
          </p:txBody>
        </p:sp>
        <p:sp>
          <p:nvSpPr>
            <p:cNvPr id="546" name="Rectangle 545"/>
            <p:cNvSpPr/>
            <p:nvPr/>
          </p:nvSpPr>
          <p:spPr>
            <a:xfrm>
              <a:off x="6543360" y="3003840"/>
              <a:ext cx="423360" cy="25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900" b="0" i="1" strike="noStrike" spc="-1" dirty="0">
                  <a:solidFill>
                    <a:srgbClr val="F57F17"/>
                  </a:solidFill>
                  <a:latin typeface="Cambria Math"/>
                  <a:ea typeface="Humanst521 Lt BT"/>
                </a:rPr>
                <a:t>-</a:t>
              </a:r>
              <a:r>
                <a:rPr lang="en-US" sz="900" b="0" i="1" strike="noStrike" spc="-1" dirty="0" err="1">
                  <a:solidFill>
                    <a:srgbClr val="F57F17"/>
                  </a:solidFill>
                  <a:latin typeface="Cambria Math"/>
                  <a:ea typeface="Humanst521 Lt BT"/>
                </a:rPr>
                <a:t>p</a:t>
              </a:r>
              <a:r>
                <a:rPr lang="en-US" sz="900" b="0" i="1" strike="noStrike" spc="-1" baseline="-8000" dirty="0" err="1">
                  <a:solidFill>
                    <a:srgbClr val="F57F17"/>
                  </a:solidFill>
                  <a:latin typeface="Cambria Math"/>
                  <a:ea typeface="Humanst521 Lt BT"/>
                </a:rPr>
                <a:t>y</a:t>
              </a:r>
              <a:endParaRPr lang="en-GB" sz="900" b="0" strike="noStrike" spc="-1" dirty="0">
                <a:latin typeface="Humanst521 Lt BT" panose="020B0402020204020304" pitchFamily="34" charset="0"/>
              </a:endParaRPr>
            </a:p>
          </p:txBody>
        </p:sp>
      </p:grpSp>
      <p:sp>
        <p:nvSpPr>
          <p:cNvPr id="547" name="TextBox 546"/>
          <p:cNvSpPr txBox="1"/>
          <p:nvPr/>
        </p:nvSpPr>
        <p:spPr>
          <a:xfrm>
            <a:off x="7144200" y="3809880"/>
            <a:ext cx="1532520" cy="602280"/>
          </a:xfrm>
          <a:prstGeom prst="rect">
            <a:avLst/>
          </a:prstGeom>
          <a:noFill/>
          <a:ln w="0">
            <a:noFill/>
          </a:ln>
        </p:spPr>
        <p:txBody>
          <a:bodyPr lIns="90000" tIns="45000" rIns="90000" bIns="45000" anchor="t">
            <a:noAutofit/>
          </a:bodyPr>
          <a:lstStyle/>
          <a:p>
            <a:r>
              <a:rPr lang="en-GB" sz="1200" b="0" strike="noStrike" spc="-1" dirty="0" err="1">
                <a:latin typeface="Humanst521 Lt BT" panose="020B0402020204020304" pitchFamily="34" charset="0"/>
              </a:rPr>
              <a:t>betatron</a:t>
            </a:r>
            <a:r>
              <a:rPr lang="en-GB" sz="1200" b="0" strike="noStrike" spc="-1" dirty="0">
                <a:latin typeface="Humanst521 Lt BT" panose="020B0402020204020304" pitchFamily="34" charset="0"/>
              </a:rPr>
              <a:t> oscillations</a:t>
            </a:r>
            <a:br>
              <a:rPr sz="1200" dirty="0"/>
            </a:br>
            <a:r>
              <a:rPr lang="en-GB" sz="1200" b="0" strike="noStrike" spc="-1" dirty="0">
                <a:latin typeface="Humanst521 Lt BT" panose="020B0402020204020304" pitchFamily="34" charset="0"/>
              </a:rPr>
              <a:t>in weakly focusing</a:t>
            </a:r>
            <a:br>
              <a:rPr sz="1200" dirty="0"/>
            </a:br>
            <a:r>
              <a:rPr lang="en-GB" sz="1200" b="0" strike="noStrike" spc="-1" dirty="0">
                <a:latin typeface="Humanst521 Lt BT" panose="020B0402020204020304" pitchFamily="34" charset="0"/>
              </a:rPr>
              <a:t>field</a:t>
            </a:r>
          </a:p>
        </p:txBody>
      </p:sp>
      <p:sp>
        <p:nvSpPr>
          <p:cNvPr id="548" name="TextBox 547"/>
          <p:cNvSpPr txBox="1"/>
          <p:nvPr/>
        </p:nvSpPr>
        <p:spPr>
          <a:xfrm>
            <a:off x="2687400" y="2206450"/>
            <a:ext cx="3134160" cy="459000"/>
          </a:xfrm>
          <a:prstGeom prst="rect">
            <a:avLst/>
          </a:prstGeom>
          <a:noFill/>
          <a:ln w="0">
            <a:noFill/>
          </a:ln>
        </p:spPr>
        <p:txBody>
          <a:bodyPr lIns="90000" tIns="45000" rIns="90000" bIns="45000" anchor="t">
            <a:noAutofit/>
          </a:bodyPr>
          <a:lstStyle/>
          <a:p>
            <a:r>
              <a:rPr lang="en-GB" sz="1300" b="0" strike="noStrike" spc="-1" dirty="0">
                <a:latin typeface="Humanst521 Lt BT" panose="020B0402020204020304" pitchFamily="34" charset="0"/>
              </a:rPr>
              <a:t>oscillations due to the projection of the</a:t>
            </a:r>
            <a:br>
              <a:rPr sz="1300" dirty="0"/>
            </a:br>
            <a:r>
              <a:rPr lang="en-GB" sz="1300" b="0" strike="noStrike" spc="-1" dirty="0">
                <a:latin typeface="Humanst521 Lt BT" panose="020B0402020204020304" pitchFamily="34" charset="0"/>
              </a:rPr>
              <a:t>main solenoid field along the momentum</a:t>
            </a:r>
          </a:p>
        </p:txBody>
      </p:sp>
      <mc:AlternateContent xmlns:mc="http://schemas.openxmlformats.org/markup-compatibility/2006" xmlns:a14="http://schemas.microsoft.com/office/drawing/2010/main">
        <mc:Choice Requires="a14">
          <p:sp>
            <p:nvSpPr>
              <p:cNvPr id="549" name="TextBox 548"/>
              <p:cNvSpPr txBox="1"/>
              <p:nvPr/>
            </p:nvSpPr>
            <p:spPr>
              <a:xfrm>
                <a:off x="2706836" y="3927288"/>
                <a:ext cx="1061640" cy="810107"/>
              </a:xfrm>
              <a:prstGeom prst="rect">
                <a:avLst/>
              </a:prstGeom>
              <a:noFill/>
              <a:ln w="0">
                <a:noFill/>
              </a:ln>
            </p:spPr>
            <p:txBody>
              <a:bodyPr lIns="90000" tIns="45000" rIns="90000" bIns="45000" anchor="t">
                <a:noAutofit/>
              </a:bodyPr>
              <a:lstStyle/>
              <a:p>
                <a:pPr>
                  <a:lnSpc>
                    <a:spcPct val="100000"/>
                  </a:lnSpc>
                  <a:spcBef>
                    <a:spcPts val="1417"/>
                  </a:spcBef>
                  <a:buNone/>
                </a:pPr>
                <a14:m>
                  <m:oMath xmlns:m="http://schemas.openxmlformats.org/officeDocument/2006/math">
                    <m:r>
                      <a:rPr lang="en-US" sz="1700" b="0" i="1" strike="noStrike" spc="-1" smtClean="0">
                        <a:latin typeface="Cambria Math" panose="02040503050406030204" pitchFamily="18" charset="0"/>
                      </a:rPr>
                      <m:t>𝛽</m:t>
                    </m:r>
                    <m:r>
                      <a:rPr lang="en-US" sz="1700" b="0" i="1" strike="noStrike" spc="-1" smtClean="0">
                        <a:latin typeface="Cambria Math" panose="02040503050406030204" pitchFamily="18" charset="0"/>
                      </a:rPr>
                      <m:t>×</m:t>
                    </m:r>
                    <m:r>
                      <a:rPr lang="en-US" sz="1700" b="0" i="1" strike="noStrike" spc="-1" smtClean="0">
                        <a:latin typeface="Cambria Math" panose="02040503050406030204" pitchFamily="18" charset="0"/>
                      </a:rPr>
                      <m:t>𝐵</m:t>
                    </m:r>
                  </m:oMath>
                </a14:m>
                <a:r>
                  <a:rPr lang="en-GB" sz="1700" b="0" strike="noStrike" spc="-1" dirty="0">
                    <a:latin typeface="Humanst521 Lt BT" panose="020B0402020204020304" pitchFamily="34" charset="0"/>
                  </a:rPr>
                  <a:t> </a:t>
                </a:r>
                <a:br>
                  <a:rPr lang="en-GB" sz="1700" b="0" strike="noStrike" spc="-1" dirty="0">
                    <a:latin typeface="Humanst521 Lt BT" panose="020B0402020204020304" pitchFamily="34" charset="0"/>
                  </a:rPr>
                </a:br>
                <a:r>
                  <a:rPr lang="en-GB" sz="1700" b="0" strike="noStrike" spc="-1" dirty="0">
                    <a:latin typeface="Humanst521 Lt BT" panose="020B0402020204020304" pitchFamily="34" charset="0"/>
                  </a:rPr>
                  <a:t>term</a:t>
                </a:r>
              </a:p>
            </p:txBody>
          </p:sp>
        </mc:Choice>
        <mc:Fallback xmlns="">
          <p:sp>
            <p:nvSpPr>
              <p:cNvPr id="549" name="TextBox 548"/>
              <p:cNvSpPr txBox="1">
                <a:spLocks noRot="1" noChangeAspect="1" noMove="1" noResize="1" noEditPoints="1" noAdjustHandles="1" noChangeArrowheads="1" noChangeShapeType="1" noTextEdit="1"/>
              </p:cNvSpPr>
              <p:nvPr/>
            </p:nvSpPr>
            <p:spPr>
              <a:xfrm>
                <a:off x="2706836" y="3927288"/>
                <a:ext cx="1061640" cy="810107"/>
              </a:xfrm>
              <a:prstGeom prst="rect">
                <a:avLst/>
              </a:prstGeom>
              <a:blipFill>
                <a:blip r:embed="rId6"/>
                <a:stretch>
                  <a:fillRect l="-4023"/>
                </a:stretch>
              </a:blipFill>
              <a:ln w="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710032" y="4857869"/>
                <a:ext cx="237501"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𝐵</m:t>
                          </m:r>
                        </m:e>
                        <m:sub>
                          <m:r>
                            <a:rPr lang="en-US" sz="1400" b="0" i="1" kern="1000" spc="30" smtClean="0">
                              <a:solidFill>
                                <a:schemeClr val="tx1">
                                  <a:lumMod val="85000"/>
                                  <a:lumOff val="15000"/>
                                </a:schemeClr>
                              </a:solidFill>
                              <a:latin typeface="Cambria Math" panose="02040503050406030204" pitchFamily="18" charset="0"/>
                              <a:cs typeface="Franklin Gothic Book"/>
                            </a:rPr>
                            <m:t>𝑧</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710032" y="4857869"/>
                <a:ext cx="237501" cy="236988"/>
              </a:xfrm>
              <a:prstGeom prst="rect">
                <a:avLst/>
              </a:prstGeom>
              <a:blipFill>
                <a:blip r:embed="rId7"/>
                <a:stretch>
                  <a:fillRect l="-15385"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714854" y="4317221"/>
                <a:ext cx="15664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𝑦</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714854" y="4317221"/>
                <a:ext cx="156646" cy="236988"/>
              </a:xfrm>
              <a:prstGeom prst="rect">
                <a:avLst/>
              </a:prstGeom>
              <a:blipFill>
                <a:blip r:embed="rId8"/>
                <a:stretch>
                  <a:fillRect l="-23077" r="-23077"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3825512" y="4593161"/>
                <a:ext cx="15420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𝑥</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3825512" y="4593161"/>
                <a:ext cx="154209" cy="236988"/>
              </a:xfrm>
              <a:prstGeom prst="rect">
                <a:avLst/>
              </a:prstGeom>
              <a:blipFill>
                <a:blip r:embed="rId9"/>
                <a:stretch>
                  <a:fillRect l="-16000" r="-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3961952" y="4878681"/>
                <a:ext cx="1422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𝑧</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3961952" y="4878681"/>
                <a:ext cx="142218" cy="236988"/>
              </a:xfrm>
              <a:prstGeom prst="rect">
                <a:avLst/>
              </a:prstGeom>
              <a:blipFill>
                <a:blip r:embed="rId10"/>
                <a:stretch>
                  <a:fillRect l="-17391"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1452240" y="2216349"/>
                <a:ext cx="15664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𝑦</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1452240" y="2216349"/>
                <a:ext cx="156646" cy="236988"/>
              </a:xfrm>
              <a:prstGeom prst="rect">
                <a:avLst/>
              </a:prstGeom>
              <a:blipFill>
                <a:blip r:embed="rId11"/>
                <a:stretch>
                  <a:fillRect l="-23077" r="-23077"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1599517" y="2362588"/>
                <a:ext cx="15420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𝑥</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1599517" y="2362588"/>
                <a:ext cx="154209" cy="236988"/>
              </a:xfrm>
              <a:prstGeom prst="rect">
                <a:avLst/>
              </a:prstGeom>
              <a:blipFill>
                <a:blip r:embed="rId12"/>
                <a:stretch>
                  <a:fillRect l="-11538"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1828742" y="2586492"/>
                <a:ext cx="1422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𝑧</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1828742" y="2586492"/>
                <a:ext cx="142218" cy="236988"/>
              </a:xfrm>
              <a:prstGeom prst="rect">
                <a:avLst/>
              </a:prstGeom>
              <a:blipFill>
                <a:blip r:embed="rId10"/>
                <a:stretch>
                  <a:fillRect l="-17391" r="-13043"/>
                </a:stretch>
              </a:blipFill>
            </p:spPr>
            <p:txBody>
              <a:bodyPr/>
              <a:lstStyle/>
              <a:p>
                <a:r>
                  <a:rPr lang="en-US">
                    <a:noFill/>
                  </a:rPr>
                  <a:t> </a:t>
                </a:r>
              </a:p>
            </p:txBody>
          </p:sp>
        </mc:Fallback>
      </mc:AlternateContent>
    </p:spTree>
    <p:extLst>
      <p:ext uri="{BB962C8B-B14F-4D97-AF65-F5344CB8AC3E}">
        <p14:creationId xmlns:p14="http://schemas.microsoft.com/office/powerpoint/2010/main" val="1962548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50" name="PlaceHolder 1"/>
              <p:cNvSpPr>
                <a:spLocks noGrp="1"/>
              </p:cNvSpPr>
              <p:nvPr>
                <p:ph idx="4294967295"/>
              </p:nvPr>
            </p:nvSpPr>
            <p:spPr>
              <a:xfrm>
                <a:off x="1099800" y="2941200"/>
                <a:ext cx="7196760" cy="18936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Net </a:t>
                </a:r>
                <a14:m>
                  <m:oMath xmlns:m="http://schemas.openxmlformats.org/officeDocument/2006/math">
                    <m:r>
                      <a:rPr lang="en-US" sz="1700" b="0" i="1" strike="noStrike" spc="-1" smtClean="0">
                        <a:solidFill>
                          <a:srgbClr val="000000"/>
                        </a:solidFill>
                        <a:latin typeface="Cambria Math" panose="02040503050406030204" pitchFamily="18" charset="0"/>
                      </a:rPr>
                      <m:t>𝐵</m:t>
                    </m:r>
                  </m:oMath>
                </a14:m>
                <a:r>
                  <a:rPr lang="de-CH" sz="1700" b="0" strike="noStrike" spc="-1" dirty="0">
                    <a:solidFill>
                      <a:srgbClr val="000000"/>
                    </a:solidFill>
                  </a:rPr>
                  <a:t>-</a:t>
                </a:r>
                <a:r>
                  <a:rPr lang="de-CH" sz="1700" b="0" strike="noStrike" spc="-1" dirty="0" err="1">
                    <a:solidFill>
                      <a:srgbClr val="000000"/>
                    </a:solidFill>
                  </a:rPr>
                  <a:t>field</a:t>
                </a:r>
                <a:r>
                  <a:rPr lang="de-CH" sz="1700" b="0" strike="noStrike" spc="-1" dirty="0">
                    <a:solidFill>
                      <a:srgbClr val="000000"/>
                    </a:solidFill>
                  </a:rPr>
                  <a:t> </a:t>
                </a:r>
                <a:r>
                  <a:rPr lang="de-CH" sz="1700" b="0" strike="noStrike" spc="-1" dirty="0" err="1">
                    <a:solidFill>
                      <a:srgbClr val="000000"/>
                    </a:solidFill>
                  </a:rPr>
                  <a:t>component</a:t>
                </a:r>
                <a:r>
                  <a:rPr lang="de-CH" sz="1700" b="0" strike="noStrike" spc="-1" dirty="0">
                    <a:solidFill>
                      <a:srgbClr val="000000"/>
                    </a:solidFill>
                  </a:rPr>
                  <a:t> </a:t>
                </a:r>
                <a:r>
                  <a:rPr lang="de-CH" sz="1700" b="0" strike="noStrike" spc="-1" dirty="0" err="1">
                    <a:solidFill>
                      <a:srgbClr val="000000"/>
                    </a:solidFill>
                  </a:rPr>
                  <a:t>along</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momentum</a:t>
                </a:r>
                <a:r>
                  <a:rPr lang="de-CH" sz="1700" b="0" strike="noStrike" spc="-1" dirty="0">
                    <a:solidFill>
                      <a:srgbClr val="000000"/>
                    </a:solidFill>
                  </a:rPr>
                  <a:t> </a:t>
                </a:r>
                <a14:m>
                  <m:oMath xmlns:m="http://schemas.openxmlformats.org/officeDocument/2006/math">
                    <m:sSub>
                      <m:sSubPr>
                        <m:ctrlPr>
                          <a:rPr lang="en-US" sz="1700" i="1" spc="-1">
                            <a:solidFill>
                              <a:srgbClr val="000000"/>
                            </a:solidFill>
                            <a:latin typeface="Cambria Math" panose="02040503050406030204" pitchFamily="18" charset="0"/>
                          </a:rPr>
                        </m:ctrlPr>
                      </m:sSubPr>
                      <m:e>
                        <m:r>
                          <a:rPr lang="en-US" sz="1700" i="1" spc="-1">
                            <a:solidFill>
                              <a:srgbClr val="000000"/>
                            </a:solidFill>
                            <a:latin typeface="Cambria Math" panose="02040503050406030204" pitchFamily="18" charset="0"/>
                          </a:rPr>
                          <m:t>𝐵</m:t>
                        </m:r>
                      </m:e>
                      <m:sub>
                        <m:r>
                          <a:rPr lang="en-US" sz="1700" i="1" spc="-1">
                            <a:solidFill>
                              <a:srgbClr val="000000"/>
                            </a:solidFill>
                            <a:latin typeface="Cambria Math" panose="02040503050406030204" pitchFamily="18" charset="0"/>
                          </a:rPr>
                          <m:t>𝑧</m:t>
                        </m:r>
                      </m:sub>
                    </m:sSub>
                  </m:oMath>
                </a14:m>
                <a:r>
                  <a:rPr lang="de-CH" sz="1700" b="0" strike="noStrike" spc="-1" dirty="0">
                    <a:solidFill>
                      <a:srgbClr val="000000"/>
                    </a:solidFill>
                  </a:rPr>
                  <a:t>→ non-zero </a:t>
                </a:r>
                <a:r>
                  <a:rPr lang="de-CH" sz="1700" b="0" strike="noStrike" spc="-1" dirty="0" err="1">
                    <a:solidFill>
                      <a:srgbClr val="000000"/>
                    </a:solidFill>
                  </a:rPr>
                  <a:t>if</a:t>
                </a:r>
                <a:r>
                  <a:rPr lang="de-CH" sz="1700" b="0" strike="noStrike" spc="-1" dirty="0">
                    <a:solidFill>
                      <a:srgbClr val="000000"/>
                    </a:solidFill>
                  </a:rPr>
                  <a:t> </a:t>
                </a:r>
                <a:r>
                  <a:rPr lang="de-CH" sz="1700" b="0" strike="noStrike" spc="-1" dirty="0" err="1">
                    <a:solidFill>
                      <a:srgbClr val="000000"/>
                    </a:solidFill>
                  </a:rPr>
                  <a:t>there</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a:t>
                </a:r>
                <a:r>
                  <a:rPr lang="de-CH" sz="1700" b="0" strike="noStrike" spc="-1" dirty="0" err="1">
                    <a:solidFill>
                      <a:srgbClr val="000000"/>
                    </a:solidFill>
                  </a:rPr>
                  <a:t>current</a:t>
                </a:r>
                <a:r>
                  <a:rPr lang="de-CH" sz="1700" b="0" strike="noStrike" spc="-1" dirty="0">
                    <a:solidFill>
                      <a:srgbClr val="000000"/>
                    </a:solidFill>
                  </a:rPr>
                  <a:t> </a:t>
                </a:r>
                <a:r>
                  <a:rPr lang="de-CH" sz="1700" b="0" strike="noStrike" spc="-1" dirty="0" err="1">
                    <a:solidFill>
                      <a:srgbClr val="000000"/>
                    </a:solidFill>
                  </a:rPr>
                  <a:t>flowing</a:t>
                </a:r>
                <a:r>
                  <a:rPr lang="de-CH" sz="1700" b="0" strike="noStrike" spc="-1" dirty="0">
                    <a:solidFill>
                      <a:srgbClr val="000000"/>
                    </a:solidFill>
                  </a:rPr>
                  <a:t> </a:t>
                </a:r>
                <a:r>
                  <a:rPr lang="de-CH" sz="1700" b="0" strike="noStrike" spc="-1" dirty="0" err="1">
                    <a:solidFill>
                      <a:srgbClr val="000000"/>
                    </a:solidFill>
                  </a:rPr>
                  <a:t>through</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muon</a:t>
                </a:r>
                <a:r>
                  <a:rPr lang="de-CH" sz="1700" b="0" strike="noStrike" spc="-1" dirty="0">
                    <a:solidFill>
                      <a:srgbClr val="000000"/>
                    </a:solidFill>
                  </a:rPr>
                  <a:t> </a:t>
                </a:r>
                <a:r>
                  <a:rPr lang="de-CH" sz="1700" b="0" strike="noStrike" spc="-1" dirty="0" err="1">
                    <a:solidFill>
                      <a:srgbClr val="000000"/>
                    </a:solidFill>
                  </a:rPr>
                  <a:t>orbit</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Net radial</a:t>
                </a:r>
                <a:r>
                  <a:rPr lang="de-CH" sz="1700" b="0" strike="noStrike" spc="-1" dirty="0">
                    <a:solidFill>
                      <a:srgbClr val="000000"/>
                    </a:solidFill>
                    <a:latin typeface="Cambria Math"/>
                  </a:rPr>
                  <a:t> </a:t>
                </a:r>
                <a14:m>
                  <m:oMath xmlns:m="http://schemas.openxmlformats.org/officeDocument/2006/math">
                    <m:r>
                      <a:rPr lang="en-US" sz="1700" i="1" spc="-1">
                        <a:solidFill>
                          <a:srgbClr val="000000"/>
                        </a:solidFill>
                        <a:latin typeface="Cambria Math" panose="02040503050406030204" pitchFamily="18" charset="0"/>
                      </a:rPr>
                      <m:t>𝐵</m:t>
                    </m:r>
                  </m:oMath>
                </a14:m>
                <a:r>
                  <a:rPr lang="de-CH" sz="1700" spc="-1" dirty="0">
                    <a:solidFill>
                      <a:srgbClr val="000000"/>
                    </a:solidFill>
                  </a:rPr>
                  <a:t>-</a:t>
                </a:r>
                <a:r>
                  <a:rPr lang="de-CH" sz="1700" spc="-1" dirty="0" err="1">
                    <a:solidFill>
                      <a:srgbClr val="000000"/>
                    </a:solidFill>
                  </a:rPr>
                  <a:t>field</a:t>
                </a:r>
                <a:r>
                  <a:rPr lang="de-CH" sz="1700" b="0" strike="noStrike" spc="-1" dirty="0">
                    <a:solidFill>
                      <a:srgbClr val="000000"/>
                    </a:solidFill>
                  </a:rPr>
                  <a:t> </a:t>
                </a:r>
                <a:r>
                  <a:rPr lang="de-CH" sz="1700" b="0" strike="noStrike" spc="-1" dirty="0" err="1">
                    <a:solidFill>
                      <a:srgbClr val="000000"/>
                    </a:solidFill>
                  </a:rPr>
                  <a:t>component</a:t>
                </a:r>
                <a:r>
                  <a:rPr lang="de-CH" sz="1700" b="0" strike="noStrike" spc="-1" dirty="0">
                    <a:solidFill>
                      <a:srgbClr val="000000"/>
                    </a:solidFill>
                  </a:rPr>
                  <a:t> </a:t>
                </a:r>
                <a14:m>
                  <m:oMath xmlns:m="http://schemas.openxmlformats.org/officeDocument/2006/math">
                    <m:sSub>
                      <m:sSubPr>
                        <m:ctrlPr>
                          <a:rPr lang="en-US" sz="1700" i="1" spc="-1">
                            <a:solidFill>
                              <a:srgbClr val="000000"/>
                            </a:solidFill>
                            <a:latin typeface="Cambria Math" panose="02040503050406030204" pitchFamily="18" charset="0"/>
                          </a:rPr>
                        </m:ctrlPr>
                      </m:sSubPr>
                      <m:e>
                        <m:r>
                          <a:rPr lang="en-US" sz="1700" i="1" spc="-1">
                            <a:solidFill>
                              <a:srgbClr val="000000"/>
                            </a:solidFill>
                            <a:latin typeface="Cambria Math" panose="02040503050406030204" pitchFamily="18" charset="0"/>
                          </a:rPr>
                          <m:t>𝐵</m:t>
                        </m:r>
                      </m:e>
                      <m:sub>
                        <m:r>
                          <a:rPr lang="en-US" sz="1700" b="0" i="1" spc="-1" smtClean="0">
                            <a:solidFill>
                              <a:srgbClr val="000000"/>
                            </a:solidFill>
                            <a:latin typeface="Cambria Math" panose="02040503050406030204" pitchFamily="18" charset="0"/>
                          </a:rPr>
                          <m:t>𝑥</m:t>
                        </m:r>
                      </m:sub>
                    </m:sSub>
                  </m:oMath>
                </a14:m>
                <a:r>
                  <a:rPr lang="de-CH" sz="1700" b="0" strike="noStrike" spc="-1" dirty="0">
                    <a:solidFill>
                      <a:srgbClr val="000000"/>
                    </a:solidFill>
                  </a:rPr>
                  <a:t> → </a:t>
                </a:r>
                <a:r>
                  <a:rPr lang="de-CH" sz="1700" b="0" strike="noStrike" spc="-1" dirty="0" err="1">
                    <a:solidFill>
                      <a:srgbClr val="000000"/>
                    </a:solidFill>
                  </a:rPr>
                  <a:t>can</a:t>
                </a:r>
                <a:r>
                  <a:rPr lang="de-CH" sz="1700" b="0" strike="noStrike" spc="-1" dirty="0">
                    <a:solidFill>
                      <a:srgbClr val="000000"/>
                    </a:solidFill>
                  </a:rPr>
                  <a:t> </a:t>
                </a:r>
                <a:r>
                  <a:rPr lang="de-CH" sz="1700" b="0" strike="noStrike" spc="-1" dirty="0" err="1">
                    <a:solidFill>
                      <a:srgbClr val="000000"/>
                    </a:solidFill>
                  </a:rPr>
                  <a:t>be</a:t>
                </a:r>
                <a:r>
                  <a:rPr lang="de-CH" sz="1700" b="0" strike="noStrike" spc="-1" dirty="0">
                    <a:solidFill>
                      <a:srgbClr val="000000"/>
                    </a:solidFill>
                  </a:rPr>
                  <a:t> non-zero due </a:t>
                </a:r>
                <a:r>
                  <a:rPr lang="de-CH" sz="1700" b="0" strike="noStrike" spc="-1" dirty="0" err="1">
                    <a:solidFill>
                      <a:srgbClr val="000000"/>
                    </a:solidFill>
                  </a:rPr>
                  <a:t>to</a:t>
                </a:r>
                <a:r>
                  <a:rPr lang="de-CH" sz="1700" b="0" strike="noStrike" spc="-1" dirty="0">
                    <a:solidFill>
                      <a:srgbClr val="000000"/>
                    </a:solidFill>
                  </a:rPr>
                  <a:t> residual </a:t>
                </a:r>
                <a:r>
                  <a:rPr lang="de-CH" sz="1700" b="0" strike="noStrike" spc="-1" dirty="0" err="1">
                    <a:solidFill>
                      <a:srgbClr val="000000"/>
                    </a:solidFill>
                  </a:rPr>
                  <a:t>fields</a:t>
                </a:r>
                <a:r>
                  <a:rPr lang="de-CH" sz="1700" b="0" strike="noStrike" spc="-1" dirty="0">
                    <a:solidFill>
                      <a:srgbClr val="000000"/>
                    </a:solidFill>
                  </a:rPr>
                  <a:t> </a:t>
                </a:r>
                <a:r>
                  <a:rPr lang="de-CH" sz="1700" b="0" strike="noStrike" spc="-1" dirty="0" err="1">
                    <a:solidFill>
                      <a:srgbClr val="000000"/>
                    </a:solidFill>
                  </a:rPr>
                  <a:t>from</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magnetic</a:t>
                </a:r>
                <a:r>
                  <a:rPr lang="de-CH" sz="1700" b="0" strike="noStrike" spc="-1" dirty="0">
                    <a:solidFill>
                      <a:srgbClr val="000000"/>
                    </a:solidFill>
                  </a:rPr>
                  <a:t> kick. </a:t>
                </a:r>
                <a:r>
                  <a:rPr lang="de-CH" sz="1700" b="0" strike="noStrike" spc="-1" dirty="0" err="1">
                    <a:solidFill>
                      <a:srgbClr val="000000"/>
                    </a:solidFill>
                  </a:rPr>
                  <a:t>Or</a:t>
                </a:r>
                <a:r>
                  <a:rPr lang="de-CH" sz="1700" b="0" strike="noStrike" spc="-1" dirty="0">
                    <a:solidFill>
                      <a:srgbClr val="000000"/>
                    </a:solidFill>
                  </a:rPr>
                  <a:t> non </a:t>
                </a:r>
                <a:r>
                  <a:rPr lang="de-CH" sz="1700" b="0" strike="noStrike" spc="-1" dirty="0" err="1">
                    <a:solidFill>
                      <a:srgbClr val="000000"/>
                    </a:solidFill>
                  </a:rPr>
                  <a:t>zero</a:t>
                </a:r>
                <a:r>
                  <a:rPr lang="de-CH" sz="1700" b="0" strike="noStrike" spc="-1" dirty="0">
                    <a:solidFill>
                      <a:srgbClr val="000000"/>
                    </a:solidFill>
                  </a:rPr>
                  <a:t> </a:t>
                </a:r>
                <a:r>
                  <a:rPr lang="de-CH" sz="1700" b="0" strike="noStrike" spc="-1" dirty="0" err="1">
                    <a:solidFill>
                      <a:srgbClr val="000000"/>
                    </a:solidFill>
                  </a:rPr>
                  <a:t>current</a:t>
                </a:r>
                <a:r>
                  <a:rPr lang="de-CH" sz="1700" b="0" strike="noStrike" spc="-1" dirty="0">
                    <a:solidFill>
                      <a:srgbClr val="000000"/>
                    </a:solidFill>
                  </a:rPr>
                  <a:t> in kick </a:t>
                </a:r>
                <a:r>
                  <a:rPr lang="de-CH" sz="1700" b="0" strike="noStrike" spc="-1" dirty="0" err="1">
                    <a:solidFill>
                      <a:srgbClr val="000000"/>
                    </a:solidFill>
                  </a:rPr>
                  <a:t>coil</a:t>
                </a:r>
                <a:r>
                  <a:rPr lang="de-CH" sz="1700" b="0" strike="noStrike" spc="-1" dirty="0">
                    <a:solidFill>
                      <a:srgbClr val="000000"/>
                    </a:solidFill>
                  </a:rPr>
                  <a:t>.</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Radial </a:t>
                </a:r>
                <a:r>
                  <a:rPr lang="de-CH" sz="1700" b="0" strike="noStrike" spc="-1" dirty="0" err="1">
                    <a:solidFill>
                      <a:srgbClr val="000000"/>
                    </a:solidFill>
                  </a:rPr>
                  <a:t>magnetic</a:t>
                </a:r>
                <a:r>
                  <a:rPr lang="de-CH" sz="1700" b="0" strike="noStrike" spc="-1" dirty="0">
                    <a:solidFill>
                      <a:srgbClr val="000000"/>
                    </a:solidFill>
                  </a:rPr>
                  <a:t> </a:t>
                </a:r>
                <a:r>
                  <a:rPr lang="de-CH" sz="1700" b="0" strike="noStrike" spc="-1" dirty="0" err="1">
                    <a:solidFill>
                      <a:srgbClr val="000000"/>
                    </a:solidFill>
                  </a:rPr>
                  <a:t>field</a:t>
                </a:r>
                <a:r>
                  <a:rPr lang="de-CH" sz="1700" b="0" strike="noStrike" spc="-1" dirty="0">
                    <a:solidFill>
                      <a:srgbClr val="000000"/>
                    </a:solidFill>
                  </a:rPr>
                  <a:t> in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reference</a:t>
                </a:r>
                <a:r>
                  <a:rPr lang="de-CH" sz="1700" b="0" strike="noStrike" spc="-1" dirty="0">
                    <a:solidFill>
                      <a:srgbClr val="000000"/>
                    </a:solidFill>
                  </a:rPr>
                  <a:t> </a:t>
                </a:r>
                <a:r>
                  <a:rPr lang="de-CH" sz="1700" b="0" strike="noStrike" spc="-1" dirty="0" err="1">
                    <a:solidFill>
                      <a:srgbClr val="000000"/>
                    </a:solidFill>
                  </a:rPr>
                  <a:t>frame</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muon</a:t>
                </a:r>
                <a:r>
                  <a:rPr lang="de-CH" sz="1700" b="0" strike="noStrike" spc="-1" dirty="0">
                    <a:solidFill>
                      <a:srgbClr val="000000"/>
                    </a:solidFill>
                  </a:rPr>
                  <a:t> due </a:t>
                </a:r>
                <a:r>
                  <a:rPr lang="de-CH" sz="1700" b="0" strike="noStrike" spc="-1" dirty="0" err="1">
                    <a:solidFill>
                      <a:srgbClr val="000000"/>
                    </a:solidFill>
                  </a:rPr>
                  <a:t>to</a:t>
                </a:r>
                <a:r>
                  <a:rPr lang="de-CH" sz="1700" b="0" strike="noStrike" spc="-1" dirty="0">
                    <a:solidFill>
                      <a:srgbClr val="000000"/>
                    </a:solidFill>
                  </a:rPr>
                  <a:t> a </a:t>
                </a:r>
                <a14:m>
                  <m:oMath xmlns:m="http://schemas.openxmlformats.org/officeDocument/2006/math">
                    <m:r>
                      <a:rPr lang="en-US" sz="1700" b="0" i="1" strike="noStrike" spc="-300" smtClean="0">
                        <a:solidFill>
                          <a:srgbClr val="000000"/>
                        </a:solidFill>
                        <a:latin typeface="Cambria Math" panose="02040503050406030204" pitchFamily="18" charset="0"/>
                      </a:rPr>
                      <m:t>𝛽</m:t>
                    </m:r>
                    <m:r>
                      <a:rPr lang="en-US" sz="1700" b="0" i="1" strike="noStrike" spc="-300" smtClean="0">
                        <a:solidFill>
                          <a:srgbClr val="000000"/>
                        </a:solidFill>
                        <a:latin typeface="Cambria Math" panose="02040503050406030204" pitchFamily="18" charset="0"/>
                      </a:rPr>
                      <m:t>×</m:t>
                    </m:r>
                    <m:r>
                      <a:rPr lang="en-US" sz="1700" b="0" i="1" strike="noStrike" spc="-300" smtClean="0">
                        <a:solidFill>
                          <a:srgbClr val="000000"/>
                        </a:solidFill>
                        <a:latin typeface="Cambria Math" panose="02040503050406030204" pitchFamily="18" charset="0"/>
                      </a:rPr>
                      <m:t>𝐸</m:t>
                    </m:r>
                    <m:r>
                      <a:rPr lang="en-US" sz="1700" b="0" i="1" strike="noStrike" spc="-1" smtClean="0">
                        <a:solidFill>
                          <a:srgbClr val="000000"/>
                        </a:solidFill>
                        <a:latin typeface="Cambria Math" panose="02040503050406030204" pitchFamily="18" charset="0"/>
                      </a:rPr>
                      <m:t> </m:t>
                    </m:r>
                  </m:oMath>
                </a14:m>
                <a:r>
                  <a:rPr lang="de-CH" sz="1700" b="0" strike="noStrike" spc="-1" dirty="0">
                    <a:solidFill>
                      <a:srgbClr val="000000"/>
                    </a:solidFill>
                    <a:ea typeface="Cambria Math"/>
                  </a:rPr>
                  <a:t> term → non-zero </a:t>
                </a:r>
                <a:r>
                  <a:rPr lang="de-CH" sz="1700" b="0" strike="noStrike" spc="-1" dirty="0" err="1">
                    <a:solidFill>
                      <a:srgbClr val="000000"/>
                    </a:solidFill>
                    <a:ea typeface="Cambria Math"/>
                  </a:rPr>
                  <a:t>if</a:t>
                </a:r>
                <a:r>
                  <a:rPr lang="de-CH" sz="1700" b="0" strike="noStrike" spc="-1" dirty="0">
                    <a:solidFill>
                      <a:srgbClr val="000000"/>
                    </a:solidFill>
                    <a:ea typeface="Cambria Math"/>
                  </a:rPr>
                  <a:t> </a:t>
                </a:r>
                <a:r>
                  <a:rPr lang="de-CH" sz="1700" b="0" strike="noStrike" spc="-1" dirty="0" err="1">
                    <a:solidFill>
                      <a:srgbClr val="000000"/>
                    </a:solidFill>
                    <a:ea typeface="Cambria Math"/>
                  </a:rPr>
                  <a:t>there</a:t>
                </a:r>
                <a:r>
                  <a:rPr lang="de-CH" sz="1700" b="0" strike="noStrike" spc="-1" dirty="0">
                    <a:solidFill>
                      <a:srgbClr val="000000"/>
                    </a:solidFill>
                    <a:ea typeface="Cambria Math"/>
                  </a:rPr>
                  <a:t> </a:t>
                </a:r>
                <a:r>
                  <a:rPr lang="de-CH" sz="1700" b="0" strike="noStrike" spc="-1" dirty="0" err="1">
                    <a:solidFill>
                      <a:srgbClr val="000000"/>
                    </a:solidFill>
                    <a:ea typeface="Cambria Math"/>
                  </a:rPr>
                  <a:t>is</a:t>
                </a:r>
                <a:r>
                  <a:rPr lang="de-CH" sz="1700" b="0" strike="noStrike" spc="-1" dirty="0">
                    <a:solidFill>
                      <a:srgbClr val="000000"/>
                    </a:solidFill>
                    <a:ea typeface="Cambria Math"/>
                  </a:rPr>
                  <a:t> E-</a:t>
                </a:r>
                <a:r>
                  <a:rPr lang="de-CH" sz="1700" b="0" strike="noStrike" spc="-1" dirty="0" err="1">
                    <a:solidFill>
                      <a:srgbClr val="000000"/>
                    </a:solidFill>
                    <a:ea typeface="Cambria Math"/>
                  </a:rPr>
                  <a:t>field</a:t>
                </a:r>
                <a:r>
                  <a:rPr lang="de-CH" sz="1700" b="0" strike="noStrike" spc="-1" dirty="0">
                    <a:solidFill>
                      <a:srgbClr val="000000"/>
                    </a:solidFill>
                    <a:ea typeface="Cambria Math"/>
                  </a:rPr>
                  <a:t> </a:t>
                </a:r>
                <a:r>
                  <a:rPr lang="de-CH" sz="1700" b="0" strike="noStrike" spc="-1" dirty="0" err="1">
                    <a:solidFill>
                      <a:srgbClr val="000000"/>
                    </a:solidFill>
                    <a:ea typeface="Cambria Math"/>
                  </a:rPr>
                  <a:t>prependicular</a:t>
                </a:r>
                <a:r>
                  <a:rPr lang="de-CH" sz="1700" b="0" strike="noStrike" spc="-1" dirty="0">
                    <a:solidFill>
                      <a:srgbClr val="000000"/>
                    </a:solidFill>
                    <a:ea typeface="Cambria Math"/>
                  </a:rPr>
                  <a:t> </a:t>
                </a:r>
                <a:r>
                  <a:rPr lang="de-CH" sz="1700" b="0" strike="noStrike" spc="-1" dirty="0" err="1">
                    <a:solidFill>
                      <a:srgbClr val="000000"/>
                    </a:solidFill>
                    <a:ea typeface="Cambria Math"/>
                  </a:rPr>
                  <a:t>to</a:t>
                </a:r>
                <a:r>
                  <a:rPr lang="de-CH" sz="1700" b="0" strike="noStrike" spc="-1" dirty="0">
                    <a:solidFill>
                      <a:srgbClr val="000000"/>
                    </a:solidFill>
                    <a:ea typeface="Cambria Math"/>
                  </a:rPr>
                  <a:t> </a:t>
                </a:r>
                <a:r>
                  <a:rPr lang="de-CH" sz="1700" b="0" strike="noStrike" spc="-1" dirty="0" err="1">
                    <a:solidFill>
                      <a:srgbClr val="000000"/>
                    </a:solidFill>
                    <a:ea typeface="Cambria Math"/>
                  </a:rPr>
                  <a:t>the</a:t>
                </a:r>
                <a:r>
                  <a:rPr lang="de-CH" sz="1700" b="0" strike="noStrike" spc="-1" dirty="0">
                    <a:solidFill>
                      <a:srgbClr val="000000"/>
                    </a:solidFill>
                    <a:ea typeface="Cambria Math"/>
                  </a:rPr>
                  <a:t> </a:t>
                </a:r>
                <a:r>
                  <a:rPr lang="de-CH" sz="1700" b="0" strike="noStrike" spc="-1" dirty="0" err="1">
                    <a:solidFill>
                      <a:srgbClr val="000000"/>
                    </a:solidFill>
                    <a:ea typeface="Cambria Math"/>
                  </a:rPr>
                  <a:t>muon</a:t>
                </a:r>
                <a:r>
                  <a:rPr lang="de-CH" sz="1700" b="0" strike="noStrike" spc="-1" dirty="0">
                    <a:solidFill>
                      <a:srgbClr val="000000"/>
                    </a:solidFill>
                    <a:ea typeface="Cambria Math"/>
                  </a:rPr>
                  <a:t> </a:t>
                </a:r>
                <a:r>
                  <a:rPr lang="de-CH" sz="1700" b="0" strike="noStrike" spc="-1" dirty="0" err="1">
                    <a:solidFill>
                      <a:srgbClr val="000000"/>
                    </a:solidFill>
                    <a:ea typeface="Cambria Math"/>
                  </a:rPr>
                  <a:t>orbit</a:t>
                </a:r>
                <a:endParaRPr lang="en-GB" sz="1700" b="0" strike="noStrike" spc="-1" dirty="0"/>
              </a:p>
            </p:txBody>
          </p:sp>
        </mc:Choice>
        <mc:Fallback xmlns="">
          <p:sp>
            <p:nvSpPr>
              <p:cNvPr id="550" name="PlaceHolder 1"/>
              <p:cNvSpPr>
                <a:spLocks noGrp="1" noRot="1" noChangeAspect="1" noMove="1" noResize="1" noEditPoints="1" noAdjustHandles="1" noChangeArrowheads="1" noChangeShapeType="1" noTextEdit="1"/>
              </p:cNvSpPr>
              <p:nvPr>
                <p:ph idx="4294967295"/>
              </p:nvPr>
            </p:nvSpPr>
            <p:spPr>
              <a:xfrm>
                <a:off x="1099800" y="2941200"/>
                <a:ext cx="7196760" cy="1893600"/>
              </a:xfrm>
              <a:prstGeom prst="rect">
                <a:avLst/>
              </a:prstGeom>
              <a:blipFill>
                <a:blip r:embed="rId2"/>
                <a:stretch>
                  <a:fillRect t="-3537" b="-7717"/>
                </a:stretch>
              </a:blipFill>
              <a:ln w="0">
                <a:noFill/>
              </a:ln>
            </p:spPr>
            <p:txBody>
              <a:bodyPr/>
              <a:lstStyle/>
              <a:p>
                <a:r>
                  <a:rPr lang="en-US">
                    <a:noFill/>
                  </a:rPr>
                  <a:t> </a:t>
                </a:r>
              </a:p>
            </p:txBody>
          </p:sp>
        </mc:Fallback>
      </mc:AlternateContent>
      <p:sp>
        <p:nvSpPr>
          <p:cNvPr id="551" name="PlaceHolder 2"/>
          <p:cNvSpPr>
            <a:spLocks noGrp="1"/>
          </p:cNvSpPr>
          <p:nvPr>
            <p:ph type="title" idx="4294967295"/>
          </p:nvPr>
        </p:nvSpPr>
        <p:spPr>
          <a:xfrm>
            <a:off x="2077200" y="216000"/>
            <a:ext cx="6706800" cy="38016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ea typeface="Cambria"/>
              </a:rPr>
              <a:t>Average over all orbits</a:t>
            </a:r>
            <a:endParaRPr lang="en-GB" sz="2400" b="0" strike="noStrike" spc="-1" dirty="0"/>
          </a:p>
        </p:txBody>
      </p:sp>
      <p:sp>
        <p:nvSpPr>
          <p:cNvPr id="552" name="PlaceHolder 3"/>
          <p:cNvSpPr>
            <a:spLocks noGrp="1"/>
          </p:cNvSpPr>
          <p:nvPr>
            <p:ph type="sldNum" idx="4294967295"/>
          </p:nvPr>
        </p:nvSpPr>
        <p:spPr>
          <a:xfrm>
            <a:off x="8206200" y="4968000"/>
            <a:ext cx="574560" cy="14652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mbria"/>
              </a:defRPr>
            </a:lvl1pPr>
          </a:lstStyle>
          <a:p>
            <a:pPr algn="r">
              <a:lnSpc>
                <a:spcPct val="100000"/>
              </a:lnSpc>
              <a:buNone/>
            </a:pPr>
            <a:r>
              <a:rPr lang="en-US" sz="800" b="0" strike="noStrike" spc="-1" dirty="0">
                <a:solidFill>
                  <a:srgbClr val="000000"/>
                </a:solidFill>
                <a:latin typeface="Humanst521 Lt BT" panose="020B0402020204020304" pitchFamily="34" charset="0"/>
                <a:ea typeface="Cambria"/>
              </a:rPr>
              <a:t>Page </a:t>
            </a:r>
            <a:fld id="{73B026B3-060E-468B-96D5-527B5D761F0E}" type="slidenum">
              <a:rPr lang="en-US" sz="800" b="0" strike="noStrike" spc="-1">
                <a:solidFill>
                  <a:srgbClr val="000000"/>
                </a:solidFill>
                <a:latin typeface="Humanst521 Lt BT" panose="020B0402020204020304" pitchFamily="34" charset="0"/>
                <a:ea typeface="Cambria"/>
              </a:rPr>
              <a:t>31</a:t>
            </a:fld>
            <a:endParaRPr lang="en-GB" sz="800" b="0" strike="noStrike" spc="-1" dirty="0">
              <a:latin typeface="Times New Roman"/>
            </a:endParaRPr>
          </a:p>
        </p:txBody>
      </p:sp>
      <p:sp>
        <p:nvSpPr>
          <p:cNvPr id="553" name="PlaceHolder 4"/>
          <p:cNvSpPr>
            <a:spLocks noGrp="1"/>
          </p:cNvSpPr>
          <p:nvPr>
            <p:ph idx="4294967295"/>
          </p:nvPr>
        </p:nvSpPr>
        <p:spPr>
          <a:xfrm>
            <a:off x="1109880" y="984240"/>
            <a:ext cx="7309440" cy="76752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If</a:t>
            </a:r>
            <a:r>
              <a:rPr lang="de-CH" sz="1700" b="0" strike="noStrike" spc="-1" dirty="0">
                <a:solidFill>
                  <a:srgbClr val="000000"/>
                </a:solidFill>
              </a:rPr>
              <a:t> </a:t>
            </a:r>
            <a:r>
              <a:rPr lang="de-CH" sz="1700" b="0" strike="noStrike" spc="-1" dirty="0" err="1">
                <a:solidFill>
                  <a:srgbClr val="000000"/>
                </a:solidFill>
              </a:rPr>
              <a:t>we</a:t>
            </a:r>
            <a:r>
              <a:rPr lang="de-CH" sz="1700" b="0" strike="noStrike" spc="-1" dirty="0">
                <a:solidFill>
                  <a:srgbClr val="000000"/>
                </a:solidFill>
              </a:rPr>
              <a:t> </a:t>
            </a:r>
            <a:r>
              <a:rPr lang="de-CH" sz="1700" b="0" strike="noStrike" spc="-1" dirty="0" err="1">
                <a:solidFill>
                  <a:srgbClr val="000000"/>
                </a:solidFill>
              </a:rPr>
              <a:t>take</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average</a:t>
            </a:r>
            <a:r>
              <a:rPr lang="de-CH" sz="1700" b="0" strike="noStrike" spc="-1" dirty="0">
                <a:solidFill>
                  <a:srgbClr val="000000"/>
                </a:solidFill>
              </a:rPr>
              <a:t> </a:t>
            </a:r>
            <a:r>
              <a:rPr lang="de-CH" sz="1700" b="0" strike="noStrike" spc="-1" dirty="0" err="1">
                <a:solidFill>
                  <a:srgbClr val="000000"/>
                </a:solidFill>
              </a:rPr>
              <a:t>over</a:t>
            </a:r>
            <a:r>
              <a:rPr lang="de-CH" sz="1700" b="0" strike="noStrike" spc="-1" dirty="0">
                <a:solidFill>
                  <a:srgbClr val="000000"/>
                </a:solidFill>
              </a:rPr>
              <a:t> all </a:t>
            </a:r>
            <a:r>
              <a:rPr lang="de-CH" sz="1700" b="0" strike="noStrike" spc="-1" dirty="0" err="1">
                <a:solidFill>
                  <a:srgbClr val="000000"/>
                </a:solidFill>
              </a:rPr>
              <a:t>muon</a:t>
            </a:r>
            <a:r>
              <a:rPr lang="de-CH" sz="1700" b="0" strike="noStrike" spc="-1" dirty="0">
                <a:solidFill>
                  <a:srgbClr val="000000"/>
                </a:solidFill>
              </a:rPr>
              <a:t> </a:t>
            </a:r>
            <a:r>
              <a:rPr lang="de-CH" sz="1700" b="0" strike="noStrike" spc="-1" dirty="0" err="1">
                <a:solidFill>
                  <a:srgbClr val="000000"/>
                </a:solidFill>
              </a:rPr>
              <a:t>orbits</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periodic</a:t>
            </a:r>
            <a:r>
              <a:rPr lang="de-CH" sz="1700" b="0" strike="noStrike" spc="-1" dirty="0">
                <a:solidFill>
                  <a:srgbClr val="000000"/>
                </a:solidFill>
              </a:rPr>
              <a:t> </a:t>
            </a:r>
            <a:r>
              <a:rPr lang="de-CH" sz="1700" b="0" strike="noStrike" spc="-1" dirty="0" err="1">
                <a:solidFill>
                  <a:srgbClr val="000000"/>
                </a:solidFill>
              </a:rPr>
              <a:t>oscillations</a:t>
            </a:r>
            <a:r>
              <a:rPr lang="de-CH" sz="1700" b="0" strike="noStrike" spc="-1" dirty="0">
                <a:solidFill>
                  <a:srgbClr val="000000"/>
                </a:solidFill>
              </a:rPr>
              <a:t> </a:t>
            </a:r>
            <a:r>
              <a:rPr lang="de-CH" sz="1700" b="0" strike="noStrike" spc="-1" dirty="0" err="1">
                <a:solidFill>
                  <a:srgbClr val="000000"/>
                </a:solidFill>
              </a:rPr>
              <a:t>disappear</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we</a:t>
            </a:r>
            <a:r>
              <a:rPr lang="de-CH" sz="1700" b="0" strike="noStrike" spc="-1" dirty="0">
                <a:solidFill>
                  <a:srgbClr val="000000"/>
                </a:solidFill>
              </a:rPr>
              <a:t> </a:t>
            </a:r>
            <a:r>
              <a:rPr lang="de-CH" sz="1700" b="0" strike="noStrike" spc="-1" dirty="0" err="1">
                <a:solidFill>
                  <a:srgbClr val="000000"/>
                </a:solidFill>
              </a:rPr>
              <a:t>are</a:t>
            </a:r>
            <a:r>
              <a:rPr lang="de-CH" sz="1700" b="0" strike="noStrike" spc="-1" dirty="0">
                <a:solidFill>
                  <a:srgbClr val="000000"/>
                </a:solidFill>
              </a:rPr>
              <a:t> </a:t>
            </a:r>
            <a:r>
              <a:rPr lang="de-CH" sz="1700" b="0" strike="noStrike" spc="-1" dirty="0" err="1">
                <a:solidFill>
                  <a:srgbClr val="000000"/>
                </a:solidFill>
              </a:rPr>
              <a:t>left</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a:t>
            </a:r>
            <a:r>
              <a:rPr lang="de-CH" sz="1700" b="0" strike="noStrike" spc="-1" dirty="0" err="1">
                <a:solidFill>
                  <a:srgbClr val="000000"/>
                </a:solidFill>
              </a:rPr>
              <a:t>three</a:t>
            </a:r>
            <a:r>
              <a:rPr lang="de-CH" sz="1700" b="0" strike="noStrike" spc="-1" dirty="0">
                <a:solidFill>
                  <a:srgbClr val="000000"/>
                </a:solidFill>
              </a:rPr>
              <a:t> </a:t>
            </a:r>
            <a:r>
              <a:rPr lang="de-CH" sz="1700" b="0" strike="noStrike" spc="-1" dirty="0" err="1">
                <a:solidFill>
                  <a:srgbClr val="000000"/>
                </a:solidFill>
              </a:rPr>
              <a:t>terms</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could</a:t>
            </a:r>
            <a:r>
              <a:rPr lang="de-CH" sz="1700" b="0" strike="noStrike" spc="-1" dirty="0">
                <a:solidFill>
                  <a:srgbClr val="000000"/>
                </a:solidFill>
              </a:rPr>
              <a:t> </a:t>
            </a:r>
            <a:r>
              <a:rPr lang="de-CH" sz="1700" b="0" strike="noStrike" spc="-1" dirty="0" err="1">
                <a:solidFill>
                  <a:srgbClr val="000000"/>
                </a:solidFill>
              </a:rPr>
              <a:t>lead</a:t>
            </a:r>
            <a:r>
              <a:rPr lang="de-CH" sz="1700" b="0" strike="noStrike" spc="-1" dirty="0">
                <a:solidFill>
                  <a:srgbClr val="000000"/>
                </a:solidFill>
              </a:rPr>
              <a:t> </a:t>
            </a:r>
            <a:r>
              <a:rPr lang="de-CH" sz="1700" b="0" strike="noStrike" spc="-1" dirty="0" err="1">
                <a:solidFill>
                  <a:srgbClr val="000000"/>
                </a:solidFill>
              </a:rPr>
              <a:t>to</a:t>
            </a:r>
            <a:r>
              <a:rPr lang="de-CH" sz="1700" b="0" strike="noStrike" spc="-1" dirty="0">
                <a:solidFill>
                  <a:srgbClr val="000000"/>
                </a:solidFill>
              </a:rPr>
              <a:t> a </a:t>
            </a:r>
            <a:r>
              <a:rPr lang="de-CH" sz="1700" b="0" strike="noStrike" spc="-1" dirty="0" err="1">
                <a:solidFill>
                  <a:srgbClr val="000000"/>
                </a:solidFill>
              </a:rPr>
              <a:t>false</a:t>
            </a:r>
            <a:r>
              <a:rPr lang="de-CH" sz="1700" b="0" strike="noStrike" spc="-1" dirty="0">
                <a:solidFill>
                  <a:srgbClr val="000000"/>
                </a:solidFill>
              </a:rPr>
              <a:t> EDM </a:t>
            </a:r>
            <a:r>
              <a:rPr lang="de-CH" sz="1700" b="0" strike="noStrike" spc="-1" dirty="0" err="1">
                <a:solidFill>
                  <a:srgbClr val="000000"/>
                </a:solidFill>
              </a:rPr>
              <a:t>signal</a:t>
            </a:r>
            <a:r>
              <a:rPr lang="de-CH" sz="1700" b="0" strike="noStrike" spc="-1" dirty="0">
                <a:solidFill>
                  <a:srgbClr val="000000"/>
                </a:solidFill>
              </a:rPr>
              <a:t>:</a:t>
            </a:r>
            <a:endParaRPr lang="en-GB" sz="1700" b="0" strike="noStrike" spc="-1" dirty="0"/>
          </a:p>
        </p:txBody>
      </p:sp>
      <p:pic>
        <p:nvPicPr>
          <p:cNvPr id="554" name="Picture 553"/>
          <p:cNvPicPr/>
          <p:nvPr/>
        </p:nvPicPr>
        <p:blipFill>
          <a:blip r:embed="rId3"/>
          <a:stretch/>
        </p:blipFill>
        <p:spPr>
          <a:xfrm>
            <a:off x="1563480" y="1557360"/>
            <a:ext cx="1881360" cy="654480"/>
          </a:xfrm>
          <a:prstGeom prst="rect">
            <a:avLst/>
          </a:prstGeom>
          <a:ln w="0">
            <a:noFill/>
          </a:ln>
        </p:spPr>
      </p:pic>
      <p:pic>
        <p:nvPicPr>
          <p:cNvPr id="555" name="Picture 554"/>
          <p:cNvPicPr/>
          <p:nvPr/>
        </p:nvPicPr>
        <p:blipFill>
          <a:blip r:embed="rId4"/>
          <a:stretch/>
        </p:blipFill>
        <p:spPr>
          <a:xfrm>
            <a:off x="1555560" y="2162520"/>
            <a:ext cx="4064040" cy="729360"/>
          </a:xfrm>
          <a:prstGeom prst="rect">
            <a:avLst/>
          </a:prstGeom>
          <a:ln w="0">
            <a:noFill/>
          </a:ln>
        </p:spPr>
      </p:pic>
      <p:pic>
        <p:nvPicPr>
          <p:cNvPr id="556" name="Picture 555"/>
          <p:cNvPicPr/>
          <p:nvPr/>
        </p:nvPicPr>
        <p:blipFill>
          <a:blip r:embed="rId5"/>
          <a:stretch/>
        </p:blipFill>
        <p:spPr>
          <a:xfrm>
            <a:off x="3850200" y="1583640"/>
            <a:ext cx="1713960" cy="568800"/>
          </a:xfrm>
          <a:prstGeom prst="rect">
            <a:avLst/>
          </a:prstGeom>
          <a:ln w="0">
            <a:noFill/>
          </a:ln>
        </p:spPr>
      </p:pic>
      <p:grpSp>
        <p:nvGrpSpPr>
          <p:cNvPr id="557" name="Group 556"/>
          <p:cNvGrpSpPr/>
          <p:nvPr/>
        </p:nvGrpSpPr>
        <p:grpSpPr>
          <a:xfrm>
            <a:off x="6059160" y="1827000"/>
            <a:ext cx="1914480" cy="717840"/>
            <a:chOff x="6059160" y="1827000"/>
            <a:chExt cx="1914480" cy="717840"/>
          </a:xfrm>
        </p:grpSpPr>
        <p:sp>
          <p:nvSpPr>
            <p:cNvPr id="558" name="Oval 557"/>
            <p:cNvSpPr/>
            <p:nvPr/>
          </p:nvSpPr>
          <p:spPr>
            <a:xfrm>
              <a:off x="6059160" y="1827000"/>
              <a:ext cx="1914480" cy="51408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559" name="Straight Connector 558"/>
            <p:cNvSpPr/>
            <p:nvPr/>
          </p:nvSpPr>
          <p:spPr>
            <a:xfrm>
              <a:off x="6489720" y="2300040"/>
              <a:ext cx="523800" cy="968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60" name="Straight Connector 559"/>
            <p:cNvSpPr/>
            <p:nvPr/>
          </p:nvSpPr>
          <p:spPr>
            <a:xfrm flipV="1">
              <a:off x="6489720" y="1928880"/>
              <a:ext cx="360" cy="37116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61" name="Straight Connector 560"/>
            <p:cNvSpPr/>
            <p:nvPr/>
          </p:nvSpPr>
          <p:spPr>
            <a:xfrm flipV="1">
              <a:off x="6489720" y="2179440"/>
              <a:ext cx="252360" cy="12060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62" name="Oval 561"/>
            <p:cNvSpPr/>
            <p:nvPr/>
          </p:nvSpPr>
          <p:spPr>
            <a:xfrm>
              <a:off x="6465600" y="2273040"/>
              <a:ext cx="50760" cy="4608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566" name="Arc 565"/>
            <p:cNvSpPr/>
            <p:nvPr/>
          </p:nvSpPr>
          <p:spPr>
            <a:xfrm>
              <a:off x="6847560" y="2239560"/>
              <a:ext cx="172800" cy="30528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p:sp>
          <p:nvSpPr>
            <p:cNvPr id="568" name="Straight Connector 567"/>
            <p:cNvSpPr/>
            <p:nvPr/>
          </p:nvSpPr>
          <p:spPr>
            <a:xfrm flipH="1">
              <a:off x="7082640" y="1993680"/>
              <a:ext cx="795960" cy="680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69" name="Straight Connector 568"/>
            <p:cNvSpPr/>
            <p:nvPr/>
          </p:nvSpPr>
          <p:spPr>
            <a:xfrm>
              <a:off x="6420240" y="2427840"/>
              <a:ext cx="372960" cy="860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70" name="Straight Connector 569"/>
            <p:cNvSpPr/>
            <p:nvPr/>
          </p:nvSpPr>
          <p:spPr>
            <a:xfrm flipH="1" flipV="1">
              <a:off x="7014600" y="2095560"/>
              <a:ext cx="40320" cy="2246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571" name="Straight Connector 570"/>
            <p:cNvSpPr/>
            <p:nvPr/>
          </p:nvSpPr>
          <p:spPr>
            <a:xfrm>
              <a:off x="6708240" y="1830240"/>
              <a:ext cx="245160" cy="24480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574" name="Straight Connector 573"/>
          <p:cNvSpPr/>
          <p:nvPr/>
        </p:nvSpPr>
        <p:spPr>
          <a:xfrm flipV="1">
            <a:off x="8072640" y="1760400"/>
            <a:ext cx="360" cy="4993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2" name="TextBox 1"/>
              <p:cNvSpPr txBox="1"/>
              <p:nvPr/>
            </p:nvSpPr>
            <p:spPr>
              <a:xfrm>
                <a:off x="6445784" y="2490372"/>
                <a:ext cx="232691"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𝐵</m:t>
                          </m:r>
                        </m:e>
                        <m:sub>
                          <m:r>
                            <a:rPr lang="en-US" sz="1400" b="0" i="1" kern="1000" spc="30" smtClean="0">
                              <a:solidFill>
                                <a:schemeClr val="tx1">
                                  <a:lumMod val="85000"/>
                                  <a:lumOff val="15000"/>
                                </a:schemeClr>
                              </a:solidFill>
                              <a:latin typeface="Cambria Math" panose="02040503050406030204" pitchFamily="18" charset="0"/>
                              <a:cs typeface="Franklin Gothic Book"/>
                            </a:rPr>
                            <m:t>𝑧</m:t>
                          </m:r>
                        </m:sub>
                      </m:sSub>
                    </m:oMath>
                  </m:oMathPara>
                </a14:m>
                <a:endParaRPr lang="en-US" sz="1400" kern="1000" spc="30" dirty="0" err="1">
                  <a:solidFill>
                    <a:schemeClr val="tx1">
                      <a:lumMod val="85000"/>
                      <a:lumOff val="15000"/>
                    </a:schemeClr>
                  </a:solidFill>
                  <a:latin typeface="+mn-lt"/>
                  <a:cs typeface="Franklin Gothic Book"/>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445784" y="2490372"/>
                <a:ext cx="232691" cy="236988"/>
              </a:xfrm>
              <a:prstGeom prst="rect">
                <a:avLst/>
              </a:prstGeom>
              <a:blipFill>
                <a:blip r:embed="rId6"/>
                <a:stretch>
                  <a:fillRect l="-15385" b="-5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8098861" y="1760400"/>
                <a:ext cx="247184" cy="255711"/>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𝐸</m:t>
                          </m:r>
                        </m:e>
                        <m:sub>
                          <m:r>
                            <a:rPr lang="en-US" sz="1400" b="0" i="1" kern="1000" spc="30" smtClean="0">
                              <a:solidFill>
                                <a:schemeClr val="tx1">
                                  <a:lumMod val="85000"/>
                                  <a:lumOff val="15000"/>
                                </a:schemeClr>
                              </a:solidFill>
                              <a:latin typeface="Cambria Math" panose="02040503050406030204" pitchFamily="18" charset="0"/>
                              <a:cs typeface="Franklin Gothic Book"/>
                            </a:rPr>
                            <m:t>𝑦</m:t>
                          </m:r>
                        </m:sub>
                      </m:sSub>
                    </m:oMath>
                  </m:oMathPara>
                </a14:m>
                <a:endParaRPr lang="en-US" sz="1400" kern="1000" spc="30" dirty="0" err="1">
                  <a:solidFill>
                    <a:schemeClr val="tx1">
                      <a:lumMod val="85000"/>
                      <a:lumOff val="15000"/>
                    </a:schemeClr>
                  </a:solidFill>
                  <a:latin typeface="+mn-lt"/>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098861" y="1760400"/>
                <a:ext cx="247184" cy="255711"/>
              </a:xfrm>
              <a:prstGeom prst="rect">
                <a:avLst/>
              </a:prstGeom>
              <a:blipFill>
                <a:blip r:embed="rId7"/>
                <a:stretch>
                  <a:fillRect l="-15000" r="-2500"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938574" y="1809558"/>
                <a:ext cx="24134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𝐵</m:t>
                          </m:r>
                        </m:e>
                        <m:sub>
                          <m:r>
                            <a:rPr lang="en-US" sz="1400" b="0" i="1" kern="1000" spc="30" smtClean="0">
                              <a:solidFill>
                                <a:schemeClr val="tx1">
                                  <a:lumMod val="85000"/>
                                  <a:lumOff val="15000"/>
                                </a:schemeClr>
                              </a:solidFill>
                              <a:latin typeface="Cambria Math" panose="02040503050406030204" pitchFamily="18" charset="0"/>
                              <a:cs typeface="Franklin Gothic Book"/>
                            </a:rPr>
                            <m:t>𝑥</m:t>
                          </m:r>
                        </m:sub>
                      </m:sSub>
                    </m:oMath>
                  </m:oMathPara>
                </a14:m>
                <a:endParaRPr lang="en-US" sz="1400" kern="1000" spc="30" dirty="0" err="1">
                  <a:solidFill>
                    <a:schemeClr val="tx1">
                      <a:lumMod val="85000"/>
                      <a:lumOff val="15000"/>
                    </a:schemeClr>
                  </a:solidFill>
                  <a:latin typeface="+mn-lt"/>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938574" y="1809558"/>
                <a:ext cx="241348" cy="236988"/>
              </a:xfrm>
              <a:prstGeom prst="rect">
                <a:avLst/>
              </a:prstGeom>
              <a:blipFill>
                <a:blip r:embed="rId8"/>
                <a:stretch>
                  <a:fillRect l="-15000"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540480" y="1840598"/>
                <a:ext cx="15664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𝑦</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540480" y="1840598"/>
                <a:ext cx="156646" cy="236988"/>
              </a:xfrm>
              <a:prstGeom prst="rect">
                <a:avLst/>
              </a:prstGeom>
              <a:blipFill>
                <a:blip r:embed="rId9"/>
                <a:stretch>
                  <a:fillRect l="-26923" r="-19231"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693968" y="2046546"/>
                <a:ext cx="233492" cy="23698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𝑥</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693968" y="2046546"/>
                <a:ext cx="233492" cy="23698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028721" y="2335491"/>
                <a:ext cx="1422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𝑧</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7028721" y="2335491"/>
                <a:ext cx="142218" cy="236988"/>
              </a:xfrm>
              <a:prstGeom prst="rect">
                <a:avLst/>
              </a:prstGeom>
              <a:blipFill>
                <a:blip r:embed="rId11"/>
                <a:stretch>
                  <a:fillRect l="-13043" r="-17391"/>
                </a:stretch>
              </a:blipFill>
            </p:spPr>
            <p:txBody>
              <a:bodyPr/>
              <a:lstStyle/>
              <a:p>
                <a:r>
                  <a:rPr lang="en-US">
                    <a:noFill/>
                  </a:rPr>
                  <a:t> </a:t>
                </a:r>
              </a:p>
            </p:txBody>
          </p:sp>
        </mc:Fallback>
      </mc:AlternateContent>
    </p:spTree>
    <p:extLst>
      <p:ext uri="{BB962C8B-B14F-4D97-AF65-F5344CB8AC3E}">
        <p14:creationId xmlns:p14="http://schemas.microsoft.com/office/powerpoint/2010/main" val="1412301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laceHolder 1"/>
          <p:cNvSpPr>
            <a:spLocks noGrp="1"/>
          </p:cNvSpPr>
          <p:nvPr>
            <p:ph idx="4294967295"/>
          </p:nvPr>
        </p:nvSpPr>
        <p:spPr>
          <a:xfrm>
            <a:off x="1145632" y="873200"/>
            <a:ext cx="715896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en-US" sz="1700" b="0" strike="noStrike" spc="-1" dirty="0">
                <a:solidFill>
                  <a:srgbClr val="000000"/>
                </a:solidFill>
                <a:ea typeface="Arial"/>
              </a:rPr>
              <a:t>None constant radius of </a:t>
            </a:r>
            <a:br>
              <a:rPr lang="en-US" sz="1700" b="0" strike="noStrike" spc="-1" dirty="0">
                <a:solidFill>
                  <a:srgbClr val="000000"/>
                </a:solidFill>
                <a:ea typeface="Arial"/>
              </a:rPr>
            </a:br>
            <a:r>
              <a:rPr lang="en-US" sz="1700" b="0" strike="noStrike" spc="-1" dirty="0">
                <a:solidFill>
                  <a:srgbClr val="000000"/>
                </a:solidFill>
                <a:ea typeface="Arial"/>
              </a:rPr>
              <a:t>cylindrical anode (cone)</a:t>
            </a:r>
            <a:endParaRPr lang="en-GB" sz="1700" b="0" strike="noStrike" spc="-1" dirty="0"/>
          </a:p>
          <a:p>
            <a:pPr marL="108000" indent="0">
              <a:lnSpc>
                <a:spcPct val="100000"/>
              </a:lnSpc>
              <a:spcBef>
                <a:spcPts val="1417"/>
              </a:spcBef>
              <a:buClr>
                <a:srgbClr val="000000"/>
              </a:buClr>
              <a:buSzPct val="45000"/>
              <a:buNone/>
            </a:pPr>
            <a:br>
              <a:rPr lang="en-GB" sz="1700" spc="-1" dirty="0"/>
            </a:br>
            <a:endParaRPr lang="de-CH" sz="1700" b="0" strike="noStrike" spc="-1" dirty="0">
              <a:solidFill>
                <a:srgbClr val="000000"/>
              </a:solidFill>
              <a:ea typeface="Arial"/>
            </a:endParaRPr>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ea typeface="Arial"/>
              </a:rPr>
              <a:t>Smoothness</a:t>
            </a:r>
            <a:r>
              <a:rPr lang="de-CH" sz="1700" b="0" strike="noStrike" spc="-1" dirty="0">
                <a:solidFill>
                  <a:srgbClr val="000000"/>
                </a:solidFill>
                <a:ea typeface="Arial"/>
              </a:rPr>
              <a:t> </a:t>
            </a:r>
            <a:r>
              <a:rPr lang="de-CH" sz="1700" b="0" strike="noStrike" spc="-1" dirty="0" err="1">
                <a:solidFill>
                  <a:srgbClr val="000000"/>
                </a:solidFill>
                <a:ea typeface="Arial"/>
              </a:rPr>
              <a:t>of</a:t>
            </a:r>
            <a:r>
              <a:rPr lang="de-CH" sz="1700" b="0" strike="noStrike" spc="-1" dirty="0">
                <a:solidFill>
                  <a:srgbClr val="000000"/>
                </a:solidFill>
                <a:ea typeface="Arial"/>
              </a:rPr>
              <a:t> </a:t>
            </a:r>
            <a:r>
              <a:rPr lang="de-CH" sz="1700" b="0" strike="noStrike" spc="-1" dirty="0" err="1">
                <a:solidFill>
                  <a:srgbClr val="000000"/>
                </a:solidFill>
                <a:ea typeface="Arial"/>
              </a:rPr>
              <a:t>the</a:t>
            </a:r>
            <a:r>
              <a:rPr lang="de-CH" sz="1700" b="0" strike="noStrike" spc="-1" dirty="0">
                <a:solidFill>
                  <a:srgbClr val="000000"/>
                </a:solidFill>
                <a:ea typeface="Arial"/>
              </a:rPr>
              <a:t> </a:t>
            </a:r>
            <a:r>
              <a:rPr lang="de-CH" sz="1700" b="0" strike="noStrike" spc="-1" dirty="0" err="1">
                <a:solidFill>
                  <a:srgbClr val="000000"/>
                </a:solidFill>
                <a:ea typeface="Arial"/>
              </a:rPr>
              <a:t>electrodes</a:t>
            </a:r>
            <a:r>
              <a:rPr lang="de-CH" sz="1700" b="0" strike="noStrike" spc="-1" dirty="0">
                <a:solidFill>
                  <a:srgbClr val="000000"/>
                </a:solidFill>
                <a:ea typeface="Arial"/>
              </a:rPr>
              <a:t> </a:t>
            </a:r>
            <a:r>
              <a:rPr lang="de-CH" sz="1700" b="0" strike="noStrike" spc="-1" dirty="0" err="1">
                <a:solidFill>
                  <a:srgbClr val="000000"/>
                </a:solidFill>
                <a:ea typeface="Arial"/>
              </a:rPr>
              <a:t>close</a:t>
            </a:r>
            <a:r>
              <a:rPr lang="de-CH" sz="1700" b="0" strike="noStrike" spc="-1" dirty="0">
                <a:solidFill>
                  <a:srgbClr val="000000"/>
                </a:solidFill>
                <a:ea typeface="Arial"/>
              </a:rPr>
              <a:t> </a:t>
            </a:r>
            <a:r>
              <a:rPr lang="de-CH" sz="1700" b="0" strike="noStrike" spc="-1" dirty="0" err="1">
                <a:solidFill>
                  <a:srgbClr val="000000"/>
                </a:solidFill>
                <a:ea typeface="Arial"/>
              </a:rPr>
              <a:t>to</a:t>
            </a:r>
            <a:r>
              <a:rPr lang="de-CH" sz="1700" b="0" strike="noStrike" spc="-1" dirty="0">
                <a:solidFill>
                  <a:srgbClr val="000000"/>
                </a:solidFill>
                <a:ea typeface="Arial"/>
              </a:rPr>
              <a:t> </a:t>
            </a:r>
            <a:r>
              <a:rPr lang="de-CH" sz="1700" b="0" strike="noStrike" spc="-1" dirty="0" err="1">
                <a:solidFill>
                  <a:srgbClr val="000000"/>
                </a:solidFill>
                <a:ea typeface="Arial"/>
              </a:rPr>
              <a:t>the</a:t>
            </a:r>
            <a:r>
              <a:rPr lang="de-CH" sz="1700" b="0" strike="noStrike" spc="-1" dirty="0">
                <a:solidFill>
                  <a:srgbClr val="000000"/>
                </a:solidFill>
                <a:ea typeface="Arial"/>
              </a:rPr>
              <a:t> </a:t>
            </a:r>
            <a:r>
              <a:rPr lang="de-CH" sz="1700" b="0" strike="noStrike" spc="-1" dirty="0" err="1">
                <a:solidFill>
                  <a:srgbClr val="000000"/>
                </a:solidFill>
                <a:ea typeface="Arial"/>
              </a:rPr>
              <a:t>muon</a:t>
            </a:r>
            <a:r>
              <a:rPr lang="de-CH" sz="1700" b="0" strike="noStrike" spc="-1" dirty="0">
                <a:solidFill>
                  <a:srgbClr val="000000"/>
                </a:solidFill>
                <a:ea typeface="Arial"/>
              </a:rPr>
              <a:t> </a:t>
            </a:r>
            <a:r>
              <a:rPr lang="de-CH" sz="1700" b="0" strike="noStrike" spc="-1" dirty="0" err="1">
                <a:solidFill>
                  <a:srgbClr val="000000"/>
                </a:solidFill>
                <a:ea typeface="Arial"/>
              </a:rPr>
              <a:t>orbit</a:t>
            </a:r>
            <a:r>
              <a:rPr lang="de-CH" sz="1700" b="0" strike="noStrike" spc="-1" dirty="0">
                <a:solidFill>
                  <a:srgbClr val="000000"/>
                </a:solidFill>
                <a:ea typeface="Arial"/>
              </a:rPr>
              <a:t> (</a:t>
            </a:r>
            <a:r>
              <a:rPr lang="de-CH" sz="1700" b="0" strike="noStrike" spc="-1" dirty="0" err="1">
                <a:solidFill>
                  <a:srgbClr val="000000"/>
                </a:solidFill>
                <a:ea typeface="Arial"/>
              </a:rPr>
              <a:t>few</a:t>
            </a:r>
            <a:r>
              <a:rPr lang="de-CH" sz="1700" b="0" strike="noStrike" spc="-1" dirty="0">
                <a:solidFill>
                  <a:srgbClr val="000000"/>
                </a:solidFill>
                <a:ea typeface="Arial"/>
              </a:rPr>
              <a:t> </a:t>
            </a:r>
            <a:r>
              <a:rPr lang="de-CH" sz="1700" b="0" strike="noStrike" spc="-1" dirty="0" err="1">
                <a:solidFill>
                  <a:srgbClr val="000000"/>
                </a:solidFill>
                <a:ea typeface="Arial"/>
              </a:rPr>
              <a:t>centimeters</a:t>
            </a:r>
            <a:r>
              <a:rPr lang="de-CH" sz="1700" b="0" strike="noStrike" spc="-1" dirty="0">
                <a:solidFill>
                  <a:srgbClr val="000000"/>
                </a:solidFill>
                <a:ea typeface="Arial"/>
              </a:rPr>
              <a:t>)</a:t>
            </a:r>
            <a:endParaRPr lang="en-GB" sz="1700" b="0" strike="noStrike" spc="-1" dirty="0"/>
          </a:p>
          <a:p>
            <a:pPr>
              <a:lnSpc>
                <a:spcPct val="100000"/>
              </a:lnSpc>
              <a:spcBef>
                <a:spcPts val="1417"/>
              </a:spcBef>
              <a:buNone/>
            </a:pPr>
            <a:endParaRPr lang="en-GB" sz="1700" b="0" strike="noStrike" spc="-1" dirty="0"/>
          </a:p>
          <a:p>
            <a:pPr>
              <a:lnSpc>
                <a:spcPct val="100000"/>
              </a:lnSpc>
              <a:spcBef>
                <a:spcPts val="1417"/>
              </a:spcBef>
              <a:buNone/>
            </a:pPr>
            <a:endParaRPr lang="en-GB" sz="1700" b="0" strike="noStrike" spc="-1" dirty="0"/>
          </a:p>
          <a:p>
            <a:pPr>
              <a:lnSpc>
                <a:spcPct val="100000"/>
              </a:lnSpc>
              <a:spcBef>
                <a:spcPts val="1417"/>
              </a:spcBef>
              <a:buNone/>
            </a:pP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ea typeface="Arial"/>
              </a:rPr>
              <a:t>Generally sub-</a:t>
            </a:r>
            <a:r>
              <a:rPr lang="de-CH" sz="1700" b="0" strike="noStrike" spc="-1" dirty="0" err="1">
                <a:solidFill>
                  <a:srgbClr val="000000"/>
                </a:solidFill>
                <a:ea typeface="Arial"/>
              </a:rPr>
              <a:t>micrometer</a:t>
            </a:r>
            <a:r>
              <a:rPr lang="de-CH" sz="1700" b="0" strike="noStrike" spc="-1" dirty="0">
                <a:solidFill>
                  <a:srgbClr val="000000"/>
                </a:solidFill>
                <a:ea typeface="Arial"/>
              </a:rPr>
              <a:t> </a:t>
            </a:r>
            <a:r>
              <a:rPr lang="de-CH" sz="1700" b="0" strike="noStrike" spc="-1" dirty="0" err="1">
                <a:solidFill>
                  <a:srgbClr val="000000"/>
                </a:solidFill>
                <a:ea typeface="Arial"/>
              </a:rPr>
              <a:t>surface</a:t>
            </a:r>
            <a:r>
              <a:rPr lang="de-CH" sz="1700" b="0" strike="noStrike" spc="-1" dirty="0">
                <a:solidFill>
                  <a:srgbClr val="000000"/>
                </a:solidFill>
                <a:ea typeface="Arial"/>
              </a:rPr>
              <a:t> </a:t>
            </a:r>
            <a:r>
              <a:rPr lang="de-CH" sz="1700" b="0" strike="noStrike" spc="-1" dirty="0" err="1">
                <a:solidFill>
                  <a:srgbClr val="000000"/>
                </a:solidFill>
                <a:ea typeface="Arial"/>
              </a:rPr>
              <a:t>smoothness</a:t>
            </a:r>
            <a:r>
              <a:rPr lang="de-CH" sz="1700" b="0" strike="noStrike" spc="-1" dirty="0">
                <a:solidFill>
                  <a:srgbClr val="000000"/>
                </a:solidFill>
                <a:ea typeface="Arial"/>
              </a:rPr>
              <a:t> </a:t>
            </a:r>
            <a:r>
              <a:rPr lang="de-CH" sz="1700" b="0" strike="noStrike" spc="-1" dirty="0" err="1">
                <a:solidFill>
                  <a:srgbClr val="000000"/>
                </a:solidFill>
                <a:ea typeface="Arial"/>
              </a:rPr>
              <a:t>is</a:t>
            </a:r>
            <a:r>
              <a:rPr lang="de-CH" sz="1700" b="0" strike="noStrike" spc="-1" dirty="0">
                <a:solidFill>
                  <a:srgbClr val="000000"/>
                </a:solidFill>
                <a:ea typeface="Arial"/>
              </a:rPr>
              <a:t> </a:t>
            </a:r>
            <a:r>
              <a:rPr lang="de-CH" sz="1700" b="0" strike="noStrike" spc="-1" dirty="0" err="1">
                <a:solidFill>
                  <a:srgbClr val="000000"/>
                </a:solidFill>
                <a:ea typeface="Arial"/>
              </a:rPr>
              <a:t>possible</a:t>
            </a:r>
            <a:r>
              <a:rPr lang="de-CH" sz="1700" b="0" strike="noStrike" spc="-1" dirty="0">
                <a:solidFill>
                  <a:srgbClr val="000000"/>
                </a:solidFill>
                <a:ea typeface="Arial"/>
              </a:rPr>
              <a:t> </a:t>
            </a:r>
            <a:r>
              <a:rPr lang="de-CH" sz="1700" b="0" strike="noStrike" spc="-1" dirty="0" err="1">
                <a:solidFill>
                  <a:srgbClr val="000000"/>
                </a:solidFill>
                <a:ea typeface="Arial"/>
              </a:rPr>
              <a:t>with</a:t>
            </a:r>
            <a:r>
              <a:rPr lang="de-CH" sz="1700" b="0" strike="noStrike" spc="-1" dirty="0">
                <a:solidFill>
                  <a:srgbClr val="000000"/>
                </a:solidFill>
                <a:ea typeface="Arial"/>
              </a:rPr>
              <a:t> </a:t>
            </a:r>
            <a:r>
              <a:rPr lang="de-CH" sz="1700" b="0" strike="noStrike" spc="-1" dirty="0" err="1">
                <a:solidFill>
                  <a:srgbClr val="000000"/>
                </a:solidFill>
                <a:ea typeface="Arial"/>
              </a:rPr>
              <a:t>common</a:t>
            </a:r>
            <a:r>
              <a:rPr lang="de-CH" sz="1700" b="0" strike="noStrike" spc="-1" dirty="0">
                <a:solidFill>
                  <a:srgbClr val="000000"/>
                </a:solidFill>
                <a:ea typeface="Arial"/>
              </a:rPr>
              <a:t> </a:t>
            </a:r>
            <a:r>
              <a:rPr lang="de-CH" sz="1700" b="0" strike="noStrike" spc="-1" dirty="0" err="1">
                <a:solidFill>
                  <a:srgbClr val="000000"/>
                </a:solidFill>
                <a:ea typeface="Arial"/>
              </a:rPr>
              <a:t>machining</a:t>
            </a:r>
            <a:r>
              <a:rPr lang="de-CH" sz="1700" b="0" strike="noStrike" spc="-1" dirty="0">
                <a:solidFill>
                  <a:srgbClr val="000000"/>
                </a:solidFill>
                <a:ea typeface="Arial"/>
              </a:rPr>
              <a:t> </a:t>
            </a:r>
            <a:r>
              <a:rPr lang="de-CH" sz="1700" b="0" strike="noStrike" spc="-1" dirty="0" err="1">
                <a:solidFill>
                  <a:srgbClr val="000000"/>
                </a:solidFill>
                <a:ea typeface="Arial"/>
              </a:rPr>
              <a:t>and</a:t>
            </a:r>
            <a:r>
              <a:rPr lang="de-CH" sz="1700" b="0" strike="noStrike" spc="-1" dirty="0">
                <a:solidFill>
                  <a:srgbClr val="000000"/>
                </a:solidFill>
                <a:ea typeface="Arial"/>
              </a:rPr>
              <a:t> </a:t>
            </a:r>
            <a:r>
              <a:rPr lang="de-CH" sz="1700" b="0" strike="noStrike" spc="-1" dirty="0" err="1">
                <a:solidFill>
                  <a:srgbClr val="000000"/>
                </a:solidFill>
                <a:ea typeface="Arial"/>
              </a:rPr>
              <a:t>polishing</a:t>
            </a:r>
            <a:r>
              <a:rPr lang="de-CH" sz="1700" b="0" strike="noStrike" spc="-1" dirty="0">
                <a:solidFill>
                  <a:srgbClr val="000000"/>
                </a:solidFill>
                <a:ea typeface="Arial"/>
              </a:rPr>
              <a:t> </a:t>
            </a:r>
            <a:r>
              <a:rPr lang="de-CH" sz="1700" b="0" strike="noStrike" spc="-1" dirty="0" err="1">
                <a:solidFill>
                  <a:srgbClr val="000000"/>
                </a:solidFill>
                <a:ea typeface="Arial"/>
              </a:rPr>
              <a:t>techniques</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ea typeface="Arial"/>
              </a:rPr>
              <a:t>Cylindricity</a:t>
            </a:r>
            <a:r>
              <a:rPr lang="de-CH" sz="1700" b="0" strike="noStrike" spc="-1" dirty="0">
                <a:solidFill>
                  <a:srgbClr val="000000"/>
                </a:solidFill>
                <a:ea typeface="Arial"/>
              </a:rPr>
              <a:t> in </a:t>
            </a:r>
            <a:r>
              <a:rPr lang="de-CH" sz="1700" b="0" strike="noStrike" spc="-1" dirty="0" err="1">
                <a:solidFill>
                  <a:srgbClr val="000000"/>
                </a:solidFill>
                <a:ea typeface="Arial"/>
              </a:rPr>
              <a:t>the</a:t>
            </a:r>
            <a:r>
              <a:rPr lang="de-CH" sz="1700" b="0" strike="noStrike" spc="-1" dirty="0">
                <a:solidFill>
                  <a:srgbClr val="000000"/>
                </a:solidFill>
                <a:ea typeface="Arial"/>
              </a:rPr>
              <a:t> </a:t>
            </a:r>
            <a:r>
              <a:rPr lang="de-CH" sz="1700" b="0" strike="noStrike" spc="-1" dirty="0" err="1">
                <a:solidFill>
                  <a:srgbClr val="000000"/>
                </a:solidFill>
                <a:ea typeface="Arial"/>
              </a:rPr>
              <a:t>order</a:t>
            </a:r>
            <a:r>
              <a:rPr lang="de-CH" sz="1700" b="0" strike="noStrike" spc="-1" dirty="0">
                <a:solidFill>
                  <a:srgbClr val="000000"/>
                </a:solidFill>
                <a:ea typeface="Arial"/>
              </a:rPr>
              <a:t> </a:t>
            </a:r>
            <a:r>
              <a:rPr lang="de-CH" sz="1700" b="0" strike="noStrike" spc="-1" dirty="0" err="1">
                <a:solidFill>
                  <a:srgbClr val="000000"/>
                </a:solidFill>
                <a:ea typeface="Arial"/>
              </a:rPr>
              <a:t>of</a:t>
            </a:r>
            <a:r>
              <a:rPr lang="de-CH" sz="1700" b="0" strike="noStrike" spc="-1" dirty="0">
                <a:solidFill>
                  <a:srgbClr val="000000"/>
                </a:solidFill>
                <a:ea typeface="Arial"/>
              </a:rPr>
              <a:t> 50 </a:t>
            </a:r>
            <a:r>
              <a:rPr lang="de-CH" sz="1700" b="0" strike="noStrike" spc="-1" dirty="0" err="1">
                <a:solidFill>
                  <a:srgbClr val="000000"/>
                </a:solidFill>
                <a:ea typeface="Arial"/>
              </a:rPr>
              <a:t>nm</a:t>
            </a:r>
            <a:r>
              <a:rPr lang="de-CH" sz="1700" b="0" strike="noStrike" spc="-1" dirty="0">
                <a:solidFill>
                  <a:srgbClr val="000000"/>
                </a:solidFill>
                <a:ea typeface="Arial"/>
              </a:rPr>
              <a:t> </a:t>
            </a:r>
            <a:r>
              <a:rPr lang="de-CH" sz="1700" b="0" strike="noStrike" spc="-1" dirty="0" err="1">
                <a:solidFill>
                  <a:srgbClr val="000000"/>
                </a:solidFill>
                <a:ea typeface="Arial"/>
              </a:rPr>
              <a:t>is</a:t>
            </a:r>
            <a:r>
              <a:rPr lang="de-CH" sz="1700" b="0" strike="noStrike" spc="-1" dirty="0">
                <a:solidFill>
                  <a:srgbClr val="000000"/>
                </a:solidFill>
                <a:ea typeface="Arial"/>
              </a:rPr>
              <a:t> </a:t>
            </a:r>
            <a:r>
              <a:rPr lang="de-CH" sz="1700" b="0" strike="noStrike" spc="-1" dirty="0" err="1">
                <a:solidFill>
                  <a:srgbClr val="000000"/>
                </a:solidFill>
                <a:ea typeface="Arial"/>
              </a:rPr>
              <a:t>measurable</a:t>
            </a:r>
            <a:r>
              <a:rPr lang="de-CH" sz="1700" b="0" strike="noStrike" spc="-1" dirty="0">
                <a:solidFill>
                  <a:srgbClr val="000000"/>
                </a:solidFill>
                <a:ea typeface="Arial"/>
              </a:rPr>
              <a:t> </a:t>
            </a:r>
            <a:r>
              <a:rPr lang="de-CH" sz="1700" b="0" strike="noStrike" spc="-1" dirty="0" err="1">
                <a:solidFill>
                  <a:srgbClr val="000000"/>
                </a:solidFill>
                <a:ea typeface="Arial"/>
              </a:rPr>
              <a:t>even</a:t>
            </a:r>
            <a:r>
              <a:rPr lang="de-CH" sz="1700" b="0" strike="noStrike" spc="-1" dirty="0">
                <a:solidFill>
                  <a:srgbClr val="000000"/>
                </a:solidFill>
                <a:ea typeface="Arial"/>
              </a:rPr>
              <a:t> on large </a:t>
            </a:r>
            <a:r>
              <a:rPr lang="de-CH" sz="1700" b="0" strike="noStrike" spc="-1" dirty="0" err="1">
                <a:solidFill>
                  <a:srgbClr val="000000"/>
                </a:solidFill>
                <a:ea typeface="Arial"/>
              </a:rPr>
              <a:t>samples</a:t>
            </a:r>
            <a:endParaRPr lang="en-GB" sz="1700" b="0" strike="noStrike" spc="-1" dirty="0"/>
          </a:p>
        </p:txBody>
      </p:sp>
      <p:sp>
        <p:nvSpPr>
          <p:cNvPr id="712" name="Straight Connector 711"/>
          <p:cNvSpPr/>
          <p:nvPr/>
        </p:nvSpPr>
        <p:spPr>
          <a:xfrm flipV="1">
            <a:off x="2274120" y="267660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13"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Sources of </a:t>
            </a:r>
            <a:r>
              <a:rPr lang="en-US" sz="2400" b="0" i="1" strike="noStrike" spc="-1" dirty="0" err="1">
                <a:solidFill>
                  <a:srgbClr val="686868"/>
                </a:solidFill>
                <a:latin typeface="Georgia"/>
                <a:ea typeface="Calibri"/>
              </a:rPr>
              <a:t>E</a:t>
            </a:r>
            <a:r>
              <a:rPr lang="en-US" sz="2400" b="0" i="1" strike="noStrike" spc="-1" baseline="-8000" dirty="0" err="1">
                <a:solidFill>
                  <a:srgbClr val="686868"/>
                </a:solidFill>
                <a:latin typeface="Georgia"/>
                <a:ea typeface="Calibri"/>
              </a:rPr>
              <a:t>y</a:t>
            </a:r>
            <a:r>
              <a:rPr lang="en-US" sz="2400" b="0" strike="noStrike" spc="-1" dirty="0">
                <a:solidFill>
                  <a:srgbClr val="686868"/>
                </a:solidFill>
                <a:latin typeface="Georgia"/>
                <a:ea typeface="Calibri"/>
              </a:rPr>
              <a:t> field: electrode non-uniformity</a:t>
            </a:r>
            <a:endParaRPr lang="en-GB" sz="2400" b="0" strike="noStrike" spc="-1" dirty="0"/>
          </a:p>
        </p:txBody>
      </p:sp>
      <p:sp>
        <p:nvSpPr>
          <p:cNvPr id="714"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BAE86D0C-1D7C-45CC-A929-EB337F13D63C}" type="slidenum">
              <a:rPr lang="en-US" sz="800" b="0" strike="noStrike" spc="-1">
                <a:solidFill>
                  <a:srgbClr val="000000"/>
                </a:solidFill>
                <a:latin typeface="Humanst521 Lt BT" panose="020B0402020204020304" pitchFamily="34" charset="0"/>
              </a:rPr>
              <a:t>32</a:t>
            </a:fld>
            <a:endParaRPr lang="en-GB" sz="800" b="0" strike="noStrike" spc="-1" dirty="0">
              <a:latin typeface="Times New Roman"/>
            </a:endParaRPr>
          </a:p>
        </p:txBody>
      </p:sp>
      <p:sp>
        <p:nvSpPr>
          <p:cNvPr id="715" name="Rectangle 714"/>
          <p:cNvSpPr/>
          <p:nvPr/>
        </p:nvSpPr>
        <p:spPr>
          <a:xfrm>
            <a:off x="8003880" y="2139480"/>
            <a:ext cx="180000" cy="345960"/>
          </a:xfrm>
          <a:prstGeom prst="rect">
            <a:avLst/>
          </a:prstGeom>
          <a:noFill/>
          <a:ln w="0">
            <a:noFill/>
          </a:ln>
        </p:spPr>
        <p:style>
          <a:lnRef idx="0">
            <a:scrgbClr r="0" g="0" b="0"/>
          </a:lnRef>
          <a:fillRef idx="0">
            <a:scrgbClr r="0" g="0" b="0"/>
          </a:fillRef>
          <a:effectRef idx="0">
            <a:scrgbClr r="0" g="0" b="0"/>
          </a:effectRef>
          <a:fontRef idx="minor"/>
        </p:style>
      </p:sp>
      <p:grpSp>
        <p:nvGrpSpPr>
          <p:cNvPr id="716" name="Group 715"/>
          <p:cNvGrpSpPr/>
          <p:nvPr/>
        </p:nvGrpSpPr>
        <p:grpSpPr>
          <a:xfrm>
            <a:off x="4599900" y="798660"/>
            <a:ext cx="4018140" cy="1419480"/>
            <a:chOff x="4599900" y="798660"/>
            <a:chExt cx="4018140" cy="1419480"/>
          </a:xfrm>
        </p:grpSpPr>
        <p:pic>
          <p:nvPicPr>
            <p:cNvPr id="717" name="Picture 716"/>
            <p:cNvPicPr/>
            <p:nvPr/>
          </p:nvPicPr>
          <p:blipFill>
            <a:blip r:embed="rId2"/>
            <a:stretch/>
          </p:blipFill>
          <p:spPr>
            <a:xfrm>
              <a:off x="4605120" y="798660"/>
              <a:ext cx="2237400" cy="647640"/>
            </a:xfrm>
            <a:prstGeom prst="rect">
              <a:avLst/>
            </a:prstGeom>
            <a:ln w="0">
              <a:noFill/>
            </a:ln>
          </p:spPr>
        </p:pic>
        <p:sp>
          <p:nvSpPr>
            <p:cNvPr id="718" name="Freeform 717"/>
            <p:cNvSpPr/>
            <p:nvPr/>
          </p:nvSpPr>
          <p:spPr>
            <a:xfrm rot="5400000">
              <a:off x="6192439" y="-190001"/>
              <a:ext cx="815602" cy="4000680"/>
            </a:xfrm>
            <a:custGeom>
              <a:avLst/>
              <a:gdLst/>
              <a:ahLst/>
              <a:cxnLst/>
              <a:rect l="l" t="t" r="r" b="b"/>
              <a:pathLst>
                <a:path w="21600" h="21600">
                  <a:moveTo>
                    <a:pt x="0" y="0"/>
                  </a:moveTo>
                  <a:lnTo>
                    <a:pt x="21600" y="0"/>
                  </a:lnTo>
                  <a:lnTo>
                    <a:pt x="16200" y="21600"/>
                  </a:lnTo>
                  <a:lnTo>
                    <a:pt x="5400" y="216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vert="vert270" lIns="90000" tIns="45000" rIns="90000" bIns="45000" anchor="b">
              <a:noAutofit/>
            </a:bodyPr>
            <a:lstStyle/>
            <a:p>
              <a:pPr algn="ctr">
                <a:lnSpc>
                  <a:spcPct val="100000"/>
                </a:lnSpc>
                <a:buNone/>
              </a:pPr>
              <a:r>
                <a:rPr lang="en-GB" sz="1500" b="0" strike="noStrike" spc="-1" dirty="0">
                  <a:solidFill>
                    <a:srgbClr val="000000"/>
                  </a:solidFill>
                  <a:latin typeface="Humanst521 Lt BT" panose="020B0402020204020304" pitchFamily="34" charset="0"/>
                  <a:ea typeface="Calibri"/>
                </a:rPr>
                <a:t>anode</a:t>
              </a:r>
              <a:endParaRPr lang="en-GB" sz="1500" b="0" strike="noStrike" spc="-1" dirty="0">
                <a:latin typeface="Humanst521 Lt BT" panose="020B0402020204020304" pitchFamily="34" charset="0"/>
              </a:endParaRPr>
            </a:p>
            <a:p>
              <a:pPr algn="ctr">
                <a:lnSpc>
                  <a:spcPct val="100000"/>
                </a:lnSpc>
                <a:buNone/>
              </a:pPr>
              <a:endParaRPr lang="en-GB" sz="1500" b="0" strike="noStrike" spc="-1" dirty="0">
                <a:latin typeface="Humanst521 Lt BT" panose="020B0402020204020304" pitchFamily="34" charset="0"/>
              </a:endParaRPr>
            </a:p>
          </p:txBody>
        </p:sp>
        <p:sp>
          <p:nvSpPr>
            <p:cNvPr id="719" name="Straight Connector 718"/>
            <p:cNvSpPr/>
            <p:nvPr/>
          </p:nvSpPr>
          <p:spPr>
            <a:xfrm>
              <a:off x="4605120" y="1615680"/>
              <a:ext cx="4012920" cy="360"/>
            </a:xfrm>
            <a:prstGeom prst="line">
              <a:avLst/>
            </a:prstGeom>
            <a:ln w="0">
              <a:solidFill>
                <a:srgbClr val="FF3838"/>
              </a:solidFill>
              <a:prstDash val="dash"/>
            </a:ln>
          </p:spPr>
          <p:style>
            <a:lnRef idx="0">
              <a:scrgbClr r="0" g="0" b="0"/>
            </a:lnRef>
            <a:fillRef idx="0">
              <a:scrgbClr r="0" g="0" b="0"/>
            </a:fillRef>
            <a:effectRef idx="0">
              <a:scrgbClr r="0" g="0" b="0"/>
            </a:effectRef>
            <a:fontRef idx="minor"/>
          </p:style>
        </p:sp>
      </p:grpSp>
      <p:sp>
        <p:nvSpPr>
          <p:cNvPr id="721" name="Freeform 720"/>
          <p:cNvSpPr/>
          <p:nvPr/>
        </p:nvSpPr>
        <p:spPr>
          <a:xfrm>
            <a:off x="1006920" y="2944800"/>
            <a:ext cx="7680600" cy="910080"/>
          </a:xfrm>
          <a:custGeom>
            <a:avLst/>
            <a:gdLst/>
            <a:ahLst/>
            <a:cxnLst/>
            <a:rect l="l" t="t" r="r" b="b"/>
            <a:pathLst>
              <a:path w="21337" h="2530" fill="none">
                <a:moveTo>
                  <a:pt x="0" y="22"/>
                </a:moveTo>
                <a:cubicBezTo>
                  <a:pt x="1436" y="-262"/>
                  <a:pt x="13229" y="2327"/>
                  <a:pt x="13210" y="2308"/>
                </a:cubicBezTo>
                <a:cubicBezTo>
                  <a:pt x="13191" y="2289"/>
                  <a:pt x="16593" y="2743"/>
                  <a:pt x="17747" y="2403"/>
                </a:cubicBezTo>
                <a:cubicBezTo>
                  <a:pt x="18899" y="2063"/>
                  <a:pt x="21337" y="1212"/>
                  <a:pt x="21337" y="1212"/>
                </a:cubicBezTo>
                <a:lnTo>
                  <a:pt x="21298" y="1231"/>
                </a:lnTo>
                <a:lnTo>
                  <a:pt x="21299" y="1175"/>
                </a:lnTo>
              </a:path>
            </a:pathLst>
          </a:custGeom>
          <a:noFill/>
          <a:ln w="0">
            <a:solidFill>
              <a:srgbClr val="3465A4"/>
            </a:solidFill>
          </a:ln>
        </p:spPr>
        <p:style>
          <a:lnRef idx="0">
            <a:scrgbClr r="0" g="0" b="0"/>
          </a:lnRef>
          <a:fillRef idx="0">
            <a:scrgbClr r="0" g="0" b="0"/>
          </a:fillRef>
          <a:effectRef idx="0">
            <a:scrgbClr r="0" g="0" b="0"/>
          </a:effectRef>
          <a:fontRef idx="minor"/>
        </p:style>
      </p:sp>
      <p:sp>
        <p:nvSpPr>
          <p:cNvPr id="722" name="Straight Connector 721"/>
          <p:cNvSpPr/>
          <p:nvPr/>
        </p:nvSpPr>
        <p:spPr>
          <a:xfrm>
            <a:off x="946080" y="3857400"/>
            <a:ext cx="6973560" cy="360"/>
          </a:xfrm>
          <a:prstGeom prst="line">
            <a:avLst/>
          </a:prstGeom>
          <a:ln w="0">
            <a:solidFill>
              <a:srgbClr val="F44336"/>
            </a:solidFill>
            <a:custDash>
              <a:ds d="197000" sp="197000"/>
            </a:custDash>
          </a:ln>
        </p:spPr>
        <p:style>
          <a:lnRef idx="0">
            <a:scrgbClr r="0" g="0" b="0"/>
          </a:lnRef>
          <a:fillRef idx="0">
            <a:scrgbClr r="0" g="0" b="0"/>
          </a:fillRef>
          <a:effectRef idx="0">
            <a:scrgbClr r="0" g="0" b="0"/>
          </a:effectRef>
          <a:fontRef idx="minor"/>
        </p:style>
      </p:sp>
      <p:sp>
        <p:nvSpPr>
          <p:cNvPr id="723" name="Arc 722"/>
          <p:cNvSpPr/>
          <p:nvPr/>
        </p:nvSpPr>
        <p:spPr>
          <a:xfrm>
            <a:off x="3299760" y="2612520"/>
            <a:ext cx="1019880" cy="2910960"/>
          </a:xfrm>
          <a:prstGeom prst="arc">
            <a:avLst>
              <a:gd name="adj1" fmla="val 11285007"/>
              <a:gd name="adj2" fmla="val 18430264"/>
            </a:avLst>
          </a:prstGeom>
          <a:noFill/>
          <a:ln w="36000">
            <a:solidFill>
              <a:srgbClr val="F44336"/>
            </a:solidFill>
            <a:round/>
          </a:ln>
        </p:spPr>
        <p:style>
          <a:lnRef idx="0">
            <a:scrgbClr r="0" g="0" b="0"/>
          </a:lnRef>
          <a:fillRef idx="0">
            <a:scrgbClr r="0" g="0" b="0"/>
          </a:fillRef>
          <a:effectRef idx="0">
            <a:scrgbClr r="0" g="0" b="0"/>
          </a:effectRef>
          <a:fontRef idx="minor"/>
        </p:style>
      </p:sp>
      <p:sp>
        <p:nvSpPr>
          <p:cNvPr id="724" name="Straight Connector 723"/>
          <p:cNvSpPr/>
          <p:nvPr/>
        </p:nvSpPr>
        <p:spPr>
          <a:xfrm flipV="1">
            <a:off x="1530720" y="25513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5" name="Straight Connector 724"/>
          <p:cNvSpPr/>
          <p:nvPr/>
        </p:nvSpPr>
        <p:spPr>
          <a:xfrm flipV="1">
            <a:off x="1778760" y="25855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6" name="Straight Connector 725"/>
          <p:cNvSpPr/>
          <p:nvPr/>
        </p:nvSpPr>
        <p:spPr>
          <a:xfrm flipV="1">
            <a:off x="2044440" y="262656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7" name="Straight Connector 726"/>
          <p:cNvSpPr/>
          <p:nvPr/>
        </p:nvSpPr>
        <p:spPr>
          <a:xfrm flipV="1">
            <a:off x="3242160" y="283320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8" name="Straight Connector 727"/>
          <p:cNvSpPr/>
          <p:nvPr/>
        </p:nvSpPr>
        <p:spPr>
          <a:xfrm flipV="1">
            <a:off x="2498760" y="27079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29" name="Straight Connector 728"/>
          <p:cNvSpPr/>
          <p:nvPr/>
        </p:nvSpPr>
        <p:spPr>
          <a:xfrm flipV="1">
            <a:off x="2746800" y="274212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0" name="Straight Connector 729"/>
          <p:cNvSpPr/>
          <p:nvPr/>
        </p:nvSpPr>
        <p:spPr>
          <a:xfrm flipV="1">
            <a:off x="3012480" y="2783160"/>
            <a:ext cx="88560" cy="42156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1" name="Straight Connector 730"/>
          <p:cNvSpPr/>
          <p:nvPr/>
        </p:nvSpPr>
        <p:spPr>
          <a:xfrm flipV="1">
            <a:off x="4204440" y="301248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2" name="Straight Connector 731"/>
          <p:cNvSpPr/>
          <p:nvPr/>
        </p:nvSpPr>
        <p:spPr>
          <a:xfrm flipV="1">
            <a:off x="3456360" y="288144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3" name="Straight Connector 732"/>
          <p:cNvSpPr/>
          <p:nvPr/>
        </p:nvSpPr>
        <p:spPr>
          <a:xfrm flipV="1">
            <a:off x="3705840" y="291708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4" name="Straight Connector 733"/>
          <p:cNvSpPr/>
          <p:nvPr/>
        </p:nvSpPr>
        <p:spPr>
          <a:xfrm flipV="1">
            <a:off x="3973320" y="296028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5" name="Straight Connector 734"/>
          <p:cNvSpPr/>
          <p:nvPr/>
        </p:nvSpPr>
        <p:spPr>
          <a:xfrm flipV="1">
            <a:off x="5187240" y="319860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6" name="Straight Connector 735"/>
          <p:cNvSpPr/>
          <p:nvPr/>
        </p:nvSpPr>
        <p:spPr>
          <a:xfrm flipV="1">
            <a:off x="4439160" y="306756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7" name="Straight Connector 736"/>
          <p:cNvSpPr/>
          <p:nvPr/>
        </p:nvSpPr>
        <p:spPr>
          <a:xfrm flipV="1">
            <a:off x="4688640" y="310320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8" name="Straight Connector 737"/>
          <p:cNvSpPr/>
          <p:nvPr/>
        </p:nvSpPr>
        <p:spPr>
          <a:xfrm flipV="1">
            <a:off x="4956120" y="3146400"/>
            <a:ext cx="88920" cy="441000"/>
          </a:xfrm>
          <a:prstGeom prst="line">
            <a:avLst/>
          </a:prstGeom>
          <a:ln w="0">
            <a:solidFill>
              <a:srgbClr val="3465A4"/>
            </a:solidFill>
            <a:tailEnd type="triangle" w="med" len="med"/>
          </a:ln>
        </p:spPr>
        <p:style>
          <a:lnRef idx="0">
            <a:scrgbClr r="0" g="0" b="0"/>
          </a:lnRef>
          <a:fillRef idx="0">
            <a:scrgbClr r="0" g="0" b="0"/>
          </a:fillRef>
          <a:effectRef idx="0">
            <a:scrgbClr r="0" g="0" b="0"/>
          </a:effectRef>
          <a:fontRef idx="minor"/>
        </p:style>
      </p:sp>
      <p:sp>
        <p:nvSpPr>
          <p:cNvPr id="739" name="Rectangle 738"/>
          <p:cNvSpPr/>
          <p:nvPr/>
        </p:nvSpPr>
        <p:spPr>
          <a:xfrm rot="20311200">
            <a:off x="7238160" y="3341160"/>
            <a:ext cx="1312200" cy="289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GB" sz="1400" b="0" strike="noStrike" spc="-1" dirty="0">
                <a:solidFill>
                  <a:srgbClr val="000000"/>
                </a:solidFill>
                <a:latin typeface="Humanst521 Lt BT" panose="020B0402020204020304" pitchFamily="34" charset="0"/>
                <a:ea typeface="Calibri"/>
              </a:rPr>
              <a:t>anode surface</a:t>
            </a:r>
            <a:endParaRPr lang="en-GB" sz="1400" b="0" strike="noStrike" spc="-1" dirty="0">
              <a:latin typeface="Humanst521 Lt BT" panose="020B0402020204020304" pitchFamily="34" charset="0"/>
            </a:endParaRPr>
          </a:p>
        </p:txBody>
      </p:sp>
    </p:spTree>
    <p:extLst>
      <p:ext uri="{BB962C8B-B14F-4D97-AF65-F5344CB8AC3E}">
        <p14:creationId xmlns:p14="http://schemas.microsoft.com/office/powerpoint/2010/main" val="772592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Picture 614"/>
          <p:cNvPicPr/>
          <p:nvPr/>
        </p:nvPicPr>
        <p:blipFill>
          <a:blip r:embed="rId2"/>
          <a:stretch/>
        </p:blipFill>
        <p:spPr>
          <a:xfrm>
            <a:off x="4418639" y="705586"/>
            <a:ext cx="4486209" cy="3046860"/>
          </a:xfrm>
          <a:prstGeom prst="rect">
            <a:avLst/>
          </a:prstGeom>
          <a:ln w="0">
            <a:noFill/>
          </a:ln>
        </p:spPr>
      </p:pic>
      <p:sp>
        <p:nvSpPr>
          <p:cNvPr id="616" name="PlaceHolder 1"/>
          <p:cNvSpPr>
            <a:spLocks noGrp="1"/>
          </p:cNvSpPr>
          <p:nvPr>
            <p:ph idx="4294967295"/>
          </p:nvPr>
        </p:nvSpPr>
        <p:spPr>
          <a:xfrm>
            <a:off x="780757" y="948600"/>
            <a:ext cx="3815723" cy="391896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strike="noStrike" spc="-1" dirty="0">
                <a:solidFill>
                  <a:srgbClr val="000000"/>
                </a:solidFill>
              </a:rPr>
              <a:t>Limit on </a:t>
            </a:r>
            <a:r>
              <a:rPr lang="de-CH" sz="1700" strike="noStrike" spc="-1" dirty="0" err="1">
                <a:solidFill>
                  <a:srgbClr val="000000"/>
                </a:solidFill>
              </a:rPr>
              <a:t>the</a:t>
            </a:r>
            <a:r>
              <a:rPr lang="de-CH" sz="1700" strike="noStrike" spc="-1" dirty="0">
                <a:solidFill>
                  <a:srgbClr val="000000"/>
                </a:solidFill>
              </a:rPr>
              <a:t> </a:t>
            </a:r>
            <a:r>
              <a:rPr lang="de-CH" sz="1700" strike="noStrike" spc="-1" dirty="0" err="1">
                <a:solidFill>
                  <a:srgbClr val="000000"/>
                </a:solidFill>
              </a:rPr>
              <a:t>average</a:t>
            </a:r>
            <a:r>
              <a:rPr lang="de-CH" sz="1700" strike="noStrike" spc="-1" dirty="0">
                <a:solidFill>
                  <a:srgbClr val="000000"/>
                </a:solidFill>
              </a:rPr>
              <a:t> </a:t>
            </a:r>
            <a:r>
              <a:rPr lang="de-CH" sz="1700" i="1" strike="noStrike" spc="-1" dirty="0" err="1">
                <a:solidFill>
                  <a:srgbClr val="000000"/>
                </a:solidFill>
                <a:latin typeface="Cambria"/>
              </a:rPr>
              <a:t>E</a:t>
            </a:r>
            <a:r>
              <a:rPr lang="de-CH" sz="1700" i="1" strike="noStrike" spc="-1" baseline="-8000" dirty="0" err="1">
                <a:solidFill>
                  <a:srgbClr val="000000"/>
                </a:solidFill>
                <a:latin typeface="Cambria"/>
              </a:rPr>
              <a:t>y</a:t>
            </a:r>
            <a:r>
              <a:rPr lang="de-CH" sz="1700" strike="noStrike" spc="-1" dirty="0">
                <a:solidFill>
                  <a:srgbClr val="000000"/>
                </a:solidFill>
              </a:rPr>
              <a:t> </a:t>
            </a:r>
            <a:r>
              <a:rPr lang="de-CH" sz="1700" strike="noStrike" spc="-1" dirty="0" err="1">
                <a:solidFill>
                  <a:srgbClr val="000000"/>
                </a:solidFill>
              </a:rPr>
              <a:t>field</a:t>
            </a:r>
            <a:r>
              <a:rPr lang="de-CH" sz="1700" strike="noStrike" spc="-1" dirty="0">
                <a:solidFill>
                  <a:srgbClr val="000000"/>
                </a:solidFill>
              </a:rPr>
              <a:t> </a:t>
            </a:r>
            <a:r>
              <a:rPr lang="de-CH" sz="1700" strike="noStrike" spc="-1" dirty="0" err="1">
                <a:solidFill>
                  <a:srgbClr val="000000"/>
                </a:solidFill>
              </a:rPr>
              <a:t>as</a:t>
            </a:r>
            <a:r>
              <a:rPr lang="de-CH" sz="1700" strike="noStrike" spc="-1" dirty="0">
                <a:solidFill>
                  <a:srgbClr val="000000"/>
                </a:solidFill>
              </a:rPr>
              <a:t> a </a:t>
            </a:r>
            <a:r>
              <a:rPr lang="de-CH" sz="1700" strike="noStrike" spc="-1" dirty="0" err="1">
                <a:solidFill>
                  <a:srgbClr val="000000"/>
                </a:solidFill>
              </a:rPr>
              <a:t>function</a:t>
            </a:r>
            <a:r>
              <a:rPr lang="de-CH" sz="1700" strike="noStrike" spc="-1" dirty="0">
                <a:solidFill>
                  <a:srgbClr val="000000"/>
                </a:solidFill>
              </a:rPr>
              <a:t> </a:t>
            </a:r>
            <a:r>
              <a:rPr lang="de-CH" sz="1700" strike="noStrike" spc="-1" dirty="0" err="1">
                <a:solidFill>
                  <a:srgbClr val="000000"/>
                </a:solidFill>
              </a:rPr>
              <a:t>of</a:t>
            </a:r>
            <a:r>
              <a:rPr lang="de-CH" sz="1700" strike="noStrike" spc="-1" dirty="0">
                <a:solidFill>
                  <a:srgbClr val="000000"/>
                </a:solidFill>
              </a:rPr>
              <a:t> </a:t>
            </a:r>
            <a:r>
              <a:rPr lang="de-CH" sz="1700" strike="noStrike" spc="-1" dirty="0" err="1">
                <a:solidFill>
                  <a:srgbClr val="000000"/>
                </a:solidFill>
              </a:rPr>
              <a:t>the</a:t>
            </a:r>
            <a:r>
              <a:rPr lang="de-CH" sz="1700" strike="noStrike" spc="-1" dirty="0">
                <a:solidFill>
                  <a:srgbClr val="000000"/>
                </a:solidFill>
              </a:rPr>
              <a:t> </a:t>
            </a:r>
            <a:r>
              <a:rPr lang="de-CH" sz="1700" strike="noStrike" spc="-1" dirty="0" err="1">
                <a:solidFill>
                  <a:srgbClr val="000000"/>
                </a:solidFill>
              </a:rPr>
              <a:t>muon</a:t>
            </a:r>
            <a:r>
              <a:rPr lang="de-CH" sz="1700" strike="noStrike" spc="-1" dirty="0">
                <a:solidFill>
                  <a:srgbClr val="000000"/>
                </a:solidFill>
              </a:rPr>
              <a:t> </a:t>
            </a:r>
            <a:r>
              <a:rPr lang="de-CH" sz="1700" strike="noStrike" spc="-1" dirty="0" err="1">
                <a:solidFill>
                  <a:srgbClr val="000000"/>
                </a:solidFill>
              </a:rPr>
              <a:t>velocity</a:t>
            </a:r>
            <a:r>
              <a:rPr lang="de-CH" sz="1700" strike="noStrike" spc="-1" dirty="0">
                <a:solidFill>
                  <a:srgbClr val="000000"/>
                </a:solidFill>
              </a:rPr>
              <a:t> </a:t>
            </a:r>
            <a:r>
              <a:rPr lang="de-CH" sz="1700" strike="noStrike" spc="-1" dirty="0" err="1">
                <a:solidFill>
                  <a:srgbClr val="000000"/>
                </a:solidFill>
              </a:rPr>
              <a:t>shown</a:t>
            </a:r>
            <a:r>
              <a:rPr lang="de-CH" sz="1700" strike="noStrike" spc="-1" dirty="0">
                <a:solidFill>
                  <a:srgbClr val="000000"/>
                </a:solidFill>
              </a:rPr>
              <a:t> </a:t>
            </a:r>
            <a:r>
              <a:rPr lang="de-CH" sz="1700" strike="noStrike" spc="-1" dirty="0" err="1">
                <a:solidFill>
                  <a:srgbClr val="000000"/>
                </a:solidFill>
              </a:rPr>
              <a:t>as</a:t>
            </a:r>
            <a:r>
              <a:rPr lang="de-CH" sz="1700" strike="noStrike" spc="-1" dirty="0">
                <a:solidFill>
                  <a:srgbClr val="000000"/>
                </a:solidFill>
              </a:rPr>
              <a:t> a </a:t>
            </a:r>
            <a:r>
              <a:rPr lang="de-CH" sz="1700" strike="noStrike" spc="-1" dirty="0" err="1">
                <a:solidFill>
                  <a:srgbClr val="000000"/>
                </a:solidFill>
              </a:rPr>
              <a:t>fraction</a:t>
            </a:r>
            <a:r>
              <a:rPr lang="de-CH" sz="1700" strike="noStrike" spc="-1" dirty="0">
                <a:solidFill>
                  <a:srgbClr val="000000"/>
                </a:solidFill>
              </a:rPr>
              <a:t> </a:t>
            </a:r>
            <a:r>
              <a:rPr lang="de-CH" sz="1700" strike="noStrike" spc="-1" dirty="0" err="1">
                <a:solidFill>
                  <a:srgbClr val="000000"/>
                </a:solidFill>
              </a:rPr>
              <a:t>of</a:t>
            </a:r>
            <a:r>
              <a:rPr lang="de-CH" sz="1700" strike="noStrike" spc="-1" dirty="0">
                <a:solidFill>
                  <a:srgbClr val="000000"/>
                </a:solidFill>
              </a:rPr>
              <a:t> </a:t>
            </a:r>
            <a:r>
              <a:rPr lang="de-CH" sz="1700" strike="noStrike" spc="-1" dirty="0" err="1">
                <a:solidFill>
                  <a:srgbClr val="000000"/>
                </a:solidFill>
              </a:rPr>
              <a:t>the</a:t>
            </a:r>
            <a:r>
              <a:rPr lang="de-CH" sz="1700" strike="noStrike" spc="-1" dirty="0">
                <a:solidFill>
                  <a:srgbClr val="000000"/>
                </a:solidFill>
              </a:rPr>
              <a:t> radial </a:t>
            </a:r>
            <a:r>
              <a:rPr lang="de-CH" sz="1700" strike="noStrike" spc="-1" dirty="0" err="1">
                <a:solidFill>
                  <a:srgbClr val="000000"/>
                </a:solidFill>
              </a:rPr>
              <a:t>component</a:t>
            </a:r>
            <a:endParaRPr lang="en-GB" sz="1700" strike="noStrike" spc="-1" dirty="0"/>
          </a:p>
          <a:p>
            <a:pPr marL="432000" indent="-324000">
              <a:lnSpc>
                <a:spcPct val="100000"/>
              </a:lnSpc>
              <a:spcBef>
                <a:spcPts val="1417"/>
              </a:spcBef>
              <a:buClr>
                <a:srgbClr val="000000"/>
              </a:buClr>
              <a:buSzPct val="45000"/>
              <a:buFont typeface="Wingdings" charset="2"/>
              <a:buChar char=""/>
            </a:pPr>
            <a:r>
              <a:rPr lang="de-CH" sz="1700" strike="noStrike" spc="-1" dirty="0">
                <a:solidFill>
                  <a:srgbClr val="000000"/>
                </a:solidFill>
              </a:rPr>
              <a:t>The </a:t>
            </a:r>
            <a:r>
              <a:rPr lang="de-CH" sz="1700" strike="noStrike" spc="-1" dirty="0" err="1">
                <a:solidFill>
                  <a:srgbClr val="000000"/>
                </a:solidFill>
              </a:rPr>
              <a:t>limit</a:t>
            </a:r>
            <a:r>
              <a:rPr lang="de-CH" sz="1700" strike="noStrike" spc="-1" dirty="0">
                <a:solidFill>
                  <a:srgbClr val="000000"/>
                </a:solidFill>
              </a:rPr>
              <a:t> </a:t>
            </a:r>
            <a:r>
              <a:rPr lang="de-CH" sz="1700" strike="noStrike" spc="-1" dirty="0" err="1">
                <a:solidFill>
                  <a:srgbClr val="000000"/>
                </a:solidFill>
              </a:rPr>
              <a:t>is</a:t>
            </a:r>
            <a:r>
              <a:rPr lang="de-CH" sz="1700" strike="noStrike" spc="-1" dirty="0">
                <a:solidFill>
                  <a:srgbClr val="000000"/>
                </a:solidFill>
              </a:rPr>
              <a:t> 0.5 ppm </a:t>
            </a:r>
            <a:r>
              <a:rPr lang="de-CH" sz="1700" strike="noStrike" spc="-1" dirty="0" err="1">
                <a:solidFill>
                  <a:srgbClr val="000000"/>
                </a:solidFill>
              </a:rPr>
              <a:t>for</a:t>
            </a:r>
            <a:r>
              <a:rPr lang="de-CH" sz="1700" strike="noStrike" spc="-1" dirty="0">
                <a:solidFill>
                  <a:srgbClr val="000000"/>
                </a:solidFill>
              </a:rPr>
              <a:t> </a:t>
            </a:r>
            <a:r>
              <a:rPr lang="de-CH" sz="1700" strike="noStrike" spc="-1" dirty="0" err="1">
                <a:solidFill>
                  <a:srgbClr val="000000"/>
                </a:solidFill>
              </a:rPr>
              <a:t>the</a:t>
            </a:r>
            <a:r>
              <a:rPr lang="de-CH" sz="1700" strike="noStrike" spc="-1" dirty="0">
                <a:solidFill>
                  <a:srgbClr val="000000"/>
                </a:solidFill>
              </a:rPr>
              <a:t> </a:t>
            </a:r>
            <a:r>
              <a:rPr lang="de-CH" sz="1700" strike="noStrike" spc="-1" dirty="0" err="1">
                <a:solidFill>
                  <a:srgbClr val="000000"/>
                </a:solidFill>
              </a:rPr>
              <a:t>precursor</a:t>
            </a:r>
            <a:r>
              <a:rPr lang="de-CH" sz="1700" strike="noStrike" spc="-1" dirty="0">
                <a:solidFill>
                  <a:srgbClr val="000000"/>
                </a:solidFill>
              </a:rPr>
              <a:t> </a:t>
            </a:r>
            <a:r>
              <a:rPr lang="de-CH" sz="1700" strike="noStrike" spc="-1" dirty="0" err="1">
                <a:solidFill>
                  <a:srgbClr val="000000"/>
                </a:solidFill>
              </a:rPr>
              <a:t>experiment</a:t>
            </a:r>
            <a:r>
              <a:rPr lang="de-CH" sz="1700" strike="noStrike" spc="-1" dirty="0">
                <a:solidFill>
                  <a:srgbClr val="000000"/>
                </a:solidFill>
              </a:rPr>
              <a:t> </a:t>
            </a:r>
            <a:r>
              <a:rPr lang="de-CH" sz="1700" strike="noStrike" spc="-1" dirty="0" err="1">
                <a:solidFill>
                  <a:srgbClr val="000000"/>
                </a:solidFill>
              </a:rPr>
              <a:t>and</a:t>
            </a:r>
            <a:r>
              <a:rPr lang="de-CH" sz="1700" strike="noStrike" spc="-1" dirty="0">
                <a:solidFill>
                  <a:srgbClr val="000000"/>
                </a:solidFill>
              </a:rPr>
              <a:t> 0.1 ppm </a:t>
            </a:r>
            <a:r>
              <a:rPr lang="de-CH" sz="1700" strike="noStrike" spc="-1" dirty="0" err="1">
                <a:solidFill>
                  <a:srgbClr val="000000"/>
                </a:solidFill>
              </a:rPr>
              <a:t>for</a:t>
            </a:r>
            <a:r>
              <a:rPr lang="de-CH" sz="1700" strike="noStrike" spc="-1" dirty="0">
                <a:solidFill>
                  <a:srgbClr val="000000"/>
                </a:solidFill>
              </a:rPr>
              <a:t> </a:t>
            </a:r>
            <a:r>
              <a:rPr lang="de-CH" sz="1700" strike="noStrike" spc="-1" dirty="0" err="1">
                <a:solidFill>
                  <a:srgbClr val="000000"/>
                </a:solidFill>
              </a:rPr>
              <a:t>the</a:t>
            </a:r>
            <a:r>
              <a:rPr lang="de-CH" sz="1700" strike="noStrike" spc="-1" dirty="0">
                <a:solidFill>
                  <a:srgbClr val="000000"/>
                </a:solidFill>
              </a:rPr>
              <a:t> final </a:t>
            </a:r>
            <a:r>
              <a:rPr lang="de-CH" sz="1700" strike="noStrike" spc="-1" dirty="0" err="1">
                <a:solidFill>
                  <a:srgbClr val="000000"/>
                </a:solidFill>
              </a:rPr>
              <a:t>experiment</a:t>
            </a:r>
            <a:r>
              <a:rPr lang="de-CH" sz="1700" strike="noStrike" spc="-1" dirty="0">
                <a:solidFill>
                  <a:srgbClr val="000000"/>
                </a:solidFill>
              </a:rPr>
              <a:t> </a:t>
            </a:r>
            <a:endParaRPr lang="en-GB" sz="1700" strike="noStrike" spc="-1" dirty="0"/>
          </a:p>
          <a:p>
            <a:pPr marL="432000" indent="-324000">
              <a:lnSpc>
                <a:spcPct val="100000"/>
              </a:lnSpc>
              <a:spcBef>
                <a:spcPts val="1417"/>
              </a:spcBef>
              <a:buClr>
                <a:srgbClr val="000000"/>
              </a:buClr>
              <a:buSzPct val="45000"/>
              <a:buFont typeface="Wingdings" charset="2"/>
              <a:buChar char=""/>
            </a:pPr>
            <a:r>
              <a:rPr lang="de-CH" sz="1700" strike="noStrike" spc="-1" dirty="0">
                <a:solidFill>
                  <a:srgbClr val="000000"/>
                </a:solidFill>
              </a:rPr>
              <a:t>This </a:t>
            </a:r>
            <a:r>
              <a:rPr lang="de-CH" sz="1700" strike="noStrike" spc="-1" dirty="0" err="1">
                <a:solidFill>
                  <a:srgbClr val="000000"/>
                </a:solidFill>
              </a:rPr>
              <a:t>effect</a:t>
            </a:r>
            <a:r>
              <a:rPr lang="de-CH" sz="1700" strike="noStrike" spc="-1" dirty="0">
                <a:solidFill>
                  <a:srgbClr val="000000"/>
                </a:solidFill>
              </a:rPr>
              <a:t> </a:t>
            </a:r>
            <a:r>
              <a:rPr lang="de-CH" sz="1700" strike="noStrike" spc="-1" dirty="0" err="1">
                <a:solidFill>
                  <a:srgbClr val="000000"/>
                </a:solidFill>
              </a:rPr>
              <a:t>can</a:t>
            </a:r>
            <a:r>
              <a:rPr lang="de-CH" sz="1700" strike="noStrike" spc="-1" dirty="0">
                <a:solidFill>
                  <a:srgbClr val="000000"/>
                </a:solidFill>
              </a:rPr>
              <a:t> </a:t>
            </a:r>
            <a:r>
              <a:rPr lang="de-CH" sz="1700" strike="noStrike" spc="-1" dirty="0" err="1">
                <a:solidFill>
                  <a:srgbClr val="000000"/>
                </a:solidFill>
              </a:rPr>
              <a:t>be</a:t>
            </a:r>
            <a:r>
              <a:rPr lang="de-CH" sz="1700" strike="noStrike" spc="-1" dirty="0">
                <a:solidFill>
                  <a:srgbClr val="000000"/>
                </a:solidFill>
              </a:rPr>
              <a:t> </a:t>
            </a:r>
            <a:r>
              <a:rPr lang="de-CH" sz="1700" strike="noStrike" spc="-1" dirty="0" err="1">
                <a:solidFill>
                  <a:srgbClr val="000000"/>
                </a:solidFill>
              </a:rPr>
              <a:t>largely</a:t>
            </a:r>
            <a:r>
              <a:rPr lang="de-CH" sz="1700" strike="noStrike" spc="-1" dirty="0">
                <a:solidFill>
                  <a:srgbClr val="000000"/>
                </a:solidFill>
              </a:rPr>
              <a:t> </a:t>
            </a:r>
            <a:r>
              <a:rPr lang="de-CH" sz="1700" strike="noStrike" spc="-1" dirty="0" err="1">
                <a:solidFill>
                  <a:srgbClr val="000000"/>
                </a:solidFill>
              </a:rPr>
              <a:t>cancelled</a:t>
            </a:r>
            <a:r>
              <a:rPr lang="de-CH" sz="1700" strike="noStrike" spc="-1" dirty="0">
                <a:solidFill>
                  <a:srgbClr val="000000"/>
                </a:solidFill>
              </a:rPr>
              <a:t> </a:t>
            </a:r>
            <a:r>
              <a:rPr lang="de-CH" sz="1700" strike="noStrike" spc="-1" dirty="0" err="1">
                <a:solidFill>
                  <a:srgbClr val="000000"/>
                </a:solidFill>
              </a:rPr>
              <a:t>if</a:t>
            </a:r>
            <a:r>
              <a:rPr lang="de-CH" sz="1700" strike="noStrike" spc="-1" dirty="0">
                <a:solidFill>
                  <a:srgbClr val="000000"/>
                </a:solidFill>
              </a:rPr>
              <a:t> </a:t>
            </a:r>
            <a:r>
              <a:rPr lang="de-CH" sz="1700" strike="noStrike" spc="-1" dirty="0" err="1">
                <a:solidFill>
                  <a:srgbClr val="000000"/>
                </a:solidFill>
              </a:rPr>
              <a:t>particles</a:t>
            </a:r>
            <a:r>
              <a:rPr lang="de-CH" sz="1700" strike="noStrike" spc="-1" dirty="0">
                <a:solidFill>
                  <a:srgbClr val="000000"/>
                </a:solidFill>
              </a:rPr>
              <a:t> </a:t>
            </a:r>
            <a:r>
              <a:rPr lang="de-CH" sz="1700" strike="noStrike" spc="-1" dirty="0" err="1">
                <a:solidFill>
                  <a:srgbClr val="000000"/>
                </a:solidFill>
              </a:rPr>
              <a:t>are</a:t>
            </a:r>
            <a:r>
              <a:rPr lang="de-CH" sz="1700" strike="noStrike" spc="-1" dirty="0">
                <a:solidFill>
                  <a:srgbClr val="000000"/>
                </a:solidFill>
              </a:rPr>
              <a:t> </a:t>
            </a:r>
            <a:r>
              <a:rPr lang="de-CH" sz="1700" strike="noStrike" spc="-1" dirty="0" err="1">
                <a:solidFill>
                  <a:srgbClr val="000000"/>
                </a:solidFill>
              </a:rPr>
              <a:t>injected</a:t>
            </a:r>
            <a:r>
              <a:rPr lang="de-CH" sz="1700" strike="noStrike" spc="-1" dirty="0">
                <a:solidFill>
                  <a:srgbClr val="000000"/>
                </a:solidFill>
              </a:rPr>
              <a:t> </a:t>
            </a:r>
            <a:r>
              <a:rPr lang="de-CH" sz="1700" strike="noStrike" spc="-1" dirty="0" err="1">
                <a:solidFill>
                  <a:srgbClr val="000000"/>
                </a:solidFill>
              </a:rPr>
              <a:t>alternatively</a:t>
            </a:r>
            <a:r>
              <a:rPr lang="de-CH" sz="1700" strike="noStrike" spc="-1" dirty="0">
                <a:solidFill>
                  <a:srgbClr val="000000"/>
                </a:solidFill>
              </a:rPr>
              <a:t> </a:t>
            </a:r>
            <a:r>
              <a:rPr lang="de-CH" sz="1700" b="1" strike="noStrike" spc="-1" dirty="0">
                <a:solidFill>
                  <a:srgbClr val="000000"/>
                </a:solidFill>
              </a:rPr>
              <a:t>CW</a:t>
            </a:r>
            <a:r>
              <a:rPr lang="de-CH" sz="1700" strike="noStrike" spc="-1" dirty="0">
                <a:solidFill>
                  <a:srgbClr val="000000"/>
                </a:solidFill>
              </a:rPr>
              <a:t> </a:t>
            </a:r>
            <a:r>
              <a:rPr lang="de-CH" sz="1700" strike="noStrike" spc="-1" dirty="0" err="1">
                <a:solidFill>
                  <a:srgbClr val="000000"/>
                </a:solidFill>
              </a:rPr>
              <a:t>and</a:t>
            </a:r>
            <a:r>
              <a:rPr lang="de-CH" sz="1700" strike="noStrike" spc="-1" dirty="0">
                <a:solidFill>
                  <a:srgbClr val="000000"/>
                </a:solidFill>
              </a:rPr>
              <a:t> </a:t>
            </a:r>
            <a:r>
              <a:rPr lang="de-CH" sz="1700" b="1" strike="noStrike" spc="-1" dirty="0">
                <a:solidFill>
                  <a:srgbClr val="000000"/>
                </a:solidFill>
              </a:rPr>
              <a:t>CCW</a:t>
            </a:r>
            <a:r>
              <a:rPr lang="de-CH" sz="1700" strike="noStrike" spc="-1" dirty="0">
                <a:solidFill>
                  <a:srgbClr val="000000"/>
                </a:solidFill>
              </a:rPr>
              <a:t>.</a:t>
            </a:r>
            <a:endParaRPr lang="en-GB" sz="1700" strike="noStrike" spc="-1" dirty="0"/>
          </a:p>
        </p:txBody>
      </p:sp>
      <p:sp>
        <p:nvSpPr>
          <p:cNvPr id="617"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Constraints on the average horizontal E-field</a:t>
            </a:r>
            <a:endParaRPr lang="en-GB" sz="2400" b="0" strike="noStrike" spc="-1" dirty="0"/>
          </a:p>
        </p:txBody>
      </p:sp>
      <p:sp>
        <p:nvSpPr>
          <p:cNvPr id="618"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FAF6CD8C-E426-4908-BDA2-CDFFE038ED94}" type="slidenum">
              <a:rPr lang="en-US" sz="800" b="0" strike="noStrike" spc="-1">
                <a:solidFill>
                  <a:srgbClr val="000000"/>
                </a:solidFill>
                <a:latin typeface="Humanst521 Lt BT" panose="020B0402020204020304" pitchFamily="34" charset="0"/>
              </a:rPr>
              <a:t>33</a:t>
            </a:fld>
            <a:endParaRPr lang="en-GB" sz="800" b="0" strike="noStrike" spc="-1" dirty="0">
              <a:latin typeface="Times New Roman"/>
            </a:endParaRPr>
          </a:p>
        </p:txBody>
      </p:sp>
      <p:pic>
        <p:nvPicPr>
          <p:cNvPr id="633" name="Picture 632"/>
          <p:cNvPicPr/>
          <p:nvPr/>
        </p:nvPicPr>
        <p:blipFill>
          <a:blip r:embed="rId3"/>
          <a:stretch/>
        </p:blipFill>
        <p:spPr>
          <a:xfrm>
            <a:off x="4584600" y="4105606"/>
            <a:ext cx="4191840" cy="624960"/>
          </a:xfrm>
          <a:prstGeom prst="rect">
            <a:avLst/>
          </a:prstGeom>
          <a:ln w="0">
            <a:noFill/>
          </a:ln>
        </p:spPr>
      </p:pic>
      <p:grpSp>
        <p:nvGrpSpPr>
          <p:cNvPr id="35" name="Group 34"/>
          <p:cNvGrpSpPr/>
          <p:nvPr/>
        </p:nvGrpSpPr>
        <p:grpSpPr>
          <a:xfrm>
            <a:off x="2372353" y="3780641"/>
            <a:ext cx="1627560" cy="1017720"/>
            <a:chOff x="2796840" y="3823200"/>
            <a:chExt cx="1627560" cy="1017720"/>
          </a:xfrm>
        </p:grpSpPr>
        <p:sp>
          <p:nvSpPr>
            <p:cNvPr id="36" name="Oval 35"/>
            <p:cNvSpPr/>
            <p:nvPr/>
          </p:nvSpPr>
          <p:spPr>
            <a:xfrm>
              <a:off x="2796840" y="4270680"/>
              <a:ext cx="1627560" cy="514800"/>
            </a:xfrm>
            <a:prstGeom prst="ellipse">
              <a:avLst/>
            </a:prstGeom>
            <a:noFill/>
            <a:ln w="18360">
              <a:solidFill>
                <a:srgbClr val="3465A4"/>
              </a:solidFill>
              <a:round/>
            </a:ln>
          </p:spPr>
          <p:style>
            <a:lnRef idx="0">
              <a:scrgbClr r="0" g="0" b="0"/>
            </a:lnRef>
            <a:fillRef idx="0">
              <a:scrgbClr r="0" g="0" b="0"/>
            </a:fillRef>
            <a:effectRef idx="0">
              <a:scrgbClr r="0" g="0" b="0"/>
            </a:effectRef>
            <a:fontRef idx="minor"/>
          </p:style>
        </p:sp>
        <p:sp>
          <p:nvSpPr>
            <p:cNvPr id="37" name="Straight Connector 36"/>
            <p:cNvSpPr/>
            <p:nvPr/>
          </p:nvSpPr>
          <p:spPr>
            <a:xfrm>
              <a:off x="3162600" y="4744080"/>
              <a:ext cx="444960" cy="9684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38" name="Straight Connector 37"/>
            <p:cNvSpPr/>
            <p:nvPr/>
          </p:nvSpPr>
          <p:spPr>
            <a:xfrm flipV="1">
              <a:off x="3162600" y="4372560"/>
              <a:ext cx="360" cy="3715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39" name="Straight Connector 38"/>
            <p:cNvSpPr/>
            <p:nvPr/>
          </p:nvSpPr>
          <p:spPr>
            <a:xfrm flipV="1">
              <a:off x="3162600" y="4623480"/>
              <a:ext cx="214560" cy="12060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0" name="Oval 39"/>
            <p:cNvSpPr/>
            <p:nvPr/>
          </p:nvSpPr>
          <p:spPr>
            <a:xfrm>
              <a:off x="3142440" y="4717080"/>
              <a:ext cx="42840" cy="46440"/>
            </a:xfrm>
            <a:prstGeom prst="ellipse">
              <a:avLst/>
            </a:prstGeom>
            <a:solidFill>
              <a:srgbClr val="FF3838"/>
            </a:solidFill>
            <a:ln w="0">
              <a:noFill/>
            </a:ln>
          </p:spPr>
          <p:style>
            <a:lnRef idx="0">
              <a:scrgbClr r="0" g="0" b="0"/>
            </a:lnRef>
            <a:fillRef idx="0">
              <a:scrgbClr r="0" g="0" b="0"/>
            </a:fillRef>
            <a:effectRef idx="0">
              <a:scrgbClr r="0" g="0" b="0"/>
            </a:effectRef>
            <a:fontRef idx="minor"/>
          </p:style>
        </p:sp>
        <p:sp>
          <p:nvSpPr>
            <p:cNvPr id="41" name="Arc 40"/>
            <p:cNvSpPr/>
            <p:nvPr/>
          </p:nvSpPr>
          <p:spPr>
            <a:xfrm rot="6199200">
              <a:off x="3275280" y="4468320"/>
              <a:ext cx="146880" cy="306000"/>
            </a:xfrm>
            <a:prstGeom prst="arc">
              <a:avLst>
                <a:gd name="adj1" fmla="val 2734326"/>
                <a:gd name="adj2" fmla="val 17845876"/>
              </a:avLst>
            </a:prstGeom>
            <a:noFill/>
            <a:ln w="18360">
              <a:solidFill>
                <a:srgbClr val="0000B0"/>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42" name="Rectangle 41"/>
                <p:cNvSpPr/>
                <p:nvPr/>
              </p:nvSpPr>
              <p:spPr>
                <a:xfrm>
                  <a:off x="3982320" y="3823200"/>
                  <a:ext cx="338040" cy="27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14:m>
                    <m:oMathPara xmlns:m="http://schemas.openxmlformats.org/officeDocument/2006/math">
                      <m:oMathParaPr>
                        <m:jc m:val="centerGroup"/>
                      </m:oMathParaPr>
                      <m:oMath xmlns:m="http://schemas.openxmlformats.org/officeDocument/2006/math">
                        <m:sSub>
                          <m:sSubPr>
                            <m:ctrlPr>
                              <a:rPr lang="en-US" sz="1100" b="0" i="1" strike="noStrike" spc="-1" smtClean="0">
                                <a:latin typeface="Cambria Math" panose="02040503050406030204" pitchFamily="18" charset="0"/>
                              </a:rPr>
                            </m:ctrlPr>
                          </m:sSubPr>
                          <m:e>
                            <m:r>
                              <a:rPr lang="en-US" sz="1100" b="0" i="1" strike="noStrike" spc="-1" smtClean="0">
                                <a:latin typeface="Cambria Math" panose="02040503050406030204" pitchFamily="18" charset="0"/>
                              </a:rPr>
                              <m:t>𝐸</m:t>
                            </m:r>
                          </m:e>
                          <m:sub>
                            <m:r>
                              <a:rPr lang="en-US" sz="1100" b="0" i="1" strike="noStrike" spc="-1" smtClean="0">
                                <a:latin typeface="Cambria Math" panose="02040503050406030204" pitchFamily="18" charset="0"/>
                              </a:rPr>
                              <m:t>𝑦</m:t>
                            </m:r>
                          </m:sub>
                        </m:sSub>
                      </m:oMath>
                    </m:oMathPara>
                  </a14:m>
                  <a:endParaRPr lang="en-GB" sz="1100" b="0" strike="noStrike" spc="-1" dirty="0">
                    <a:latin typeface="Humanst521 Lt BT" panose="020B04020202040203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3982320" y="3823200"/>
                  <a:ext cx="338040" cy="275040"/>
                </a:xfrm>
                <a:prstGeom prst="rect">
                  <a:avLst/>
                </a:prstGeom>
                <a:blipFill>
                  <a:blip r:embed="rId4"/>
                  <a:stretch>
                    <a:fillRect/>
                  </a:stretch>
                </a:blipFill>
                <a:ln w="0">
                  <a:noFill/>
                </a:ln>
              </p:spPr>
              <p:txBody>
                <a:bodyPr/>
                <a:lstStyle/>
                <a:p>
                  <a:r>
                    <a:rPr lang="en-US">
                      <a:noFill/>
                    </a:rPr>
                    <a:t> </a:t>
                  </a:r>
                </a:p>
              </p:txBody>
            </p:sp>
          </mc:Fallback>
        </mc:AlternateContent>
        <p:sp>
          <p:nvSpPr>
            <p:cNvPr id="43" name="Straight Connector 42"/>
            <p:cNvSpPr/>
            <p:nvPr/>
          </p:nvSpPr>
          <p:spPr>
            <a:xfrm flipV="1">
              <a:off x="4009320" y="3867480"/>
              <a:ext cx="360" cy="49932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sp>
          <p:nvSpPr>
            <p:cNvPr id="44" name="Straight Connector 43"/>
            <p:cNvSpPr/>
            <p:nvPr/>
          </p:nvSpPr>
          <p:spPr>
            <a:xfrm flipV="1">
              <a:off x="3777840" y="4746960"/>
              <a:ext cx="592200" cy="38880"/>
            </a:xfrm>
            <a:prstGeom prst="line">
              <a:avLst/>
            </a:prstGeom>
            <a:ln w="7200">
              <a:solidFill>
                <a:srgbClr val="000000"/>
              </a:solidFill>
              <a:round/>
              <a:tailEnd type="triangle" w="med" len="med"/>
            </a:ln>
          </p:spPr>
          <p:style>
            <a:lnRef idx="0">
              <a:scrgbClr r="0" g="0" b="0"/>
            </a:lnRef>
            <a:fillRef idx="0">
              <a:scrgbClr r="0" g="0" b="0"/>
            </a:fillRef>
            <a:effectRef idx="0">
              <a:scrgbClr r="0" g="0" b="0"/>
            </a:effectRef>
            <a:fontRef idx="minor"/>
          </p:style>
        </p:sp>
      </p:grpSp>
      <mc:AlternateContent xmlns:mc="http://schemas.openxmlformats.org/markup-compatibility/2006" xmlns:a14="http://schemas.microsoft.com/office/drawing/2010/main">
        <mc:Choice Requires="a14">
          <p:sp>
            <p:nvSpPr>
              <p:cNvPr id="45" name="TextBox 44"/>
              <p:cNvSpPr txBox="1"/>
              <p:nvPr/>
            </p:nvSpPr>
            <p:spPr>
              <a:xfrm>
                <a:off x="3781753" y="4798361"/>
                <a:ext cx="232243"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𝛽</m:t>
                          </m:r>
                        </m:e>
                        <m:sub>
                          <m:r>
                            <a:rPr lang="en-US" sz="1400" b="0" i="1" kern="1000" spc="30" smtClean="0">
                              <a:solidFill>
                                <a:schemeClr val="tx1">
                                  <a:lumMod val="85000"/>
                                  <a:lumOff val="15000"/>
                                </a:schemeClr>
                              </a:solidFill>
                              <a:latin typeface="Cambria Math" panose="02040503050406030204" pitchFamily="18" charset="0"/>
                              <a:cs typeface="Franklin Gothic Book"/>
                            </a:rPr>
                            <m:t>𝑧</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781753" y="4798361"/>
                <a:ext cx="232243" cy="236988"/>
              </a:xfrm>
              <a:prstGeom prst="rect">
                <a:avLst/>
              </a:prstGeom>
              <a:blipFill>
                <a:blip r:embed="rId5"/>
                <a:stretch>
                  <a:fillRect l="-23684"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786575" y="4257713"/>
                <a:ext cx="15664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𝑦</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2786575" y="4257713"/>
                <a:ext cx="156646" cy="236988"/>
              </a:xfrm>
              <a:prstGeom prst="rect">
                <a:avLst/>
              </a:prstGeom>
              <a:blipFill>
                <a:blip r:embed="rId6"/>
                <a:stretch>
                  <a:fillRect l="-23077" r="-23077" b="-17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897233" y="4533653"/>
                <a:ext cx="15420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𝑥</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897233" y="4533653"/>
                <a:ext cx="154209" cy="236988"/>
              </a:xfrm>
              <a:prstGeom prst="rect">
                <a:avLst/>
              </a:prstGeom>
              <a:blipFill>
                <a:blip r:embed="rId7"/>
                <a:stretch>
                  <a:fillRect l="-11538"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33673" y="4819173"/>
                <a:ext cx="1422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𝑧</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33673" y="4819173"/>
                <a:ext cx="142218" cy="236988"/>
              </a:xfrm>
              <a:prstGeom prst="rect">
                <a:avLst/>
              </a:prstGeom>
              <a:blipFill>
                <a:blip r:embed="rId8"/>
                <a:stretch>
                  <a:fillRect l="-17391" r="-13043"/>
                </a:stretch>
              </a:blipFill>
            </p:spPr>
            <p:txBody>
              <a:bodyPr/>
              <a:lstStyle/>
              <a:p>
                <a:r>
                  <a:rPr lang="en-US">
                    <a:noFill/>
                  </a:rPr>
                  <a:t> </a:t>
                </a:r>
              </a:p>
            </p:txBody>
          </p:sp>
        </mc:Fallback>
      </mc:AlternateContent>
    </p:spTree>
    <p:extLst>
      <p:ext uri="{BB962C8B-B14F-4D97-AF65-F5344CB8AC3E}">
        <p14:creationId xmlns:p14="http://schemas.microsoft.com/office/powerpoint/2010/main" val="962704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PlaceHolder 1"/>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Detection efficiency asymmetry</a:t>
            </a:r>
            <a:endParaRPr lang="en-GB" sz="2400" b="0" strike="noStrike" spc="-1" dirty="0"/>
          </a:p>
        </p:txBody>
      </p:sp>
      <p:sp>
        <p:nvSpPr>
          <p:cNvPr id="748" name="PlaceHolder 2"/>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FD625430-7F8F-4A26-A91F-C864ED6816BB}" type="slidenum">
              <a:rPr lang="en-US" sz="800" b="0" strike="noStrike" spc="-1">
                <a:solidFill>
                  <a:srgbClr val="000000"/>
                </a:solidFill>
                <a:latin typeface="Humanst521 Lt BT" panose="020B0402020204020304" pitchFamily="34" charset="0"/>
              </a:rPr>
              <a:t>34</a:t>
            </a:fld>
            <a:endParaRPr lang="en-GB" sz="800" b="0" strike="noStrike" spc="-1" dirty="0">
              <a:latin typeface="Times New Roman"/>
            </a:endParaRPr>
          </a:p>
        </p:txBody>
      </p:sp>
      <p:sp>
        <p:nvSpPr>
          <p:cNvPr id="749" name="Oval 748"/>
          <p:cNvSpPr/>
          <p:nvPr/>
        </p:nvSpPr>
        <p:spPr>
          <a:xfrm>
            <a:off x="777708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0" name="Oval 749"/>
          <p:cNvSpPr/>
          <p:nvPr/>
        </p:nvSpPr>
        <p:spPr>
          <a:xfrm>
            <a:off x="77961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1" name="Oval 750"/>
          <p:cNvSpPr/>
          <p:nvPr/>
        </p:nvSpPr>
        <p:spPr>
          <a:xfrm>
            <a:off x="781956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2" name="Oval 751"/>
          <p:cNvSpPr/>
          <p:nvPr/>
        </p:nvSpPr>
        <p:spPr>
          <a:xfrm>
            <a:off x="7849440" y="155160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3" name="Oval 752"/>
          <p:cNvSpPr/>
          <p:nvPr/>
        </p:nvSpPr>
        <p:spPr>
          <a:xfrm>
            <a:off x="7873200" y="155160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4" name="Oval 753"/>
          <p:cNvSpPr/>
          <p:nvPr/>
        </p:nvSpPr>
        <p:spPr>
          <a:xfrm>
            <a:off x="789552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55" name="PlaceHolder 3"/>
          <p:cNvSpPr>
            <a:spLocks noGrp="1"/>
          </p:cNvSpPr>
          <p:nvPr>
            <p:ph idx="4294967295"/>
          </p:nvPr>
        </p:nvSpPr>
        <p:spPr>
          <a:xfrm>
            <a:off x="850680" y="1005851"/>
            <a:ext cx="38336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The EDM will </a:t>
            </a:r>
            <a:r>
              <a:rPr lang="de-CH" sz="1700" b="0" strike="noStrike" spc="-1" dirty="0" err="1">
                <a:solidFill>
                  <a:srgbClr val="000000"/>
                </a:solidFill>
              </a:rPr>
              <a:t>be</a:t>
            </a:r>
            <a:r>
              <a:rPr lang="de-CH" sz="1700" b="0" strike="noStrike" spc="-1" dirty="0">
                <a:solidFill>
                  <a:srgbClr val="000000"/>
                </a:solidFill>
              </a:rPr>
              <a:t> </a:t>
            </a:r>
            <a:r>
              <a:rPr lang="de-CH" sz="1700" b="0" strike="noStrike" spc="-1" dirty="0" err="1">
                <a:solidFill>
                  <a:srgbClr val="000000"/>
                </a:solidFill>
              </a:rPr>
              <a:t>deduced</a:t>
            </a:r>
            <a:r>
              <a:rPr lang="de-CH" sz="1700" b="0" strike="noStrike" spc="-1" dirty="0">
                <a:solidFill>
                  <a:srgbClr val="000000"/>
                </a:solidFill>
              </a:rPr>
              <a:t> </a:t>
            </a:r>
            <a:r>
              <a:rPr lang="de-CH" sz="1700" b="0" strike="noStrike" spc="-1" dirty="0" err="1">
                <a:solidFill>
                  <a:srgbClr val="000000"/>
                </a:solidFill>
              </a:rPr>
              <a:t>from</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accumulation</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asymmetry</a:t>
            </a:r>
            <a:r>
              <a:rPr lang="de-CH" sz="1700" b="0" strike="noStrike" spc="-1" dirty="0">
                <a:solidFill>
                  <a:srgbClr val="000000"/>
                </a:solidFill>
              </a:rPr>
              <a:t> </a:t>
            </a:r>
            <a:r>
              <a:rPr lang="de-CH" sz="1700" b="0" strike="noStrike" spc="-1" dirty="0" err="1">
                <a:solidFill>
                  <a:srgbClr val="000000"/>
                </a:solidFill>
              </a:rPr>
              <a:t>between</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upstream</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downstream</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increases</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Static</a:t>
            </a:r>
            <a:r>
              <a:rPr lang="de-CH" sz="1700" b="0" strike="noStrike" spc="-1" dirty="0">
                <a:solidFill>
                  <a:srgbClr val="000000"/>
                </a:solidFill>
              </a:rPr>
              <a:t> </a:t>
            </a:r>
            <a:r>
              <a:rPr lang="de-CH" sz="1700" b="0" strike="noStrike" spc="-1" dirty="0" err="1">
                <a:solidFill>
                  <a:srgbClr val="000000"/>
                </a:solidFill>
              </a:rPr>
              <a:t>differences</a:t>
            </a:r>
            <a:r>
              <a:rPr lang="de-CH" sz="1700" b="0" strike="noStrike" spc="-1" dirty="0">
                <a:solidFill>
                  <a:srgbClr val="000000"/>
                </a:solidFill>
              </a:rPr>
              <a:t> in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one</a:t>
            </a:r>
            <a:r>
              <a:rPr lang="de-CH" sz="1700" b="0" strike="noStrike" spc="-1" dirty="0">
                <a:solidFill>
                  <a:srgbClr val="000000"/>
                </a:solidFill>
              </a:rPr>
              <a:t> </a:t>
            </a:r>
            <a:r>
              <a:rPr lang="de-CH" sz="1700" b="0" strike="noStrike" spc="-1" dirty="0" err="1">
                <a:solidFill>
                  <a:srgbClr val="000000"/>
                </a:solidFill>
              </a:rPr>
              <a:t>detector</a:t>
            </a:r>
            <a:r>
              <a:rPr lang="de-CH" sz="1700" b="0" strike="noStrike" spc="-1" dirty="0">
                <a:solidFill>
                  <a:srgbClr val="000000"/>
                </a:solidFill>
              </a:rPr>
              <a:t> </a:t>
            </a:r>
            <a:r>
              <a:rPr lang="de-CH" sz="1700" b="0" strike="noStrike" spc="-1" dirty="0" err="1">
                <a:solidFill>
                  <a:srgbClr val="000000"/>
                </a:solidFill>
              </a:rPr>
              <a:t>compared</a:t>
            </a:r>
            <a:r>
              <a:rPr lang="de-CH" sz="1700" b="0" strike="noStrike" spc="-1" dirty="0">
                <a:solidFill>
                  <a:srgbClr val="000000"/>
                </a:solidFill>
              </a:rPr>
              <a:t> </a:t>
            </a:r>
            <a:r>
              <a:rPr lang="de-CH" sz="1700" b="0" strike="noStrike" spc="-1" dirty="0" err="1">
                <a:solidFill>
                  <a:srgbClr val="000000"/>
                </a:solidFill>
              </a:rPr>
              <a:t>to</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other</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not a </a:t>
            </a:r>
            <a:r>
              <a:rPr lang="de-CH" sz="1700" b="0" strike="noStrike" spc="-1" dirty="0" err="1">
                <a:solidFill>
                  <a:srgbClr val="000000"/>
                </a:solidFill>
              </a:rPr>
              <a:t>problem</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Change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 </a:t>
            </a:r>
            <a:r>
              <a:rPr lang="de-CH" sz="1700" b="0" strike="noStrike" spc="-1" dirty="0" err="1">
                <a:solidFill>
                  <a:srgbClr val="000000"/>
                </a:solidFill>
              </a:rPr>
              <a:t>is</a:t>
            </a:r>
            <a:r>
              <a:rPr lang="de-CH" sz="1700" b="0" strike="noStrike" spc="-1" dirty="0">
                <a:solidFill>
                  <a:srgbClr val="000000"/>
                </a:solidFill>
              </a:rPr>
              <a:t> a </a:t>
            </a:r>
            <a:r>
              <a:rPr lang="de-CH" sz="1700" b="0" strike="noStrike" spc="-1" dirty="0" err="1">
                <a:solidFill>
                  <a:srgbClr val="000000"/>
                </a:solidFill>
              </a:rPr>
              <a:t>problem</a:t>
            </a:r>
            <a:r>
              <a:rPr lang="de-CH" sz="1700" b="0" strike="noStrike" spc="-1" dirty="0">
                <a:solidFill>
                  <a:srgbClr val="000000"/>
                </a:solidFill>
              </a:rPr>
              <a:t> </a:t>
            </a:r>
            <a:r>
              <a:rPr lang="de-CH" sz="1700" b="0" strike="noStrike" spc="-1" dirty="0" err="1">
                <a:solidFill>
                  <a:srgbClr val="000000"/>
                </a:solidFill>
              </a:rPr>
              <a:t>as</a:t>
            </a:r>
            <a:r>
              <a:rPr lang="de-CH" sz="1700" b="0" strike="noStrike" spc="-1" dirty="0">
                <a:solidFill>
                  <a:srgbClr val="000000"/>
                </a:solidFill>
              </a:rPr>
              <a:t> </a:t>
            </a:r>
            <a:r>
              <a:rPr lang="de-CH" sz="1700" b="0" strike="noStrike" spc="-1" dirty="0" err="1">
                <a:solidFill>
                  <a:srgbClr val="000000"/>
                </a:solidFill>
              </a:rPr>
              <a:t>it</a:t>
            </a:r>
            <a:r>
              <a:rPr lang="de-CH" sz="1700" b="0" strike="noStrike" spc="-1" dirty="0">
                <a:solidFill>
                  <a:srgbClr val="000000"/>
                </a:solidFill>
              </a:rPr>
              <a:t> will </a:t>
            </a:r>
            <a:r>
              <a:rPr lang="de-CH" sz="1700" b="0" strike="noStrike" spc="-1" dirty="0" err="1">
                <a:solidFill>
                  <a:srgbClr val="000000"/>
                </a:solidFill>
              </a:rPr>
              <a:t>introduce</a:t>
            </a:r>
            <a:r>
              <a:rPr lang="de-CH" sz="1700" b="0" strike="noStrike" spc="-1" dirty="0">
                <a:solidFill>
                  <a:srgbClr val="000000"/>
                </a:solidFill>
              </a:rPr>
              <a:t> time </a:t>
            </a:r>
            <a:r>
              <a:rPr lang="de-CH" sz="1700" b="0" strike="noStrike" spc="-1" dirty="0" err="1">
                <a:solidFill>
                  <a:srgbClr val="000000"/>
                </a:solidFill>
              </a:rPr>
              <a:t>dependent</a:t>
            </a:r>
            <a:r>
              <a:rPr lang="de-CH" sz="1700" b="0" strike="noStrike" spc="-1" dirty="0">
                <a:solidFill>
                  <a:srgbClr val="000000"/>
                </a:solidFill>
              </a:rPr>
              <a:t> </a:t>
            </a:r>
            <a:r>
              <a:rPr lang="de-CH" sz="1700" b="0" strike="noStrike" spc="-1" dirty="0" err="1">
                <a:solidFill>
                  <a:srgbClr val="000000"/>
                </a:solidFill>
              </a:rPr>
              <a:t>asymmetry</a:t>
            </a:r>
            <a:endParaRPr lang="en-GB" sz="1700" b="0" strike="noStrike" spc="-1" dirty="0"/>
          </a:p>
        </p:txBody>
      </p:sp>
      <p:grpSp>
        <p:nvGrpSpPr>
          <p:cNvPr id="756" name="Group 755"/>
          <p:cNvGrpSpPr/>
          <p:nvPr/>
        </p:nvGrpSpPr>
        <p:grpSpPr>
          <a:xfrm>
            <a:off x="6260760" y="1516680"/>
            <a:ext cx="1503720" cy="2171880"/>
            <a:chOff x="6260760" y="1516680"/>
            <a:chExt cx="1503720" cy="2171880"/>
          </a:xfrm>
        </p:grpSpPr>
        <p:sp>
          <p:nvSpPr>
            <p:cNvPr id="757" name="Oval 756"/>
            <p:cNvSpPr/>
            <p:nvPr/>
          </p:nvSpPr>
          <p:spPr>
            <a:xfrm>
              <a:off x="6260760" y="1517400"/>
              <a:ext cx="560880" cy="1668960"/>
            </a:xfrm>
            <a:prstGeom prst="ellipse">
              <a:avLst/>
            </a:prstGeom>
            <a:noFill/>
            <a:ln w="7200">
              <a:solidFill>
                <a:srgbClr val="C62828"/>
              </a:solidFill>
              <a:round/>
            </a:ln>
          </p:spPr>
          <p:style>
            <a:lnRef idx="0">
              <a:scrgbClr r="0" g="0" b="0"/>
            </a:lnRef>
            <a:fillRef idx="0">
              <a:scrgbClr r="0" g="0" b="0"/>
            </a:fillRef>
            <a:effectRef idx="0">
              <a:scrgbClr r="0" g="0" b="0"/>
            </a:effectRef>
            <a:fontRef idx="minor"/>
          </p:style>
        </p:sp>
        <p:sp>
          <p:nvSpPr>
            <p:cNvPr id="758" name="Oval 757"/>
            <p:cNvSpPr/>
            <p:nvPr/>
          </p:nvSpPr>
          <p:spPr>
            <a:xfrm>
              <a:off x="6460200" y="151668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59" name="Oval 758"/>
            <p:cNvSpPr/>
            <p:nvPr/>
          </p:nvSpPr>
          <p:spPr>
            <a:xfrm>
              <a:off x="639792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0" name="Oval 759"/>
            <p:cNvSpPr/>
            <p:nvPr/>
          </p:nvSpPr>
          <p:spPr>
            <a:xfrm>
              <a:off x="6346800" y="151812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1" name="Oval 760"/>
            <p:cNvSpPr/>
            <p:nvPr/>
          </p:nvSpPr>
          <p:spPr>
            <a:xfrm>
              <a:off x="6315840" y="1518480"/>
              <a:ext cx="560520" cy="1668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62" name="Oval 761"/>
            <p:cNvSpPr/>
            <p:nvPr/>
          </p:nvSpPr>
          <p:spPr>
            <a:xfrm>
              <a:off x="6298200" y="1519200"/>
              <a:ext cx="560520" cy="166860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63" name="Oval 762"/>
            <p:cNvSpPr/>
            <p:nvPr/>
          </p:nvSpPr>
          <p:spPr>
            <a:xfrm>
              <a:off x="6273720" y="151704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64" name="Oval 763"/>
            <p:cNvSpPr/>
            <p:nvPr/>
          </p:nvSpPr>
          <p:spPr>
            <a:xfrm>
              <a:off x="6494400" y="1519200"/>
              <a:ext cx="560520" cy="1668600"/>
            </a:xfrm>
            <a:prstGeom prst="ellipse">
              <a:avLst/>
            </a:prstGeom>
            <a:solidFill>
              <a:srgbClr val="FFF176">
                <a:alpha val="70000"/>
              </a:srgbClr>
            </a:solidFill>
            <a:ln w="0">
              <a:solidFill>
                <a:srgbClr val="C62828"/>
              </a:solidFill>
            </a:ln>
          </p:spPr>
          <p:style>
            <a:lnRef idx="0">
              <a:scrgbClr r="0" g="0" b="0"/>
            </a:lnRef>
            <a:fillRef idx="0">
              <a:scrgbClr r="0" g="0" b="0"/>
            </a:fillRef>
            <a:effectRef idx="0">
              <a:scrgbClr r="0" g="0" b="0"/>
            </a:effectRef>
            <a:fontRef idx="minor"/>
          </p:style>
        </p:sp>
        <p:sp>
          <p:nvSpPr>
            <p:cNvPr id="765" name="Oval 764"/>
            <p:cNvSpPr/>
            <p:nvPr/>
          </p:nvSpPr>
          <p:spPr>
            <a:xfrm>
              <a:off x="6536520" y="151740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6" name="Oval 765"/>
            <p:cNvSpPr/>
            <p:nvPr/>
          </p:nvSpPr>
          <p:spPr>
            <a:xfrm>
              <a:off x="6578640" y="151704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7" name="Oval 766"/>
            <p:cNvSpPr/>
            <p:nvPr/>
          </p:nvSpPr>
          <p:spPr>
            <a:xfrm>
              <a:off x="6659280" y="1517760"/>
              <a:ext cx="56088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8" name="Oval 767"/>
            <p:cNvSpPr/>
            <p:nvPr/>
          </p:nvSpPr>
          <p:spPr>
            <a:xfrm>
              <a:off x="6674400" y="1517760"/>
              <a:ext cx="560520" cy="166896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69" name="Oval 768"/>
            <p:cNvSpPr/>
            <p:nvPr/>
          </p:nvSpPr>
          <p:spPr>
            <a:xfrm>
              <a:off x="6724440" y="1519200"/>
              <a:ext cx="560520" cy="1668600"/>
            </a:xfrm>
            <a:prstGeom prst="ellipse">
              <a:avLst/>
            </a:prstGeom>
            <a:noFill/>
            <a:ln w="10800">
              <a:solidFill>
                <a:srgbClr val="C62828"/>
              </a:solidFill>
              <a:round/>
            </a:ln>
          </p:spPr>
          <p:style>
            <a:lnRef idx="0">
              <a:scrgbClr r="0" g="0" b="0"/>
            </a:lnRef>
            <a:fillRef idx="0">
              <a:scrgbClr r="0" g="0" b="0"/>
            </a:fillRef>
            <a:effectRef idx="0">
              <a:scrgbClr r="0" g="0" b="0"/>
            </a:effectRef>
            <a:fontRef idx="minor"/>
          </p:style>
        </p:sp>
        <p:sp>
          <p:nvSpPr>
            <p:cNvPr id="770" name="Oval 769"/>
            <p:cNvSpPr/>
            <p:nvPr/>
          </p:nvSpPr>
          <p:spPr>
            <a:xfrm>
              <a:off x="6703560" y="1517040"/>
              <a:ext cx="56088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71" name="Oval 770"/>
            <p:cNvSpPr/>
            <p:nvPr/>
          </p:nvSpPr>
          <p:spPr>
            <a:xfrm>
              <a:off x="6688080" y="1517400"/>
              <a:ext cx="560520" cy="1668960"/>
            </a:xfrm>
            <a:prstGeom prst="ellipse">
              <a:avLst/>
            </a:prstGeom>
            <a:noFill/>
            <a:ln w="3600">
              <a:solidFill>
                <a:srgbClr val="C62828"/>
              </a:solidFill>
              <a:round/>
            </a:ln>
          </p:spPr>
          <p:style>
            <a:lnRef idx="0">
              <a:scrgbClr r="0" g="0" b="0"/>
            </a:lnRef>
            <a:fillRef idx="0">
              <a:scrgbClr r="0" g="0" b="0"/>
            </a:fillRef>
            <a:effectRef idx="0">
              <a:scrgbClr r="0" g="0" b="0"/>
            </a:effectRef>
            <a:fontRef idx="minor"/>
          </p:style>
        </p:sp>
        <p:sp>
          <p:nvSpPr>
            <p:cNvPr id="772" name="Straight Connector 771"/>
            <p:cNvSpPr/>
            <p:nvPr/>
          </p:nvSpPr>
          <p:spPr>
            <a:xfrm>
              <a:off x="6779160" y="2320200"/>
              <a:ext cx="985320" cy="360"/>
            </a:xfrm>
            <a:prstGeom prst="line">
              <a:avLst/>
            </a:prstGeom>
            <a:ln w="14400">
              <a:solidFill>
                <a:srgbClr val="000000"/>
              </a:solidFill>
              <a:round/>
              <a:tailEnd type="triangle" w="med" len="med"/>
            </a:ln>
          </p:spPr>
          <p:style>
            <a:lnRef idx="0">
              <a:scrgbClr r="0" g="0" b="0"/>
            </a:lnRef>
            <a:fillRef idx="0">
              <a:scrgbClr r="0" g="0" b="0"/>
            </a:fillRef>
            <a:effectRef idx="0">
              <a:scrgbClr r="0" g="0" b="0"/>
            </a:effectRef>
            <a:fontRef idx="minor"/>
          </p:style>
        </p:sp>
        <p:sp>
          <p:nvSpPr>
            <p:cNvPr id="773" name="Rectangle 772"/>
            <p:cNvSpPr/>
            <p:nvPr/>
          </p:nvSpPr>
          <p:spPr>
            <a:xfrm>
              <a:off x="7457760" y="2285640"/>
              <a:ext cx="305640" cy="29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300" b="0" i="1" strike="noStrike" spc="-1" dirty="0">
                  <a:solidFill>
                    <a:srgbClr val="000000"/>
                  </a:solidFill>
                  <a:latin typeface="Cambria"/>
                  <a:ea typeface="Calibri"/>
                </a:rPr>
                <a:t>y</a:t>
              </a:r>
              <a:endParaRPr lang="en-GB" sz="1300" b="0" strike="noStrike" spc="-1" dirty="0">
                <a:latin typeface="Humanst521 Lt BT" panose="020B0402020204020304" pitchFamily="34" charset="0"/>
              </a:endParaRPr>
            </a:p>
          </p:txBody>
        </p:sp>
        <p:sp>
          <p:nvSpPr>
            <p:cNvPr id="774" name="Oval 773"/>
            <p:cNvSpPr/>
            <p:nvPr/>
          </p:nvSpPr>
          <p:spPr>
            <a:xfrm>
              <a:off x="6617160" y="1519200"/>
              <a:ext cx="560880" cy="1668600"/>
            </a:xfrm>
            <a:prstGeom prst="ellipse">
              <a:avLst/>
            </a:prstGeom>
            <a:noFill/>
            <a:ln w="0">
              <a:solidFill>
                <a:srgbClr val="C62828"/>
              </a:solidFill>
            </a:ln>
          </p:spPr>
          <p:style>
            <a:lnRef idx="0">
              <a:scrgbClr r="0" g="0" b="0"/>
            </a:lnRef>
            <a:fillRef idx="0">
              <a:scrgbClr r="0" g="0" b="0"/>
            </a:fillRef>
            <a:effectRef idx="0">
              <a:scrgbClr r="0" g="0" b="0"/>
            </a:effectRef>
            <a:fontRef idx="minor"/>
          </p:style>
        </p:sp>
        <p:sp>
          <p:nvSpPr>
            <p:cNvPr id="775" name="Straight Connector 774"/>
            <p:cNvSpPr/>
            <p:nvPr/>
          </p:nvSpPr>
          <p:spPr>
            <a:xfrm flipH="1">
              <a:off x="6879600" y="328752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776" name="Straight Connector 775"/>
            <p:cNvSpPr/>
            <p:nvPr/>
          </p:nvSpPr>
          <p:spPr>
            <a:xfrm>
              <a:off x="6476040" y="3284640"/>
              <a:ext cx="187200" cy="2880"/>
            </a:xfrm>
            <a:prstGeom prst="line">
              <a:avLst/>
            </a:prstGeom>
            <a:ln w="18000">
              <a:solidFill>
                <a:srgbClr val="F57F17"/>
              </a:solidFill>
              <a:round/>
              <a:tailEnd type="triangle" w="med" len="med"/>
            </a:ln>
          </p:spPr>
          <p:style>
            <a:lnRef idx="0">
              <a:scrgbClr r="0" g="0" b="0"/>
            </a:lnRef>
            <a:fillRef idx="0">
              <a:scrgbClr r="0" g="0" b="0"/>
            </a:fillRef>
            <a:effectRef idx="0">
              <a:scrgbClr r="0" g="0" b="0"/>
            </a:effectRef>
            <a:fontRef idx="minor"/>
          </p:style>
        </p:sp>
        <p:sp>
          <p:nvSpPr>
            <p:cNvPr id="777" name="Rectangle 776"/>
            <p:cNvSpPr/>
            <p:nvPr/>
          </p:nvSpPr>
          <p:spPr>
            <a:xfrm>
              <a:off x="6384240" y="3260520"/>
              <a:ext cx="358560" cy="26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Humanst521 Lt BT" panose="020B0402020204020304" pitchFamily="34" charset="0"/>
              </a:endParaRPr>
            </a:p>
          </p:txBody>
        </p:sp>
        <p:sp>
          <p:nvSpPr>
            <p:cNvPr id="778" name="Rectangle 777"/>
            <p:cNvSpPr/>
            <p:nvPr/>
          </p:nvSpPr>
          <p:spPr>
            <a:xfrm>
              <a:off x="6780960" y="3264840"/>
              <a:ext cx="439200" cy="4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i="1" strike="noStrike" spc="-1" dirty="0">
                  <a:solidFill>
                    <a:srgbClr val="F57F17"/>
                  </a:solidFill>
                  <a:latin typeface="Cambria"/>
                  <a:ea typeface="Calibri"/>
                </a:rPr>
                <a:t>-</a:t>
              </a:r>
              <a:r>
                <a:rPr lang="en-US" sz="1400" b="0" i="1" strike="noStrike" spc="-1" dirty="0" err="1">
                  <a:solidFill>
                    <a:srgbClr val="F57F17"/>
                  </a:solidFill>
                  <a:latin typeface="Cambria"/>
                  <a:ea typeface="Calibri"/>
                </a:rPr>
                <a:t>p</a:t>
              </a:r>
              <a:r>
                <a:rPr lang="en-US" sz="1400" b="0" i="1" strike="noStrike" spc="-1" baseline="-8000" dirty="0" err="1">
                  <a:solidFill>
                    <a:srgbClr val="F57F17"/>
                  </a:solidFill>
                  <a:latin typeface="Cambria"/>
                  <a:ea typeface="Calibri"/>
                </a:rPr>
                <a:t>y</a:t>
              </a:r>
              <a:endParaRPr lang="en-GB" sz="1400" b="0" strike="noStrike" spc="-1" dirty="0">
                <a:latin typeface="Humanst521 Lt BT" panose="020B0402020204020304" pitchFamily="34" charset="0"/>
              </a:endParaRPr>
            </a:p>
          </p:txBody>
        </p:sp>
      </p:grpSp>
      <p:grpSp>
        <p:nvGrpSpPr>
          <p:cNvPr id="779" name="Group 778"/>
          <p:cNvGrpSpPr/>
          <p:nvPr/>
        </p:nvGrpSpPr>
        <p:grpSpPr>
          <a:xfrm>
            <a:off x="4984200" y="1519200"/>
            <a:ext cx="826200" cy="1653840"/>
            <a:chOff x="4984200" y="1519200"/>
            <a:chExt cx="826200" cy="1653840"/>
          </a:xfrm>
        </p:grpSpPr>
        <p:grpSp>
          <p:nvGrpSpPr>
            <p:cNvPr id="780" name="Group 779"/>
            <p:cNvGrpSpPr/>
            <p:nvPr/>
          </p:nvGrpSpPr>
          <p:grpSpPr>
            <a:xfrm>
              <a:off x="4984200" y="1519200"/>
              <a:ext cx="701640" cy="1653840"/>
              <a:chOff x="4984200" y="1519200"/>
              <a:chExt cx="701640" cy="1653840"/>
            </a:xfrm>
          </p:grpSpPr>
          <p:sp>
            <p:nvSpPr>
              <p:cNvPr id="781" name="Freeform 780"/>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2" name="Freeform 781"/>
              <p:cNvSpPr/>
              <p:nvPr/>
            </p:nvSpPr>
            <p:spPr>
              <a:xfrm>
                <a:off x="498420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nvGrpSpPr>
            <p:cNvPr id="783" name="Group 782"/>
            <p:cNvGrpSpPr/>
            <p:nvPr/>
          </p:nvGrpSpPr>
          <p:grpSpPr>
            <a:xfrm>
              <a:off x="5108760" y="1519200"/>
              <a:ext cx="701640" cy="1653840"/>
              <a:chOff x="5108760" y="1519200"/>
              <a:chExt cx="701640" cy="1653840"/>
            </a:xfrm>
          </p:grpSpPr>
          <p:sp>
            <p:nvSpPr>
              <p:cNvPr id="784" name="Freeform 783"/>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5" name="Freeform 784"/>
              <p:cNvSpPr/>
              <p:nvPr/>
            </p:nvSpPr>
            <p:spPr>
              <a:xfrm>
                <a:off x="510876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grpSp>
        <p:nvGrpSpPr>
          <p:cNvPr id="786" name="Group 785"/>
          <p:cNvGrpSpPr/>
          <p:nvPr/>
        </p:nvGrpSpPr>
        <p:grpSpPr>
          <a:xfrm>
            <a:off x="7818120" y="1519200"/>
            <a:ext cx="826200" cy="1653840"/>
            <a:chOff x="7818120" y="1519200"/>
            <a:chExt cx="826200" cy="1653840"/>
          </a:xfrm>
        </p:grpSpPr>
        <p:grpSp>
          <p:nvGrpSpPr>
            <p:cNvPr id="787" name="Group 786"/>
            <p:cNvGrpSpPr/>
            <p:nvPr/>
          </p:nvGrpSpPr>
          <p:grpSpPr>
            <a:xfrm>
              <a:off x="7818120" y="1519200"/>
              <a:ext cx="701640" cy="1653840"/>
              <a:chOff x="7818120" y="1519200"/>
              <a:chExt cx="701640" cy="1653840"/>
            </a:xfrm>
          </p:grpSpPr>
          <p:sp>
            <p:nvSpPr>
              <p:cNvPr id="788" name="Freeform 787"/>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89" name="Freeform 788"/>
              <p:cNvSpPr/>
              <p:nvPr/>
            </p:nvSpPr>
            <p:spPr>
              <a:xfrm>
                <a:off x="781812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nvGrpSpPr>
            <p:cNvPr id="790" name="Group 789"/>
            <p:cNvGrpSpPr/>
            <p:nvPr/>
          </p:nvGrpSpPr>
          <p:grpSpPr>
            <a:xfrm>
              <a:off x="7942680" y="1519200"/>
              <a:ext cx="701640" cy="1653840"/>
              <a:chOff x="7942680" y="1519200"/>
              <a:chExt cx="701640" cy="1653840"/>
            </a:xfrm>
          </p:grpSpPr>
          <p:sp>
            <p:nvSpPr>
              <p:cNvPr id="791" name="Freeform 790"/>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noFill/>
              </a:ln>
            </p:spPr>
            <p:style>
              <a:lnRef idx="0">
                <a:scrgbClr r="0" g="0" b="0"/>
              </a:lnRef>
              <a:fillRef idx="0">
                <a:scrgbClr r="0" g="0" b="0"/>
              </a:fillRef>
              <a:effectRef idx="0">
                <a:scrgbClr r="0" g="0" b="0"/>
              </a:effectRef>
              <a:fontRef idx="minor"/>
            </p:style>
          </p:sp>
          <p:sp>
            <p:nvSpPr>
              <p:cNvPr id="792" name="Freeform 791"/>
              <p:cNvSpPr/>
              <p:nvPr/>
            </p:nvSpPr>
            <p:spPr>
              <a:xfrm>
                <a:off x="7942680" y="1519200"/>
                <a:ext cx="701640" cy="1653840"/>
              </a:xfrm>
              <a:custGeom>
                <a:avLst/>
                <a:gdLst/>
                <a:ahLst/>
                <a:cxnLst/>
                <a:rect l="l" t="t" r="r" b="b"/>
                <a:pathLst>
                  <a:path w="1954" h="4599">
                    <a:moveTo>
                      <a:pt x="1953" y="2299"/>
                    </a:moveTo>
                    <a:cubicBezTo>
                      <a:pt x="1953" y="2703"/>
                      <a:pt x="1908" y="3099"/>
                      <a:pt x="1822" y="3449"/>
                    </a:cubicBezTo>
                    <a:cubicBezTo>
                      <a:pt x="1736" y="3798"/>
                      <a:pt x="1613" y="4089"/>
                      <a:pt x="1465" y="4290"/>
                    </a:cubicBezTo>
                    <a:cubicBezTo>
                      <a:pt x="1316" y="4492"/>
                      <a:pt x="1148" y="4598"/>
                      <a:pt x="976" y="4598"/>
                    </a:cubicBezTo>
                    <a:cubicBezTo>
                      <a:pt x="805" y="4598"/>
                      <a:pt x="637" y="4492"/>
                      <a:pt x="488" y="4290"/>
                    </a:cubicBezTo>
                    <a:cubicBezTo>
                      <a:pt x="340" y="4089"/>
                      <a:pt x="217" y="3798"/>
                      <a:pt x="131" y="3449"/>
                    </a:cubicBezTo>
                    <a:cubicBezTo>
                      <a:pt x="45" y="3099"/>
                      <a:pt x="0" y="2703"/>
                      <a:pt x="0" y="2299"/>
                    </a:cubicBezTo>
                    <a:cubicBezTo>
                      <a:pt x="0" y="1896"/>
                      <a:pt x="45" y="1499"/>
                      <a:pt x="131" y="1150"/>
                    </a:cubicBezTo>
                    <a:cubicBezTo>
                      <a:pt x="217" y="800"/>
                      <a:pt x="340" y="510"/>
                      <a:pt x="488" y="308"/>
                    </a:cubicBezTo>
                    <a:cubicBezTo>
                      <a:pt x="637" y="106"/>
                      <a:pt x="805" y="0"/>
                      <a:pt x="976" y="0"/>
                    </a:cubicBezTo>
                    <a:cubicBezTo>
                      <a:pt x="1148" y="0"/>
                      <a:pt x="1316" y="106"/>
                      <a:pt x="1465" y="308"/>
                    </a:cubicBezTo>
                    <a:cubicBezTo>
                      <a:pt x="1613" y="510"/>
                      <a:pt x="1736" y="800"/>
                      <a:pt x="1822" y="1150"/>
                    </a:cubicBezTo>
                    <a:cubicBezTo>
                      <a:pt x="1908" y="1499"/>
                      <a:pt x="1953" y="1896"/>
                      <a:pt x="1953" y="2299"/>
                    </a:cubicBezTo>
                    <a:moveTo>
                      <a:pt x="1465" y="2299"/>
                    </a:moveTo>
                    <a:cubicBezTo>
                      <a:pt x="1465" y="2501"/>
                      <a:pt x="1442" y="2699"/>
                      <a:pt x="1399" y="2874"/>
                    </a:cubicBezTo>
                    <a:cubicBezTo>
                      <a:pt x="1356" y="3049"/>
                      <a:pt x="1295" y="3194"/>
                      <a:pt x="1220" y="3295"/>
                    </a:cubicBezTo>
                    <a:cubicBezTo>
                      <a:pt x="1146" y="3396"/>
                      <a:pt x="1062" y="3449"/>
                      <a:pt x="976" y="3449"/>
                    </a:cubicBezTo>
                    <a:cubicBezTo>
                      <a:pt x="891" y="3449"/>
                      <a:pt x="806" y="3396"/>
                      <a:pt x="732" y="3295"/>
                    </a:cubicBezTo>
                    <a:cubicBezTo>
                      <a:pt x="658" y="3194"/>
                      <a:pt x="596" y="3049"/>
                      <a:pt x="554" y="2874"/>
                    </a:cubicBezTo>
                    <a:cubicBezTo>
                      <a:pt x="511" y="2699"/>
                      <a:pt x="488" y="2501"/>
                      <a:pt x="488" y="2299"/>
                    </a:cubicBezTo>
                    <a:cubicBezTo>
                      <a:pt x="488" y="2097"/>
                      <a:pt x="511" y="1899"/>
                      <a:pt x="554" y="1724"/>
                    </a:cubicBezTo>
                    <a:cubicBezTo>
                      <a:pt x="596" y="1550"/>
                      <a:pt x="658" y="1405"/>
                      <a:pt x="732" y="1304"/>
                    </a:cubicBezTo>
                    <a:cubicBezTo>
                      <a:pt x="806" y="1203"/>
                      <a:pt x="891" y="1150"/>
                      <a:pt x="976" y="1150"/>
                    </a:cubicBezTo>
                    <a:cubicBezTo>
                      <a:pt x="1062" y="1150"/>
                      <a:pt x="1146" y="1203"/>
                      <a:pt x="1220" y="1304"/>
                    </a:cubicBezTo>
                    <a:cubicBezTo>
                      <a:pt x="1295" y="1405"/>
                      <a:pt x="1356" y="1550"/>
                      <a:pt x="1399" y="1724"/>
                    </a:cubicBezTo>
                    <a:cubicBezTo>
                      <a:pt x="1442" y="1899"/>
                      <a:pt x="1465" y="2097"/>
                      <a:pt x="1465" y="2299"/>
                    </a:cubicBezTo>
                    <a:close/>
                  </a:path>
                </a:pathLst>
              </a:custGeom>
              <a:solidFill>
                <a:srgbClr val="00ACC1"/>
              </a:solidFill>
              <a:ln w="0">
                <a:solidFill>
                  <a:srgbClr val="3465A4"/>
                </a:solidFill>
              </a:ln>
            </p:spPr>
            <p:style>
              <a:lnRef idx="0">
                <a:scrgbClr r="0" g="0" b="0"/>
              </a:lnRef>
              <a:fillRef idx="0">
                <a:scrgbClr r="0" g="0" b="0"/>
              </a:fillRef>
              <a:effectRef idx="0">
                <a:scrgbClr r="0" g="0" b="0"/>
              </a:effectRef>
              <a:fontRef idx="minor"/>
            </p:style>
          </p:sp>
        </p:grpSp>
      </p:grpSp>
      <p:sp>
        <p:nvSpPr>
          <p:cNvPr id="793" name="Oval 792"/>
          <p:cNvSpPr/>
          <p:nvPr/>
        </p:nvSpPr>
        <p:spPr>
          <a:xfrm>
            <a:off x="689148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4" name="Oval 793"/>
          <p:cNvSpPr/>
          <p:nvPr/>
        </p:nvSpPr>
        <p:spPr>
          <a:xfrm>
            <a:off x="6908760" y="15476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5" name="Oval 794"/>
          <p:cNvSpPr/>
          <p:nvPr/>
        </p:nvSpPr>
        <p:spPr>
          <a:xfrm>
            <a:off x="69278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6" name="Oval 795"/>
          <p:cNvSpPr/>
          <p:nvPr/>
        </p:nvSpPr>
        <p:spPr>
          <a:xfrm>
            <a:off x="6951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7" name="Oval 796"/>
          <p:cNvSpPr/>
          <p:nvPr/>
        </p:nvSpPr>
        <p:spPr>
          <a:xfrm>
            <a:off x="6981120" y="154908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8" name="Oval 797"/>
          <p:cNvSpPr/>
          <p:nvPr/>
        </p:nvSpPr>
        <p:spPr>
          <a:xfrm>
            <a:off x="70052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799" name="Oval 798"/>
          <p:cNvSpPr/>
          <p:nvPr/>
        </p:nvSpPr>
        <p:spPr>
          <a:xfrm>
            <a:off x="702756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0" name="Oval 799"/>
          <p:cNvSpPr/>
          <p:nvPr/>
        </p:nvSpPr>
        <p:spPr>
          <a:xfrm>
            <a:off x="705096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1" name="Oval 800"/>
          <p:cNvSpPr/>
          <p:nvPr/>
        </p:nvSpPr>
        <p:spPr>
          <a:xfrm>
            <a:off x="7068240" y="154800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2" name="Oval 801"/>
          <p:cNvSpPr/>
          <p:nvPr/>
        </p:nvSpPr>
        <p:spPr>
          <a:xfrm>
            <a:off x="7087320" y="15483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3" name="Oval 802"/>
          <p:cNvSpPr/>
          <p:nvPr/>
        </p:nvSpPr>
        <p:spPr>
          <a:xfrm>
            <a:off x="7110720" y="154872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4" name="Oval 803"/>
          <p:cNvSpPr/>
          <p:nvPr/>
        </p:nvSpPr>
        <p:spPr>
          <a:xfrm>
            <a:off x="71406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5" name="Oval 804"/>
          <p:cNvSpPr/>
          <p:nvPr/>
        </p:nvSpPr>
        <p:spPr>
          <a:xfrm>
            <a:off x="7164720" y="154944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6" name="Oval 805"/>
          <p:cNvSpPr/>
          <p:nvPr/>
        </p:nvSpPr>
        <p:spPr>
          <a:xfrm>
            <a:off x="718704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7" name="Oval 806"/>
          <p:cNvSpPr/>
          <p:nvPr/>
        </p:nvSpPr>
        <p:spPr>
          <a:xfrm>
            <a:off x="7212600" y="15483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8" name="Oval 807"/>
          <p:cNvSpPr/>
          <p:nvPr/>
        </p:nvSpPr>
        <p:spPr>
          <a:xfrm>
            <a:off x="723168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09" name="Oval 808"/>
          <p:cNvSpPr/>
          <p:nvPr/>
        </p:nvSpPr>
        <p:spPr>
          <a:xfrm>
            <a:off x="725508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0" name="Oval 809"/>
          <p:cNvSpPr/>
          <p:nvPr/>
        </p:nvSpPr>
        <p:spPr>
          <a:xfrm>
            <a:off x="728496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1" name="Oval 810"/>
          <p:cNvSpPr/>
          <p:nvPr/>
        </p:nvSpPr>
        <p:spPr>
          <a:xfrm>
            <a:off x="730872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2" name="Oval 811"/>
          <p:cNvSpPr/>
          <p:nvPr/>
        </p:nvSpPr>
        <p:spPr>
          <a:xfrm>
            <a:off x="7331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3" name="Oval 812"/>
          <p:cNvSpPr/>
          <p:nvPr/>
        </p:nvSpPr>
        <p:spPr>
          <a:xfrm>
            <a:off x="7347960" y="154872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4" name="Oval 813"/>
          <p:cNvSpPr/>
          <p:nvPr/>
        </p:nvSpPr>
        <p:spPr>
          <a:xfrm>
            <a:off x="736704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5" name="Oval 814"/>
          <p:cNvSpPr/>
          <p:nvPr/>
        </p:nvSpPr>
        <p:spPr>
          <a:xfrm>
            <a:off x="739044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6" name="Oval 815"/>
          <p:cNvSpPr/>
          <p:nvPr/>
        </p:nvSpPr>
        <p:spPr>
          <a:xfrm>
            <a:off x="74203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7" name="Oval 816"/>
          <p:cNvSpPr/>
          <p:nvPr/>
        </p:nvSpPr>
        <p:spPr>
          <a:xfrm>
            <a:off x="7444080" y="155052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8" name="Oval 817"/>
          <p:cNvSpPr/>
          <p:nvPr/>
        </p:nvSpPr>
        <p:spPr>
          <a:xfrm>
            <a:off x="746640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19" name="Oval 818"/>
          <p:cNvSpPr/>
          <p:nvPr/>
        </p:nvSpPr>
        <p:spPr>
          <a:xfrm>
            <a:off x="7489800" y="1549080"/>
            <a:ext cx="10332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0" name="Oval 819"/>
          <p:cNvSpPr/>
          <p:nvPr/>
        </p:nvSpPr>
        <p:spPr>
          <a:xfrm>
            <a:off x="75085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1" name="Oval 820"/>
          <p:cNvSpPr/>
          <p:nvPr/>
        </p:nvSpPr>
        <p:spPr>
          <a:xfrm>
            <a:off x="753228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2" name="Oval 821"/>
          <p:cNvSpPr/>
          <p:nvPr/>
        </p:nvSpPr>
        <p:spPr>
          <a:xfrm>
            <a:off x="7561800" y="155088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3" name="Oval 822"/>
          <p:cNvSpPr/>
          <p:nvPr/>
        </p:nvSpPr>
        <p:spPr>
          <a:xfrm>
            <a:off x="7585920" y="155088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4" name="Oval 823"/>
          <p:cNvSpPr/>
          <p:nvPr/>
        </p:nvSpPr>
        <p:spPr>
          <a:xfrm>
            <a:off x="7608240" y="155016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5" name="Oval 824"/>
          <p:cNvSpPr/>
          <p:nvPr/>
        </p:nvSpPr>
        <p:spPr>
          <a:xfrm>
            <a:off x="7629120" y="1549440"/>
            <a:ext cx="103680" cy="28296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6" name="Oval 825"/>
          <p:cNvSpPr/>
          <p:nvPr/>
        </p:nvSpPr>
        <p:spPr>
          <a:xfrm>
            <a:off x="7648200" y="155016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7" name="Oval 826"/>
          <p:cNvSpPr/>
          <p:nvPr/>
        </p:nvSpPr>
        <p:spPr>
          <a:xfrm>
            <a:off x="767196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8" name="Oval 827"/>
          <p:cNvSpPr/>
          <p:nvPr/>
        </p:nvSpPr>
        <p:spPr>
          <a:xfrm>
            <a:off x="7701480" y="1551240"/>
            <a:ext cx="10368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29" name="Oval 828"/>
          <p:cNvSpPr/>
          <p:nvPr/>
        </p:nvSpPr>
        <p:spPr>
          <a:xfrm>
            <a:off x="7725600" y="155124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0" name="Oval 829"/>
          <p:cNvSpPr/>
          <p:nvPr/>
        </p:nvSpPr>
        <p:spPr>
          <a:xfrm>
            <a:off x="7747920" y="1550520"/>
            <a:ext cx="103320" cy="2826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1" name="Freeform 830"/>
          <p:cNvSpPr/>
          <p:nvPr/>
        </p:nvSpPr>
        <p:spPr>
          <a:xfrm>
            <a:off x="7988040" y="1620360"/>
            <a:ext cx="16920" cy="1656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sp>
      <p:sp>
        <p:nvSpPr>
          <p:cNvPr id="832" name="Oval 831"/>
          <p:cNvSpPr/>
          <p:nvPr/>
        </p:nvSpPr>
        <p:spPr>
          <a:xfrm>
            <a:off x="5619600" y="256896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3" name="Oval 832"/>
          <p:cNvSpPr/>
          <p:nvPr/>
        </p:nvSpPr>
        <p:spPr>
          <a:xfrm>
            <a:off x="567504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4" name="Oval 833"/>
          <p:cNvSpPr/>
          <p:nvPr/>
        </p:nvSpPr>
        <p:spPr>
          <a:xfrm>
            <a:off x="5746680" y="257112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5" name="Oval 834"/>
          <p:cNvSpPr/>
          <p:nvPr/>
        </p:nvSpPr>
        <p:spPr>
          <a:xfrm>
            <a:off x="5804640" y="257112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6" name="Oval 835"/>
          <p:cNvSpPr/>
          <p:nvPr/>
        </p:nvSpPr>
        <p:spPr>
          <a:xfrm>
            <a:off x="5857920" y="256968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7" name="Oval 836"/>
          <p:cNvSpPr/>
          <p:nvPr/>
        </p:nvSpPr>
        <p:spPr>
          <a:xfrm>
            <a:off x="5912640" y="2568960"/>
            <a:ext cx="24876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8" name="Oval 837"/>
          <p:cNvSpPr/>
          <p:nvPr/>
        </p:nvSpPr>
        <p:spPr>
          <a:xfrm>
            <a:off x="5957280" y="2569680"/>
            <a:ext cx="24984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39" name="Oval 838"/>
          <p:cNvSpPr/>
          <p:nvPr/>
        </p:nvSpPr>
        <p:spPr>
          <a:xfrm>
            <a:off x="6014160" y="2570040"/>
            <a:ext cx="24984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0" name="Oval 839"/>
          <p:cNvSpPr/>
          <p:nvPr/>
        </p:nvSpPr>
        <p:spPr>
          <a:xfrm>
            <a:off x="608544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1" name="Oval 840"/>
          <p:cNvSpPr/>
          <p:nvPr/>
        </p:nvSpPr>
        <p:spPr>
          <a:xfrm>
            <a:off x="6142320" y="257184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2" name="Oval 841"/>
          <p:cNvSpPr/>
          <p:nvPr/>
        </p:nvSpPr>
        <p:spPr>
          <a:xfrm>
            <a:off x="6195600" y="2570040"/>
            <a:ext cx="249120" cy="46440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3" name="Oval 842"/>
          <p:cNvSpPr/>
          <p:nvPr/>
        </p:nvSpPr>
        <p:spPr>
          <a:xfrm>
            <a:off x="6246000" y="2569680"/>
            <a:ext cx="249120" cy="463680"/>
          </a:xfrm>
          <a:prstGeom prst="ellipse">
            <a:avLst/>
          </a:prstGeom>
          <a:noFill/>
          <a:ln w="0">
            <a:solidFill>
              <a:srgbClr val="3465A4"/>
            </a:solidFill>
          </a:ln>
        </p:spPr>
        <p:style>
          <a:lnRef idx="0">
            <a:scrgbClr r="0" g="0" b="0"/>
          </a:lnRef>
          <a:fillRef idx="0">
            <a:scrgbClr r="0" g="0" b="0"/>
          </a:fillRef>
          <a:effectRef idx="0">
            <a:scrgbClr r="0" g="0" b="0"/>
          </a:effectRef>
          <a:fontRef idx="minor"/>
        </p:style>
      </p:sp>
      <p:sp>
        <p:nvSpPr>
          <p:cNvPr id="844" name="Freeform 843"/>
          <p:cNvSpPr/>
          <p:nvPr/>
        </p:nvSpPr>
        <p:spPr>
          <a:xfrm>
            <a:off x="5721840" y="2547360"/>
            <a:ext cx="23400" cy="22320"/>
          </a:xfrm>
          <a:custGeom>
            <a:avLst/>
            <a:gdLst/>
            <a:ahLst/>
            <a:cxnLst/>
            <a:rect l="l" t="t" r="r" b="b"/>
            <a:pathLst>
              <a:path w="21600" h="21600">
                <a:moveTo>
                  <a:pt x="10800" y="0"/>
                </a:moveTo>
                <a:lnTo>
                  <a:pt x="0" y="8260"/>
                </a:lnTo>
                <a:lnTo>
                  <a:pt x="4230" y="21600"/>
                </a:lnTo>
                <a:lnTo>
                  <a:pt x="17370" y="21600"/>
                </a:lnTo>
                <a:lnTo>
                  <a:pt x="21600" y="8260"/>
                </a:lnTo>
                <a:lnTo>
                  <a:pt x="10800" y="0"/>
                </a:lnTo>
                <a:close/>
              </a:path>
            </a:pathLst>
          </a:custGeom>
          <a:solidFill>
            <a:srgbClr val="FFFF00"/>
          </a:solidFill>
          <a:ln w="0">
            <a:solidFill>
              <a:srgbClr val="3465A4"/>
            </a:solidFill>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845" name="TextBox 844"/>
              <p:cNvSpPr txBox="1"/>
              <p:nvPr/>
            </p:nvSpPr>
            <p:spPr>
              <a:xfrm>
                <a:off x="5153760" y="3336840"/>
                <a:ext cx="63072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𝐿</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𝐿</m:t>
                          </m:r>
                        </m:sub>
                      </m:sSub>
                      <m:r>
                        <a:rPr>
                          <a:latin typeface="Cambria Math" panose="02040503050406030204" pitchFamily="18" charset="0"/>
                        </a:rPr>
                        <m:t>𝑁</m:t>
                      </m:r>
                    </m:oMath>
                  </m:oMathPara>
                </a14:m>
                <a:endParaRPr dirty="0">
                  <a:latin typeface="Humanst521 Lt BT" panose="020B0402020204020304" pitchFamily="34" charset="0"/>
                </a:endParaRPr>
              </a:p>
            </p:txBody>
          </p:sp>
        </mc:Choice>
        <mc:Fallback xmlns="">
          <p:sp>
            <p:nvSpPr>
              <p:cNvPr id="845" name="TextBox 844"/>
              <p:cNvSpPr txBox="1">
                <a:spLocks noRot="1" noChangeAspect="1" noMove="1" noResize="1" noEditPoints="1" noAdjustHandles="1" noChangeArrowheads="1" noChangeShapeType="1" noTextEdit="1"/>
              </p:cNvSpPr>
              <p:nvPr/>
            </p:nvSpPr>
            <p:spPr>
              <a:xfrm>
                <a:off x="5153760" y="3336840"/>
                <a:ext cx="630720" cy="189360"/>
              </a:xfrm>
              <a:prstGeom prst="rect">
                <a:avLst/>
              </a:prstGeom>
              <a:blipFill>
                <a:blip r:embed="rId2"/>
                <a:stretch>
                  <a:fillRect r="-27885" b="-23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6" name="TextBox 845"/>
              <p:cNvSpPr txBox="1"/>
              <p:nvPr/>
            </p:nvSpPr>
            <p:spPr>
              <a:xfrm>
                <a:off x="7982280" y="3323160"/>
                <a:ext cx="645840" cy="1893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𝑛</m:t>
                          </m:r>
                        </m:e>
                        <m:sub>
                          <m:r>
                            <a:rPr>
                              <a:latin typeface="Cambria Math" panose="02040503050406030204" pitchFamily="18" charset="0"/>
                            </a:rPr>
                            <m:t>𝑅</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𝜅</m:t>
                          </m:r>
                        </m:e>
                        <m:sub>
                          <m:r>
                            <a:rPr>
                              <a:latin typeface="Cambria Math" panose="02040503050406030204" pitchFamily="18" charset="0"/>
                            </a:rPr>
                            <m:t>𝑅</m:t>
                          </m:r>
                        </m:sub>
                      </m:sSub>
                      <m:r>
                        <a:rPr>
                          <a:latin typeface="Cambria Math" panose="02040503050406030204" pitchFamily="18" charset="0"/>
                        </a:rPr>
                        <m:t>𝑁</m:t>
                      </m:r>
                    </m:oMath>
                  </m:oMathPara>
                </a14:m>
                <a:endParaRPr dirty="0">
                  <a:latin typeface="Humanst521 Lt BT" panose="020B0402020204020304" pitchFamily="34" charset="0"/>
                </a:endParaRPr>
              </a:p>
            </p:txBody>
          </p:sp>
        </mc:Choice>
        <mc:Fallback xmlns="">
          <p:sp>
            <p:nvSpPr>
              <p:cNvPr id="846" name="TextBox 845"/>
              <p:cNvSpPr txBox="1">
                <a:spLocks noRot="1" noChangeAspect="1" noMove="1" noResize="1" noEditPoints="1" noAdjustHandles="1" noChangeArrowheads="1" noChangeShapeType="1" noTextEdit="1"/>
              </p:cNvSpPr>
              <p:nvPr/>
            </p:nvSpPr>
            <p:spPr>
              <a:xfrm>
                <a:off x="7982280" y="3323160"/>
                <a:ext cx="645840" cy="189360"/>
              </a:xfrm>
              <a:prstGeom prst="rect">
                <a:avLst/>
              </a:prstGeom>
              <a:blipFill>
                <a:blip r:embed="rId3"/>
                <a:stretch>
                  <a:fillRect r="-29245" b="-238710"/>
                </a:stretch>
              </a:blipFill>
            </p:spPr>
            <p:txBody>
              <a:bodyPr/>
              <a:lstStyle/>
              <a:p>
                <a:r>
                  <a:rPr lang="en-US">
                    <a:noFill/>
                  </a:rPr>
                  <a:t> </a:t>
                </a:r>
              </a:p>
            </p:txBody>
          </p:sp>
        </mc:Fallback>
      </mc:AlternateContent>
      <p:sp>
        <p:nvSpPr>
          <p:cNvPr id="847" name="Rectangle 846"/>
          <p:cNvSpPr/>
          <p:nvPr/>
        </p:nvSpPr>
        <p:spPr>
          <a:xfrm>
            <a:off x="7818120" y="1094040"/>
            <a:ext cx="933120" cy="40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050" b="0" strike="noStrike" spc="-1" dirty="0">
                <a:solidFill>
                  <a:srgbClr val="000000"/>
                </a:solidFill>
                <a:latin typeface="Cambria"/>
                <a:ea typeface="Calibri"/>
              </a:rPr>
              <a:t>positron</a:t>
            </a:r>
            <a:endParaRPr lang="en-GB" sz="1050" b="0" strike="noStrike" spc="-1" dirty="0">
              <a:latin typeface="Humanst521 Lt BT" panose="020B0402020204020304" pitchFamily="34" charset="0"/>
            </a:endParaRPr>
          </a:p>
          <a:p>
            <a:pPr algn="ctr">
              <a:lnSpc>
                <a:spcPct val="100000"/>
              </a:lnSpc>
              <a:buNone/>
            </a:pPr>
            <a:r>
              <a:rPr lang="en-US" sz="1050" b="0" strike="noStrike" spc="-1" dirty="0">
                <a:solidFill>
                  <a:srgbClr val="000000"/>
                </a:solidFill>
                <a:latin typeface="Cambria"/>
                <a:ea typeface="Calibri"/>
              </a:rPr>
              <a:t>detectors</a:t>
            </a:r>
            <a:endParaRPr lang="en-GB" sz="1050" b="0" strike="noStrike" spc="-1" dirty="0">
              <a:latin typeface="Humanst521 Lt BT" panose="020B0402020204020304" pitchFamily="34" charset="0"/>
            </a:endParaRPr>
          </a:p>
        </p:txBody>
      </p:sp>
    </p:spTree>
    <p:extLst>
      <p:ext uri="{BB962C8B-B14F-4D97-AF65-F5344CB8AC3E}">
        <p14:creationId xmlns:p14="http://schemas.microsoft.com/office/powerpoint/2010/main" val="164463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 name="Picture 847"/>
          <p:cNvPicPr/>
          <p:nvPr/>
        </p:nvPicPr>
        <p:blipFill>
          <a:blip r:embed="rId2"/>
          <a:stretch/>
        </p:blipFill>
        <p:spPr>
          <a:xfrm>
            <a:off x="2177640" y="4253040"/>
            <a:ext cx="1979640" cy="842400"/>
          </a:xfrm>
          <a:prstGeom prst="rect">
            <a:avLst/>
          </a:prstGeom>
          <a:ln w="0">
            <a:noFill/>
          </a:ln>
        </p:spPr>
      </p:pic>
      <p:pic>
        <p:nvPicPr>
          <p:cNvPr id="849" name="Picture 848"/>
          <p:cNvPicPr/>
          <p:nvPr/>
        </p:nvPicPr>
        <p:blipFill>
          <a:blip r:embed="rId3"/>
          <a:stretch/>
        </p:blipFill>
        <p:spPr>
          <a:xfrm>
            <a:off x="4381560" y="941400"/>
            <a:ext cx="4814640" cy="3278520"/>
          </a:xfrm>
          <a:prstGeom prst="rect">
            <a:avLst/>
          </a:prstGeom>
          <a:ln w="0">
            <a:noFill/>
          </a:ln>
        </p:spPr>
      </p:pic>
      <p:sp>
        <p:nvSpPr>
          <p:cNvPr id="850" name="PlaceHolder 1"/>
          <p:cNvSpPr>
            <a:spLocks noGrp="1"/>
          </p:cNvSpPr>
          <p:nvPr>
            <p:ph idx="4294967295"/>
          </p:nvPr>
        </p:nvSpPr>
        <p:spPr>
          <a:xfrm>
            <a:off x="1099800" y="948600"/>
            <a:ext cx="3288240" cy="3508200"/>
          </a:xfrm>
          <a:prstGeom prst="rect">
            <a:avLst/>
          </a:prstGeom>
          <a:noFill/>
          <a:ln w="0">
            <a:noFill/>
          </a:ln>
        </p:spPr>
        <p:txBody>
          <a:bodyPr lIns="0" tIns="0" rIns="0" bIns="0" anchor="t">
            <a:noAutofit/>
          </a:bodyPr>
          <a:lstStyle/>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Let</a:t>
            </a:r>
            <a:r>
              <a:rPr lang="de-CH" sz="1700" b="0" strike="noStrike" spc="-1" dirty="0">
                <a:solidFill>
                  <a:srgbClr val="000000"/>
                </a:solidFill>
              </a:rPr>
              <a:t> </a:t>
            </a:r>
            <a:r>
              <a:rPr lang="de-CH" sz="1700" b="0" strike="noStrike" spc="-1" dirty="0" err="1">
                <a:solidFill>
                  <a:srgbClr val="000000"/>
                </a:solidFill>
              </a:rPr>
              <a:t>us</a:t>
            </a:r>
            <a:r>
              <a:rPr lang="de-CH" sz="1700" b="0" strike="noStrike" spc="-1" dirty="0">
                <a:solidFill>
                  <a:srgbClr val="000000"/>
                </a:solidFill>
              </a:rPr>
              <a:t> </a:t>
            </a:r>
            <a:r>
              <a:rPr lang="de-CH" sz="1700" b="0" strike="noStrike" spc="-1" dirty="0" err="1">
                <a:solidFill>
                  <a:srgbClr val="000000"/>
                </a:solidFill>
              </a:rPr>
              <a:t>assume</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there</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a:t>
            </a:r>
            <a:r>
              <a:rPr lang="de-CH" sz="1700" b="0" strike="noStrike" spc="-1" dirty="0" err="1">
                <a:solidFill>
                  <a:srgbClr val="000000"/>
                </a:solidFill>
              </a:rPr>
              <a:t>some</a:t>
            </a:r>
            <a:r>
              <a:rPr lang="de-CH" sz="1700" b="0" strike="noStrike" spc="-1" dirty="0">
                <a:solidFill>
                  <a:srgbClr val="000000"/>
                </a:solidFill>
              </a:rPr>
              <a:t> </a:t>
            </a:r>
            <a:r>
              <a:rPr lang="de-CH" sz="1700" b="0" strike="noStrike" spc="-1" dirty="0" err="1">
                <a:solidFill>
                  <a:srgbClr val="000000"/>
                </a:solidFill>
              </a:rPr>
              <a:t>effect</a:t>
            </a:r>
            <a:r>
              <a:rPr lang="de-CH" sz="1700" b="0" strike="noStrike" spc="-1" dirty="0">
                <a:solidFill>
                  <a:srgbClr val="000000"/>
                </a:solidFill>
              </a:rPr>
              <a:t> </a:t>
            </a:r>
            <a:r>
              <a:rPr lang="de-CH" sz="1700" b="0" strike="noStrike" spc="-1" dirty="0" err="1">
                <a:solidFill>
                  <a:srgbClr val="000000"/>
                </a:solidFill>
              </a:rPr>
              <a:t>that</a:t>
            </a:r>
            <a:r>
              <a:rPr lang="de-CH" sz="1700" b="0" strike="noStrike" spc="-1" dirty="0">
                <a:solidFill>
                  <a:srgbClr val="000000"/>
                </a:solidFill>
              </a:rPr>
              <a:t> </a:t>
            </a:r>
            <a:r>
              <a:rPr lang="de-CH" sz="1700" b="0" strike="noStrike" spc="-1" dirty="0" err="1">
                <a:solidFill>
                  <a:srgbClr val="000000"/>
                </a:solidFill>
              </a:rPr>
              <a:t>changes</a:t>
            </a:r>
            <a:r>
              <a:rPr lang="de-CH" sz="1700" b="0" strike="noStrike" spc="-1" dirty="0">
                <a:solidFill>
                  <a:srgbClr val="000000"/>
                </a:solidFill>
              </a:rPr>
              <a:t> </a:t>
            </a:r>
            <a:r>
              <a:rPr lang="de-CH" sz="1700" b="0" strike="noStrike" spc="-1" dirty="0" err="1">
                <a:solidFill>
                  <a:srgbClr val="000000"/>
                </a:solidFill>
              </a:rPr>
              <a:t>the</a:t>
            </a:r>
            <a:r>
              <a:rPr lang="de-CH" sz="1700" b="0" strike="noStrike" spc="-1" dirty="0">
                <a:solidFill>
                  <a:srgbClr val="000000"/>
                </a:solidFill>
              </a:rPr>
              <a:t> total </a:t>
            </a: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both</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it</a:t>
            </a:r>
            <a:r>
              <a:rPr lang="de-CH" sz="1700" b="0" strike="noStrike" spc="-1" dirty="0">
                <a:solidFill>
                  <a:srgbClr val="000000"/>
                </a:solidFill>
              </a:rPr>
              <a:t> </a:t>
            </a:r>
            <a:r>
              <a:rPr lang="de-CH" sz="1700" b="0" strike="noStrike" spc="-1" dirty="0" err="1">
                <a:solidFill>
                  <a:srgbClr val="000000"/>
                </a:solidFill>
              </a:rPr>
              <a:t>is</a:t>
            </a:r>
            <a:r>
              <a:rPr lang="de-CH" sz="1700" b="0" strike="noStrike" spc="-1" dirty="0">
                <a:solidFill>
                  <a:srgbClr val="000000"/>
                </a:solidFill>
              </a:rPr>
              <a:t> </a:t>
            </a:r>
            <a:r>
              <a:rPr lang="de-CH" sz="1700" b="0" strike="noStrike" spc="-1" dirty="0" err="1">
                <a:solidFill>
                  <a:srgbClr val="000000"/>
                </a:solidFill>
              </a:rPr>
              <a:t>exponential</a:t>
            </a:r>
            <a:r>
              <a:rPr lang="de-CH" sz="1700" b="0" strike="noStrike" spc="-1" dirty="0">
                <a:solidFill>
                  <a:srgbClr val="000000"/>
                </a:solidFill>
              </a:rPr>
              <a:t> in </a:t>
            </a:r>
            <a:r>
              <a:rPr lang="de-CH" sz="1700" b="0" strike="noStrike" spc="-1" dirty="0" err="1">
                <a:solidFill>
                  <a:srgbClr val="000000"/>
                </a:solidFill>
              </a:rPr>
              <a:t>nature</a:t>
            </a: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err="1">
                <a:solidFill>
                  <a:srgbClr val="000000"/>
                </a:solidFill>
              </a:rPr>
              <a:t>Detection</a:t>
            </a:r>
            <a:r>
              <a:rPr lang="de-CH" sz="1700" b="0" strike="noStrike" spc="-1" dirty="0">
                <a:solidFill>
                  <a:srgbClr val="000000"/>
                </a:solidFill>
              </a:rPr>
              <a:t> </a:t>
            </a:r>
            <a:r>
              <a:rPr lang="de-CH" sz="1700" b="0" strike="noStrike" spc="-1" dirty="0" err="1">
                <a:solidFill>
                  <a:srgbClr val="000000"/>
                </a:solidFill>
              </a:rPr>
              <a:t>efficiency</a:t>
            </a:r>
            <a:r>
              <a:rPr lang="de-CH" sz="1700" b="0" strike="noStrike" spc="-1" dirty="0">
                <a:solidFill>
                  <a:srgbClr val="000000"/>
                </a:solidFill>
              </a:rPr>
              <a:t> </a:t>
            </a:r>
            <a:r>
              <a:rPr lang="de-CH" sz="1700" b="0" strike="noStrike" spc="-1" dirty="0" err="1">
                <a:solidFill>
                  <a:srgbClr val="000000"/>
                </a:solidFill>
              </a:rPr>
              <a:t>of</a:t>
            </a:r>
            <a:r>
              <a:rPr lang="de-CH" sz="1700" b="0" strike="noStrike" spc="-1" dirty="0">
                <a:solidFill>
                  <a:srgbClr val="000000"/>
                </a:solidFill>
              </a:rPr>
              <a:t> </a:t>
            </a:r>
            <a:r>
              <a:rPr lang="de-CH" sz="1700" b="0" strike="noStrike" spc="-1" dirty="0" err="1">
                <a:solidFill>
                  <a:srgbClr val="000000"/>
                </a:solidFill>
              </a:rPr>
              <a:t>up</a:t>
            </a:r>
            <a:r>
              <a:rPr lang="de-CH" sz="1700" b="0" strike="noStrike" spc="-1" dirty="0">
                <a:solidFill>
                  <a:srgbClr val="000000"/>
                </a:solidFill>
              </a:rPr>
              <a:t> </a:t>
            </a:r>
            <a:r>
              <a:rPr lang="de-CH" sz="1700" b="0" strike="noStrike" spc="-1" dirty="0" err="1">
                <a:solidFill>
                  <a:srgbClr val="000000"/>
                </a:solidFill>
              </a:rPr>
              <a:t>and</a:t>
            </a:r>
            <a:r>
              <a:rPr lang="de-CH" sz="1700" b="0" strike="noStrike" spc="-1" dirty="0">
                <a:solidFill>
                  <a:srgbClr val="000000"/>
                </a:solidFill>
              </a:rPr>
              <a:t> </a:t>
            </a:r>
            <a:r>
              <a:rPr lang="de-CH" sz="1700" b="0" strike="noStrike" spc="-1" dirty="0" err="1">
                <a:solidFill>
                  <a:srgbClr val="000000"/>
                </a:solidFill>
              </a:rPr>
              <a:t>downstream</a:t>
            </a:r>
            <a:r>
              <a:rPr lang="de-CH" sz="1700" b="0" strike="noStrike" spc="-1" dirty="0">
                <a:solidFill>
                  <a:srgbClr val="000000"/>
                </a:solidFill>
              </a:rPr>
              <a:t> </a:t>
            </a:r>
            <a:r>
              <a:rPr lang="de-CH" sz="1700" b="0" strike="noStrike" spc="-1" dirty="0" err="1">
                <a:solidFill>
                  <a:srgbClr val="000000"/>
                </a:solidFill>
              </a:rPr>
              <a:t>detectors</a:t>
            </a:r>
            <a:r>
              <a:rPr lang="de-CH" sz="1700" b="0" strike="noStrike" spc="-1" dirty="0">
                <a:solidFill>
                  <a:srgbClr val="000000"/>
                </a:solidFill>
              </a:rPr>
              <a:t>:  </a:t>
            </a:r>
            <a:endParaRPr lang="en-GB" sz="1700" b="0" strike="noStrike" spc="-1" dirty="0"/>
          </a:p>
          <a:p>
            <a:pPr>
              <a:lnSpc>
                <a:spcPct val="100000"/>
              </a:lnSpc>
              <a:spcBef>
                <a:spcPts val="1417"/>
              </a:spcBef>
              <a:buNone/>
            </a:pPr>
            <a:br>
              <a:rPr sz="1700" dirty="0"/>
            </a:br>
            <a:endParaRPr lang="en-GB" sz="1700" b="0" strike="noStrike" spc="-1" dirty="0"/>
          </a:p>
          <a:p>
            <a:pPr marL="432000" indent="-324000">
              <a:lnSpc>
                <a:spcPct val="100000"/>
              </a:lnSpc>
              <a:spcBef>
                <a:spcPts val="1417"/>
              </a:spcBef>
              <a:buClr>
                <a:srgbClr val="000000"/>
              </a:buClr>
              <a:buSzPct val="45000"/>
              <a:buFont typeface="Wingdings" charset="2"/>
              <a:buChar char=""/>
            </a:pPr>
            <a:r>
              <a:rPr lang="de-CH" sz="1700" b="0" strike="noStrike" spc="-1" dirty="0">
                <a:solidFill>
                  <a:srgbClr val="000000"/>
                </a:solidFill>
              </a:rPr>
              <a:t>Change in </a:t>
            </a:r>
            <a:r>
              <a:rPr lang="de-CH" sz="1700" b="0" strike="noStrike" spc="-1" dirty="0" err="1">
                <a:solidFill>
                  <a:srgbClr val="000000"/>
                </a:solidFill>
              </a:rPr>
              <a:t>measured</a:t>
            </a:r>
            <a:r>
              <a:rPr lang="de-CH" sz="1700" b="0" strike="noStrike" spc="-1" dirty="0">
                <a:solidFill>
                  <a:srgbClr val="000000"/>
                </a:solidFill>
              </a:rPr>
              <a:t> </a:t>
            </a:r>
            <a:r>
              <a:rPr lang="de-CH" sz="1700" b="0" strike="noStrike" spc="-1" dirty="0" err="1">
                <a:solidFill>
                  <a:srgbClr val="000000"/>
                </a:solidFill>
              </a:rPr>
              <a:t>asymmetry</a:t>
            </a:r>
            <a:r>
              <a:rPr lang="de-CH" sz="1700" b="0" strike="noStrike" spc="-1" dirty="0">
                <a:solidFill>
                  <a:srgbClr val="000000"/>
                </a:solidFill>
              </a:rPr>
              <a:t> </a:t>
            </a:r>
            <a:r>
              <a:rPr lang="de-CH" sz="1700" b="0" strike="noStrike" spc="-1" dirty="0" err="1">
                <a:solidFill>
                  <a:srgbClr val="000000"/>
                </a:solidFill>
              </a:rPr>
              <a:t>with</a:t>
            </a:r>
            <a:r>
              <a:rPr lang="de-CH" sz="1700" b="0" strike="noStrike" spc="-1" dirty="0">
                <a:solidFill>
                  <a:srgbClr val="000000"/>
                </a:solidFill>
              </a:rPr>
              <a:t> time:</a:t>
            </a:r>
            <a:endParaRPr lang="en-GB" sz="1700" b="0" strike="noStrike" spc="-1" dirty="0"/>
          </a:p>
          <a:p>
            <a:pPr>
              <a:lnSpc>
                <a:spcPct val="100000"/>
              </a:lnSpc>
              <a:spcBef>
                <a:spcPts val="1417"/>
              </a:spcBef>
              <a:buNone/>
            </a:pPr>
            <a:endParaRPr lang="en-GB" sz="1700" b="0" strike="noStrike" spc="-1" dirty="0"/>
          </a:p>
        </p:txBody>
      </p:sp>
      <p:sp>
        <p:nvSpPr>
          <p:cNvPr id="851" name="PlaceHolder 2"/>
          <p:cNvSpPr>
            <a:spLocks noGrp="1"/>
          </p:cNvSpPr>
          <p:nvPr>
            <p:ph type="title" idx="4294967295"/>
          </p:nvPr>
        </p:nvSpPr>
        <p:spPr>
          <a:xfrm>
            <a:off x="2077200" y="216000"/>
            <a:ext cx="6706080" cy="379440"/>
          </a:xfrm>
          <a:prstGeom prst="rect">
            <a:avLst/>
          </a:prstGeom>
          <a:noFill/>
          <a:ln w="0">
            <a:noFill/>
          </a:ln>
        </p:spPr>
        <p:txBody>
          <a:bodyPr lIns="0" tIns="0" rIns="0" bIns="0" numCol="1" spcCol="0" anchor="t">
            <a:noAutofit/>
          </a:bodyPr>
          <a:lstStyle/>
          <a:p>
            <a:pPr>
              <a:lnSpc>
                <a:spcPct val="100000"/>
              </a:lnSpc>
              <a:buNone/>
              <a:tabLst>
                <a:tab pos="0" algn="l"/>
              </a:tabLst>
            </a:pPr>
            <a:r>
              <a:rPr lang="en-US" sz="2400" b="0" strike="noStrike" spc="-1" dirty="0">
                <a:solidFill>
                  <a:srgbClr val="686868"/>
                </a:solidFill>
                <a:latin typeface="Georgia"/>
                <a:ea typeface="Calibri"/>
              </a:rPr>
              <a:t>Constraints on the total detection efficiency</a:t>
            </a:r>
            <a:endParaRPr lang="en-GB" sz="2400" b="0" strike="noStrike" spc="-1" dirty="0"/>
          </a:p>
        </p:txBody>
      </p:sp>
      <p:sp>
        <p:nvSpPr>
          <p:cNvPr id="852" name="PlaceHolder 3"/>
          <p:cNvSpPr>
            <a:spLocks noGrp="1"/>
          </p:cNvSpPr>
          <p:nvPr>
            <p:ph type="sldNum" idx="4294967295"/>
          </p:nvPr>
        </p:nvSpPr>
        <p:spPr>
          <a:xfrm>
            <a:off x="8206200" y="4968000"/>
            <a:ext cx="573840" cy="145800"/>
          </a:xfrm>
          <a:prstGeom prst="rect">
            <a:avLst/>
          </a:prstGeom>
          <a:noFill/>
          <a:ln w="0">
            <a:noFill/>
          </a:ln>
        </p:spPr>
        <p:txBody>
          <a:bodyPr lIns="0" tIns="0" rIns="0" bIns="0" numCol="1" spcCol="0" anchor="t">
            <a:noAutofit/>
          </a:bodyPr>
          <a:lstStyle>
            <a:lvl1pPr algn="r">
              <a:lnSpc>
                <a:spcPct val="100000"/>
              </a:lnSpc>
              <a:buNone/>
              <a:defRPr lang="en-US" sz="800" b="0" strike="noStrike" spc="-1">
                <a:solidFill>
                  <a:srgbClr val="000000"/>
                </a:solidFill>
                <a:latin typeface="Calibri"/>
                <a:ea typeface="Calibri"/>
              </a:defRPr>
            </a:lvl1pPr>
          </a:lstStyle>
          <a:p>
            <a:pPr algn="r">
              <a:lnSpc>
                <a:spcPct val="100000"/>
              </a:lnSpc>
              <a:buNone/>
            </a:pPr>
            <a:r>
              <a:rPr lang="en-US" sz="800" b="0" strike="noStrike" spc="-1" dirty="0">
                <a:solidFill>
                  <a:srgbClr val="000000"/>
                </a:solidFill>
                <a:latin typeface="Humanst521 Lt BT" panose="020B0402020204020304" pitchFamily="34" charset="0"/>
              </a:rPr>
              <a:t>Page </a:t>
            </a:r>
            <a:fld id="{51544113-8856-4A47-8D88-E2024CD63091}" type="slidenum">
              <a:rPr lang="en-US" sz="800" b="0" strike="noStrike" spc="-1">
                <a:solidFill>
                  <a:srgbClr val="000000"/>
                </a:solidFill>
                <a:latin typeface="Humanst521 Lt BT" panose="020B0402020204020304" pitchFamily="34" charset="0"/>
              </a:rPr>
              <a:t>35</a:t>
            </a:fld>
            <a:endParaRPr lang="en-GB" sz="800" b="0" strike="noStrike" spc="-1" dirty="0">
              <a:latin typeface="Times New Roman"/>
            </a:endParaRPr>
          </a:p>
        </p:txBody>
      </p:sp>
      <p:pic>
        <p:nvPicPr>
          <p:cNvPr id="853" name="Picture 852"/>
          <p:cNvPicPr/>
          <p:nvPr/>
        </p:nvPicPr>
        <p:blipFill>
          <a:blip r:embed="rId4"/>
          <a:stretch/>
        </p:blipFill>
        <p:spPr>
          <a:xfrm>
            <a:off x="1810080" y="2954880"/>
            <a:ext cx="2195280" cy="772920"/>
          </a:xfrm>
          <a:prstGeom prst="rect">
            <a:avLst/>
          </a:prstGeom>
          <a:ln w="0">
            <a:noFill/>
          </a:ln>
        </p:spPr>
      </p:pic>
    </p:spTree>
    <p:extLst>
      <p:ext uri="{BB962C8B-B14F-4D97-AF65-F5344CB8AC3E}">
        <p14:creationId xmlns:p14="http://schemas.microsoft.com/office/powerpoint/2010/main" val="4123949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82114" y="874045"/>
            <a:ext cx="1437203" cy="4152727"/>
            <a:chOff x="5998845" y="861075"/>
            <a:chExt cx="1336170" cy="4152727"/>
          </a:xfrm>
        </p:grpSpPr>
        <p:pic>
          <p:nvPicPr>
            <p:cNvPr id="15"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845" y="861075"/>
              <a:ext cx="1336170" cy="4152727"/>
            </a:xfrm>
            <a:prstGeom prst="rect">
              <a:avLst/>
            </a:prstGeom>
          </p:spPr>
        </p:pic>
        <p:sp>
          <p:nvSpPr>
            <p:cNvPr id="11" name="Rectangle 10"/>
            <p:cNvSpPr/>
            <p:nvPr/>
          </p:nvSpPr>
          <p:spPr bwMode="auto">
            <a:xfrm>
              <a:off x="6577013" y="2743200"/>
              <a:ext cx="758002" cy="195263"/>
            </a:xfrm>
            <a:prstGeom prst="rect">
              <a:avLst/>
            </a:prstGeom>
            <a:solidFill>
              <a:srgbClr val="E1F8C0"/>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5" name="Content Placeholder 4"/>
              <p:cNvSpPr>
                <a:spLocks noGrp="1"/>
              </p:cNvSpPr>
              <p:nvPr>
                <p:ph sz="quarter" idx="13"/>
              </p:nvPr>
            </p:nvSpPr>
            <p:spPr>
              <a:xfrm>
                <a:off x="272268" y="1811187"/>
                <a:ext cx="5094986" cy="3686294"/>
              </a:xfrm>
            </p:spPr>
            <p:txBody>
              <a:bodyPr/>
              <a:lstStyle/>
              <a:p>
                <a:pPr marL="0" indent="0">
                  <a:buNone/>
                </a:pPr>
                <a:r>
                  <a:rPr lang="en-US" dirty="0"/>
                  <a:t>Measurement of the muon EDM</a:t>
                </a:r>
                <a:br>
                  <a:rPr lang="en-US" dirty="0"/>
                </a:br>
                <a:r>
                  <a:rPr lang="en-US" dirty="0"/>
                  <a:t>in two phases:</a:t>
                </a:r>
              </a:p>
              <a:p>
                <a:pPr marL="269875" indent="-182563"/>
                <a:r>
                  <a:rPr lang="en-US" sz="2000" dirty="0"/>
                  <a:t>Precursor </a:t>
                </a:r>
                <a:r>
                  <a:rPr lang="en-US" sz="2000" dirty="0" err="1"/>
                  <a:t>muEDM</a:t>
                </a:r>
                <a:r>
                  <a:rPr lang="en-US" sz="2000" dirty="0"/>
                  <a:t> better than </a:t>
                </a:r>
                <a14:m>
                  <m:oMath xmlns:m="http://schemas.openxmlformats.org/officeDocument/2006/math">
                    <m:r>
                      <a:rPr lang="en-US" sz="2000" b="0" i="1" smtClean="0">
                        <a:latin typeface="Cambria Math" panose="02040503050406030204" pitchFamily="18" charset="0"/>
                      </a:rPr>
                      <m:t>3×</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−21</m:t>
                        </m:r>
                      </m:sup>
                    </m:sSup>
                    <m:r>
                      <a:rPr lang="en-US" sz="2000" b="0" i="1" smtClean="0">
                        <a:latin typeface="Cambria Math" panose="02040503050406030204" pitchFamily="18" charset="0"/>
                      </a:rPr>
                      <m:t>𝑒</m:t>
                    </m:r>
                    <m:r>
                      <m:rPr>
                        <m:sty m:val="p"/>
                      </m:rPr>
                      <a:rPr lang="en-US" sz="2000" b="0" i="0" smtClean="0">
                        <a:latin typeface="Cambria Math" panose="02040503050406030204" pitchFamily="18" charset="0"/>
                      </a:rPr>
                      <m:t>cm</m:t>
                    </m:r>
                  </m:oMath>
                </a14:m>
                <a:endParaRPr lang="en-US" sz="2000" b="0" dirty="0"/>
              </a:p>
              <a:p>
                <a:pPr marL="269875" indent="-182563"/>
                <a:r>
                  <a:rPr lang="en-US" sz="2000" dirty="0"/>
                  <a:t>Final </a:t>
                </a:r>
                <a:r>
                  <a:rPr lang="en-US" sz="2000" dirty="0" err="1"/>
                  <a:t>muEDM</a:t>
                </a:r>
                <a:r>
                  <a:rPr lang="en-US" sz="2000" dirty="0"/>
                  <a:t> search better than </a:t>
                </a:r>
                <a14:m>
                  <m:oMath xmlns:m="http://schemas.openxmlformats.org/officeDocument/2006/math">
                    <m:r>
                      <a:rPr lang="en-US" sz="2000" i="1" dirty="0" smtClean="0">
                        <a:latin typeface="Cambria Math" panose="02040503050406030204" pitchFamily="18" charset="0"/>
                      </a:rPr>
                      <m:t>6</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−2</m:t>
                        </m:r>
                        <m:r>
                          <a:rPr lang="de-CH" sz="2000" b="0" i="1" smtClean="0">
                            <a:latin typeface="Cambria Math" panose="02040503050406030204" pitchFamily="18" charset="0"/>
                          </a:rPr>
                          <m:t>3</m:t>
                        </m:r>
                      </m:sup>
                    </m:sSup>
                    <m:r>
                      <a:rPr lang="en-US" sz="2000" i="1">
                        <a:latin typeface="Cambria Math" panose="02040503050406030204" pitchFamily="18" charset="0"/>
                      </a:rPr>
                      <m:t>𝑒</m:t>
                    </m:r>
                    <m:r>
                      <m:rPr>
                        <m:sty m:val="p"/>
                      </m:rPr>
                      <a:rPr lang="en-US" sz="2000">
                        <a:latin typeface="Cambria Math" panose="02040503050406030204" pitchFamily="18" charset="0"/>
                      </a:rPr>
                      <m:t>cm</m:t>
                    </m:r>
                  </m:oMath>
                </a14:m>
                <a:endParaRPr lang="en-US" sz="2000" dirty="0"/>
              </a:p>
            </p:txBody>
          </p:sp>
        </mc:Choice>
        <mc:Fallback xmlns="">
          <p:sp>
            <p:nvSpPr>
              <p:cNvPr id="5" name="Content Placeholder 4"/>
              <p:cNvSpPr>
                <a:spLocks noGrp="1" noRot="1" noChangeAspect="1" noMove="1" noResize="1" noEditPoints="1" noAdjustHandles="1" noChangeArrowheads="1" noChangeShapeType="1" noTextEdit="1"/>
              </p:cNvSpPr>
              <p:nvPr>
                <p:ph sz="quarter" idx="13"/>
              </p:nvPr>
            </p:nvSpPr>
            <p:spPr>
              <a:xfrm>
                <a:off x="272268" y="1811187"/>
                <a:ext cx="5094986" cy="3686294"/>
              </a:xfrm>
              <a:blipFill>
                <a:blip r:embed="rId4"/>
                <a:stretch>
                  <a:fillRect l="-4311" t="-2645"/>
                </a:stretch>
              </a:blipFill>
            </p:spPr>
            <p:txBody>
              <a:bodyPr/>
              <a:lstStyle/>
              <a:p>
                <a:r>
                  <a:rPr lang="en-US">
                    <a:noFill/>
                  </a:rPr>
                  <a:t> </a:t>
                </a:r>
              </a:p>
            </p:txBody>
          </p:sp>
        </mc:Fallback>
      </mc:AlternateContent>
      <p:sp>
        <p:nvSpPr>
          <p:cNvPr id="2" name="Title 1"/>
          <p:cNvSpPr>
            <a:spLocks noGrp="1"/>
          </p:cNvSpPr>
          <p:nvPr>
            <p:ph type="title"/>
          </p:nvPr>
        </p:nvSpPr>
        <p:spPr>
          <a:xfrm>
            <a:off x="1518700" y="226678"/>
            <a:ext cx="7266526" cy="381375"/>
          </a:xfrm>
        </p:spPr>
        <p:txBody>
          <a:bodyPr/>
          <a:lstStyle/>
          <a:p>
            <a:r>
              <a:rPr lang="en-US" sz="2600" dirty="0"/>
              <a:t>Conclusion</a:t>
            </a:r>
          </a:p>
        </p:txBody>
      </p:sp>
      <p:sp>
        <p:nvSpPr>
          <p:cNvPr id="3" name="Slide Number Placeholder 2"/>
          <p:cNvSpPr>
            <a:spLocks noGrp="1"/>
          </p:cNvSpPr>
          <p:nvPr>
            <p:ph type="sldNum" sz="quarter" idx="4"/>
          </p:nvPr>
        </p:nvSpPr>
        <p:spPr/>
        <p:txBody>
          <a:bodyPr/>
          <a:lstStyle/>
          <a:p>
            <a:pPr eaLnBrk="0" hangingPunct="0">
              <a:defRPr/>
            </a:pPr>
            <a:fld id="{EBC07571-3134-BB4B-B83F-1A9FE18D34F3}" type="slidenum">
              <a:rPr lang="de-DE" smtClean="0">
                <a:solidFill>
                  <a:srgbClr val="000000"/>
                </a:solidFill>
              </a:rPr>
              <a:pPr eaLnBrk="0" hangingPunct="0">
                <a:defRPr/>
              </a:pPr>
              <a:t>36</a:t>
            </a:fld>
            <a:endParaRPr lang="de-DE" dirty="0">
              <a:solidFill>
                <a:srgbClr val="000000"/>
              </a:solidFill>
            </a:endParaRPr>
          </a:p>
        </p:txBody>
      </p:sp>
      <p:sp>
        <p:nvSpPr>
          <p:cNvPr id="17" name="TextBox 16"/>
          <p:cNvSpPr txBox="1"/>
          <p:nvPr/>
        </p:nvSpPr>
        <p:spPr>
          <a:xfrm>
            <a:off x="439166" y="4932539"/>
            <a:ext cx="4582285" cy="173189"/>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Bennet et al, PRD </a:t>
            </a:r>
            <a:r>
              <a:rPr lang="en-US" sz="1100" b="1" kern="1000" spc="30" dirty="0">
                <a:solidFill>
                  <a:schemeClr val="tx1">
                    <a:lumMod val="85000"/>
                    <a:lumOff val="15000"/>
                  </a:schemeClr>
                </a:solidFill>
                <a:latin typeface="Humanst521 Lt BT" panose="020B0402020204020304" pitchFamily="34" charset="0"/>
                <a:cs typeface="Franklin Gothic Book"/>
              </a:rPr>
              <a:t>80</a:t>
            </a:r>
            <a:r>
              <a:rPr lang="en-US" sz="1100" kern="1000" spc="30" dirty="0">
                <a:solidFill>
                  <a:schemeClr val="tx1">
                    <a:lumMod val="85000"/>
                    <a:lumOff val="15000"/>
                  </a:schemeClr>
                </a:solidFill>
                <a:latin typeface="Humanst521 Lt BT" panose="020B0402020204020304" pitchFamily="34" charset="0"/>
                <a:cs typeface="Franklin Gothic Book"/>
              </a:rPr>
              <a:t>, 052008 (2009) </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Ghosh et al, PLB </a:t>
            </a:r>
            <a:r>
              <a:rPr lang="en-US" sz="1100" b="1" kern="1000" spc="30" dirty="0">
                <a:solidFill>
                  <a:schemeClr val="tx1">
                    <a:lumMod val="85000"/>
                    <a:lumOff val="15000"/>
                  </a:schemeClr>
                </a:solidFill>
                <a:latin typeface="Humanst521 Lt BT" panose="020B0402020204020304" pitchFamily="34" charset="0"/>
                <a:cs typeface="Franklin Gothic Book"/>
              </a:rPr>
              <a:t>777</a:t>
            </a:r>
            <a:r>
              <a:rPr lang="en-US" sz="1100" kern="1000" spc="30" dirty="0">
                <a:solidFill>
                  <a:schemeClr val="tx1">
                    <a:lumMod val="85000"/>
                    <a:lumOff val="15000"/>
                  </a:schemeClr>
                </a:solidFill>
                <a:latin typeface="Humanst521 Lt BT" panose="020B0402020204020304" pitchFamily="34" charset="0"/>
                <a:cs typeface="Franklin Gothic Book"/>
              </a:rPr>
              <a:t>, 335 (2018)</a:t>
            </a:r>
            <a:endParaRPr lang="en-US" sz="1100" kern="1000" spc="30" baseline="30000" dirty="0">
              <a:solidFill>
                <a:schemeClr val="tx1">
                  <a:lumMod val="85000"/>
                  <a:lumOff val="15000"/>
                </a:schemeClr>
              </a:solidFill>
              <a:latin typeface="Humanst521 Lt BT" panose="020B0402020204020304" pitchFamily="34" charset="0"/>
              <a:cs typeface="Franklin Gothic Book"/>
            </a:endParaRPr>
          </a:p>
        </p:txBody>
      </p:sp>
      <p:sp>
        <p:nvSpPr>
          <p:cNvPr id="18" name="TextBox 17"/>
          <p:cNvSpPr txBox="1"/>
          <p:nvPr/>
        </p:nvSpPr>
        <p:spPr>
          <a:xfrm>
            <a:off x="7560366" y="861076"/>
            <a:ext cx="1103664" cy="220381"/>
          </a:xfrm>
          <a:prstGeom prst="accentCallout1">
            <a:avLst>
              <a:gd name="adj1" fmla="val 46709"/>
              <a:gd name="adj2" fmla="val -7687"/>
              <a:gd name="adj3" fmla="val 121400"/>
              <a:gd name="adj4" fmla="val -22382"/>
            </a:avLst>
          </a:prstGeom>
          <a:solidFill>
            <a:schemeClr val="bg1"/>
          </a:solidFill>
          <a:ln w="19050">
            <a:solidFill>
              <a:srgbClr val="E26FFF"/>
            </a:solidFill>
          </a:ln>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Current limit</a:t>
            </a:r>
            <a:r>
              <a:rPr lang="en-US" sz="1400" kern="1000" spc="30" baseline="30000" dirty="0">
                <a:solidFill>
                  <a:schemeClr val="tx1">
                    <a:lumMod val="85000"/>
                    <a:lumOff val="15000"/>
                  </a:schemeClr>
                </a:solidFill>
                <a:latin typeface="Humanst521 Lt BT" panose="020B0402020204020304" pitchFamily="34" charset="0"/>
                <a:cs typeface="Franklin Gothic Book"/>
              </a:rPr>
              <a:t>*</a:t>
            </a:r>
          </a:p>
        </p:txBody>
      </p:sp>
      <p:sp>
        <p:nvSpPr>
          <p:cNvPr id="19" name="TextBox 18"/>
          <p:cNvSpPr txBox="1"/>
          <p:nvPr/>
        </p:nvSpPr>
        <p:spPr>
          <a:xfrm>
            <a:off x="7573618" y="1177031"/>
            <a:ext cx="1211608" cy="219291"/>
          </a:xfrm>
          <a:prstGeom prst="accentCallout1">
            <a:avLst>
              <a:gd name="adj1" fmla="val 46709"/>
              <a:gd name="adj2" fmla="val -7687"/>
              <a:gd name="adj3" fmla="val 127987"/>
              <a:gd name="adj4" fmla="val -2168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a:solidFill>
                  <a:schemeClr val="tx1">
                    <a:lumMod val="85000"/>
                    <a:lumOff val="15000"/>
                  </a:schemeClr>
                </a:solidFill>
                <a:latin typeface="+mj-lt"/>
                <a:cs typeface="Franklin Gothic Book"/>
              </a:rPr>
              <a:t>Precursor PSI</a:t>
            </a:r>
          </a:p>
        </p:txBody>
      </p:sp>
      <p:sp>
        <p:nvSpPr>
          <p:cNvPr id="20" name="TextBox 19"/>
          <p:cNvSpPr txBox="1"/>
          <p:nvPr/>
        </p:nvSpPr>
        <p:spPr>
          <a:xfrm>
            <a:off x="7560366" y="1541774"/>
            <a:ext cx="1317476" cy="220381"/>
          </a:xfrm>
          <a:prstGeom prst="accentCallout1">
            <a:avLst>
              <a:gd name="adj1" fmla="val 46709"/>
              <a:gd name="adj2" fmla="val -6064"/>
              <a:gd name="adj3" fmla="val 31670"/>
              <a:gd name="adj4" fmla="val -19197"/>
            </a:avLst>
          </a:prstGeom>
          <a:solidFill>
            <a:schemeClr val="bg1"/>
          </a:solidFill>
          <a:ln w="19050">
            <a:solidFill>
              <a:srgbClr val="62007E"/>
            </a:solidFill>
          </a:ln>
        </p:spPr>
        <p:txBody>
          <a:bodyPr wrap="square" lIns="0" tIns="0" rIns="0" bIns="0" rtlCol="0" anchor="t" anchorCtr="0">
            <a:spAutoFit/>
          </a:bodyPr>
          <a:lstStyle/>
          <a:p>
            <a:pPr>
              <a:lnSpc>
                <a:spcPct val="110000"/>
              </a:lnSpc>
              <a:spcBef>
                <a:spcPts val="0"/>
              </a:spcBef>
            </a:pPr>
            <a:r>
              <a:rPr lang="en-US" sz="1400" kern="1000" spc="30" dirty="0">
                <a:solidFill>
                  <a:schemeClr val="tx1">
                    <a:lumMod val="50000"/>
                    <a:lumOff val="50000"/>
                  </a:schemeClr>
                </a:solidFill>
                <a:latin typeface="Humanst521 Lt BT" panose="020B0402020204020304" pitchFamily="34" charset="0"/>
                <a:cs typeface="Franklin Gothic Book"/>
              </a:rPr>
              <a:t>FNAL / J-PARC</a:t>
            </a:r>
          </a:p>
        </p:txBody>
      </p:sp>
      <p:sp>
        <p:nvSpPr>
          <p:cNvPr id="21" name="TextBox 20"/>
          <p:cNvSpPr txBox="1"/>
          <p:nvPr/>
        </p:nvSpPr>
        <p:spPr>
          <a:xfrm>
            <a:off x="7565128" y="2098904"/>
            <a:ext cx="1103664" cy="219291"/>
          </a:xfrm>
          <a:prstGeom prst="accentCallout1">
            <a:avLst>
              <a:gd name="adj1" fmla="val 46709"/>
              <a:gd name="adj2" fmla="val -7687"/>
              <a:gd name="adj3" fmla="val -112212"/>
              <a:gd name="adj4" fmla="val -22774"/>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a:solidFill>
                  <a:schemeClr val="tx1">
                    <a:lumMod val="85000"/>
                    <a:lumOff val="15000"/>
                  </a:schemeClr>
                </a:solidFill>
                <a:latin typeface="+mj-lt"/>
                <a:cs typeface="Franklin Gothic Book"/>
              </a:rPr>
              <a:t>Final PSI</a:t>
            </a:r>
          </a:p>
        </p:txBody>
      </p:sp>
      <p:sp>
        <p:nvSpPr>
          <p:cNvPr id="23" name="TextBox 22"/>
          <p:cNvSpPr txBox="1"/>
          <p:nvPr/>
        </p:nvSpPr>
        <p:spPr>
          <a:xfrm>
            <a:off x="6855793" y="4749259"/>
            <a:ext cx="374154" cy="473976"/>
          </a:xfrm>
          <a:prstGeom prst="rect">
            <a:avLst/>
          </a:prstGeom>
          <a:noFill/>
        </p:spPr>
        <p:txBody>
          <a:bodyPr wrap="square" lIns="0" tIns="0" rIns="0" bIns="0" rtlCol="0" anchor="t" anchorCtr="0">
            <a:spAutoFit/>
          </a:bodyPr>
          <a:lstStyle/>
          <a:p>
            <a:pPr>
              <a:lnSpc>
                <a:spcPct val="110000"/>
              </a:lnSpc>
              <a:spcBef>
                <a:spcPts val="0"/>
              </a:spcBef>
            </a:pPr>
            <a:r>
              <a:rPr lang="en-US" sz="1400" kern="1000" spc="30" dirty="0">
                <a:solidFill>
                  <a:schemeClr val="bg1"/>
                </a:solidFill>
                <a:latin typeface="+mj-lt"/>
                <a:cs typeface="Franklin Gothic Book"/>
              </a:rPr>
              <a:t>SM</a:t>
            </a:r>
            <a:r>
              <a:rPr lang="en-US" sz="1400" kern="1000" spc="30" baseline="30000" dirty="0">
                <a:solidFill>
                  <a:schemeClr val="bg1"/>
                </a:solidFill>
                <a:latin typeface="+mj-lt"/>
                <a:cs typeface="Franklin Gothic Book"/>
              </a:rPr>
              <a:t>**</a:t>
            </a:r>
            <a:endParaRPr lang="en-US" sz="1400" kern="1000" spc="30" dirty="0">
              <a:solidFill>
                <a:schemeClr val="bg1"/>
              </a:solidFill>
              <a:latin typeface="+mj-lt"/>
              <a:cs typeface="Franklin Gothic Book"/>
            </a:endParaRPr>
          </a:p>
        </p:txBody>
      </p:sp>
      <p:sp>
        <p:nvSpPr>
          <p:cNvPr id="24" name="TextBox 23"/>
          <p:cNvSpPr txBox="1"/>
          <p:nvPr/>
        </p:nvSpPr>
        <p:spPr>
          <a:xfrm rot="16200000">
            <a:off x="6273528" y="2781902"/>
            <a:ext cx="1364973" cy="219291"/>
          </a:xfrm>
          <a:prstGeom prst="rect">
            <a:avLst/>
          </a:prstGeom>
          <a:noFill/>
          <a:ln w="19050">
            <a:noFill/>
          </a:ln>
          <a:effectLst/>
        </p:spPr>
        <p:txBody>
          <a:bodyPr wrap="square" lIns="0" tIns="0" rIns="0" bIns="0" rtlCol="0" anchor="t" anchorCtr="0">
            <a:spAutoFit/>
          </a:bodyPr>
          <a:lstStyle/>
          <a:p>
            <a:pPr>
              <a:lnSpc>
                <a:spcPct val="110000"/>
              </a:lnSpc>
              <a:spcBef>
                <a:spcPts val="0"/>
              </a:spcBef>
            </a:pPr>
            <a:r>
              <a:rPr lang="en-US" sz="1400" kern="1000" spc="30" dirty="0">
                <a:ln>
                  <a:solidFill>
                    <a:srgbClr val="6CA714"/>
                  </a:solidFill>
                </a:ln>
                <a:solidFill>
                  <a:srgbClr val="E1F8C0"/>
                </a:solidFill>
                <a:latin typeface="+mj-lt"/>
                <a:cs typeface="Franklin Gothic Book"/>
              </a:rPr>
              <a:t>BSM wo MFV</a:t>
            </a:r>
          </a:p>
        </p:txBody>
      </p:sp>
    </p:spTree>
    <p:extLst>
      <p:ext uri="{BB962C8B-B14F-4D97-AF65-F5344CB8AC3E}">
        <p14:creationId xmlns:p14="http://schemas.microsoft.com/office/powerpoint/2010/main" val="2262230824"/>
      </p:ext>
    </p:extLst>
  </p:cSld>
  <p:clrMapOvr>
    <a:masterClrMapping/>
  </p:clrMapOvr>
  <p:transition spd="med" advTm="32336"/>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6148" y="69091"/>
            <a:ext cx="7886700" cy="538089"/>
          </a:xfrm>
        </p:spPr>
        <p:txBody>
          <a:bodyPr>
            <a:normAutofit/>
          </a:bodyPr>
          <a:lstStyle/>
          <a:p>
            <a:r>
              <a:rPr lang="en-US" dirty="0"/>
              <a:t>The PSI muon EDM collaboration</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925007" y="762350"/>
            <a:ext cx="3554997" cy="1622421"/>
          </a:xfrm>
          <a:prstGeom prst="rect">
            <a:avLst/>
          </a:prstGeom>
          <a:ln>
            <a:noFill/>
          </a:ln>
          <a:effectLst>
            <a:outerShdw blurRad="292100" dist="139700" dir="2700000" algn="tl" rotWithShape="0">
              <a:srgbClr val="333333">
                <a:alpha val="65000"/>
              </a:srgbClr>
            </a:outerShdw>
          </a:effectLst>
        </p:spPr>
      </p:pic>
      <p:sp>
        <p:nvSpPr>
          <p:cNvPr id="28" name="Rectangle 27"/>
          <p:cNvSpPr/>
          <p:nvPr/>
        </p:nvSpPr>
        <p:spPr>
          <a:xfrm>
            <a:off x="86139" y="762351"/>
            <a:ext cx="4697895" cy="1546577"/>
          </a:xfrm>
          <a:prstGeom prst="rect">
            <a:avLst/>
          </a:prstGeom>
          <a:solidFill>
            <a:schemeClr val="bg1"/>
          </a:solidFill>
        </p:spPr>
        <p:txBody>
          <a:bodyPr wrap="square">
            <a:spAutoFit/>
          </a:bodyPr>
          <a:lstStyle/>
          <a:p>
            <a:pPr algn="ctr">
              <a:tabLst>
                <a:tab pos="65485" algn="l"/>
              </a:tabLst>
            </a:pPr>
            <a:r>
              <a:rPr lang="en-US" sz="1050" dirty="0">
                <a:solidFill>
                  <a:schemeClr val="tx1">
                    <a:lumMod val="85000"/>
                    <a:lumOff val="15000"/>
                  </a:schemeClr>
                </a:solidFill>
              </a:rPr>
              <a:t>A. Adelmann,</a:t>
            </a:r>
            <a:r>
              <a:rPr lang="en-US" sz="1050" baseline="30000" dirty="0">
                <a:solidFill>
                  <a:schemeClr val="tx1">
                    <a:lumMod val="85000"/>
                    <a:lumOff val="15000"/>
                  </a:schemeClr>
                </a:solidFill>
              </a:rPr>
              <a:t>1,2 </a:t>
            </a:r>
            <a:r>
              <a:rPr lang="en-US" sz="1050" dirty="0">
                <a:solidFill>
                  <a:schemeClr val="tx1">
                    <a:lumMod val="85000"/>
                    <a:lumOff val="15000"/>
                  </a:schemeClr>
                </a:solidFill>
              </a:rPr>
              <a:t>C. Chavez Barajas,</a:t>
            </a:r>
            <a:r>
              <a:rPr lang="en-US" sz="1050" baseline="30000" dirty="0">
                <a:solidFill>
                  <a:schemeClr val="tx1">
                    <a:lumMod val="85000"/>
                    <a:lumOff val="15000"/>
                  </a:schemeClr>
                </a:solidFill>
              </a:rPr>
              <a:t>3 </a:t>
            </a:r>
            <a:r>
              <a:rPr lang="en-US" sz="1050" i="1" dirty="0">
                <a:solidFill>
                  <a:srgbClr val="00B050"/>
                </a:solidFill>
              </a:rPr>
              <a:t>D. Chouhan,</a:t>
            </a:r>
            <a:r>
              <a:rPr lang="en-US" sz="1050" baseline="30000" dirty="0">
                <a:solidFill>
                  <a:srgbClr val="00B050"/>
                </a:solidFill>
              </a:rPr>
              <a:t>4 </a:t>
            </a:r>
            <a:r>
              <a:rPr lang="en-US" sz="1050" dirty="0">
                <a:solidFill>
                  <a:schemeClr val="tx1">
                    <a:lumMod val="85000"/>
                    <a:lumOff val="15000"/>
                  </a:schemeClr>
                </a:solidFill>
              </a:rPr>
              <a:t>N. Berger,</a:t>
            </a:r>
            <a:r>
              <a:rPr lang="en-US" sz="1050" baseline="30000" dirty="0">
                <a:solidFill>
                  <a:schemeClr val="tx1">
                    <a:lumMod val="85000"/>
                    <a:lumOff val="15000"/>
                  </a:schemeClr>
                </a:solidFill>
              </a:rPr>
              <a:t>4 </a:t>
            </a:r>
            <a:r>
              <a:rPr lang="en-US" sz="1050" dirty="0">
                <a:solidFill>
                  <a:schemeClr val="tx1">
                    <a:lumMod val="85000"/>
                    <a:lumOff val="15000"/>
                  </a:schemeClr>
                </a:solidFill>
              </a:rPr>
              <a:t>T. Bowcock,</a:t>
            </a:r>
            <a:r>
              <a:rPr lang="en-US" sz="1050" baseline="30000" dirty="0">
                <a:solidFill>
                  <a:schemeClr val="tx1">
                    <a:lumMod val="85000"/>
                    <a:lumOff val="15000"/>
                  </a:schemeClr>
                </a:solidFill>
              </a:rPr>
              <a:t>3</a:t>
            </a:r>
            <a:br>
              <a:rPr lang="en-US" sz="1050" baseline="30000" dirty="0">
                <a:solidFill>
                  <a:schemeClr val="tx1">
                    <a:lumMod val="85000"/>
                    <a:lumOff val="15000"/>
                  </a:schemeClr>
                </a:solidFill>
              </a:rPr>
            </a:br>
            <a:r>
              <a:rPr lang="en-US" sz="1050" baseline="30000" dirty="0">
                <a:solidFill>
                  <a:schemeClr val="tx1">
                    <a:lumMod val="85000"/>
                    <a:lumOff val="15000"/>
                  </a:schemeClr>
                </a:solidFill>
              </a:rPr>
              <a:t> </a:t>
            </a:r>
            <a:r>
              <a:rPr lang="en-US" sz="1050" dirty="0">
                <a:solidFill>
                  <a:schemeClr val="tx1">
                    <a:lumMod val="85000"/>
                    <a:lumOff val="15000"/>
                  </a:schemeClr>
                </a:solidFill>
              </a:rPr>
              <a:t>A. Bravar,</a:t>
            </a:r>
            <a:r>
              <a:rPr lang="en-US" sz="1050" baseline="30000" dirty="0">
                <a:solidFill>
                  <a:schemeClr val="tx1">
                    <a:lumMod val="85000"/>
                    <a:lumOff val="15000"/>
                  </a:schemeClr>
                </a:solidFill>
              </a:rPr>
              <a:t>5</a:t>
            </a:r>
            <a:r>
              <a:rPr lang="en-US" sz="1050" dirty="0">
                <a:solidFill>
                  <a:schemeClr val="tx1">
                    <a:lumMod val="85000"/>
                    <a:lumOff val="15000"/>
                  </a:schemeClr>
                </a:solidFill>
              </a:rPr>
              <a:t> C. Calzolaio,</a:t>
            </a:r>
            <a:r>
              <a:rPr lang="en-US" sz="1050" baseline="30000" dirty="0">
                <a:solidFill>
                  <a:schemeClr val="tx1">
                    <a:lumMod val="85000"/>
                    <a:lumOff val="15000"/>
                  </a:schemeClr>
                </a:solidFill>
              </a:rPr>
              <a:t>2 </a:t>
            </a:r>
            <a:r>
              <a:rPr lang="en-US" sz="1050" dirty="0">
                <a:solidFill>
                  <a:schemeClr val="tx1">
                    <a:lumMod val="85000"/>
                    <a:lumOff val="15000"/>
                  </a:schemeClr>
                </a:solidFill>
              </a:rPr>
              <a:t>L. Caminada,</a:t>
            </a:r>
            <a:r>
              <a:rPr lang="en-US" sz="1050" baseline="30000" dirty="0">
                <a:solidFill>
                  <a:schemeClr val="tx1">
                    <a:lumMod val="85000"/>
                    <a:lumOff val="15000"/>
                  </a:schemeClr>
                </a:solidFill>
              </a:rPr>
              <a:t>2,6</a:t>
            </a:r>
            <a:r>
              <a:rPr lang="en-US" sz="1050" dirty="0">
                <a:solidFill>
                  <a:schemeClr val="tx1">
                    <a:lumMod val="85000"/>
                    <a:lumOff val="15000"/>
                  </a:schemeClr>
                </a:solidFill>
              </a:rPr>
              <a:t>  G. Cavoto,</a:t>
            </a:r>
            <a:r>
              <a:rPr lang="en-US" sz="1050" baseline="30000" dirty="0">
                <a:solidFill>
                  <a:schemeClr val="tx1">
                    <a:lumMod val="85000"/>
                    <a:lumOff val="15000"/>
                  </a:schemeClr>
                </a:solidFill>
              </a:rPr>
              <a:t>7,8 </a:t>
            </a:r>
            <a:r>
              <a:rPr lang="en-US" sz="1050" i="1" dirty="0">
                <a:solidFill>
                  <a:srgbClr val="00B050"/>
                </a:solidFill>
              </a:rPr>
              <a:t>C. Chen,</a:t>
            </a:r>
            <a:r>
              <a:rPr lang="en-US" sz="1050" i="1" baseline="30000" dirty="0">
                <a:solidFill>
                  <a:srgbClr val="00B050"/>
                </a:solidFill>
              </a:rPr>
              <a:t> 9</a:t>
            </a:r>
            <a:r>
              <a:rPr lang="en-US" sz="1050" i="1" dirty="0">
                <a:solidFill>
                  <a:srgbClr val="00B050"/>
                </a:solidFill>
              </a:rPr>
              <a:t> </a:t>
            </a:r>
            <a:br>
              <a:rPr lang="en-US" sz="1050" dirty="0">
                <a:solidFill>
                  <a:schemeClr val="tx1">
                    <a:lumMod val="85000"/>
                    <a:lumOff val="15000"/>
                  </a:schemeClr>
                </a:solidFill>
              </a:rPr>
            </a:br>
            <a:r>
              <a:rPr lang="en-US" sz="1050" dirty="0">
                <a:solidFill>
                  <a:schemeClr val="tx1">
                    <a:lumMod val="85000"/>
                    <a:lumOff val="15000"/>
                  </a:schemeClr>
                </a:solidFill>
              </a:rPr>
              <a:t>R. Chislett,</a:t>
            </a:r>
            <a:r>
              <a:rPr lang="en-US" sz="1050" baseline="30000" dirty="0">
                <a:solidFill>
                  <a:schemeClr val="tx1">
                    <a:lumMod val="85000"/>
                    <a:lumOff val="15000"/>
                  </a:schemeClr>
                </a:solidFill>
              </a:rPr>
              <a:t>10 </a:t>
            </a:r>
            <a:r>
              <a:rPr lang="en-US" sz="1050" dirty="0">
                <a:solidFill>
                  <a:schemeClr val="tx1">
                    <a:lumMod val="85000"/>
                    <a:lumOff val="15000"/>
                  </a:schemeClr>
                </a:solidFill>
              </a:rPr>
              <a:t> A. Crivellin,</a:t>
            </a:r>
            <a:r>
              <a:rPr lang="en-US" sz="1050" baseline="30000" dirty="0">
                <a:solidFill>
                  <a:schemeClr val="tx1">
                    <a:lumMod val="85000"/>
                    <a:lumOff val="15000"/>
                  </a:schemeClr>
                </a:solidFill>
              </a:rPr>
              <a:t>2,6,11  </a:t>
            </a:r>
            <a:r>
              <a:rPr lang="en-US" sz="1050" dirty="0">
                <a:solidFill>
                  <a:schemeClr val="tx1">
                    <a:lumMod val="85000"/>
                    <a:lumOff val="15000"/>
                  </a:schemeClr>
                </a:solidFill>
              </a:rPr>
              <a:t>M. Daum,</a:t>
            </a:r>
            <a:r>
              <a:rPr lang="en-US" sz="1050" baseline="30000" dirty="0">
                <a:solidFill>
                  <a:schemeClr val="tx1">
                    <a:lumMod val="85000"/>
                    <a:lumOff val="15000"/>
                  </a:schemeClr>
                </a:solidFill>
              </a:rPr>
              <a:t>2 </a:t>
            </a:r>
            <a:r>
              <a:rPr lang="en-US" sz="1050" dirty="0">
                <a:solidFill>
                  <a:schemeClr val="tx1">
                    <a:lumMod val="85000"/>
                    <a:lumOff val="15000"/>
                  </a:schemeClr>
                </a:solidFill>
              </a:rPr>
              <a:t>C. Dutsov,</a:t>
            </a:r>
            <a:r>
              <a:rPr lang="en-US" sz="1050" baseline="30000" dirty="0">
                <a:solidFill>
                  <a:schemeClr val="tx1">
                    <a:lumMod val="85000"/>
                    <a:lumOff val="15000"/>
                  </a:schemeClr>
                </a:solidFill>
              </a:rPr>
              <a:t>2 </a:t>
            </a:r>
            <a:r>
              <a:rPr lang="en-US" sz="1050" i="1" dirty="0">
                <a:solidFill>
                  <a:srgbClr val="00B050"/>
                </a:solidFill>
              </a:rPr>
              <a:t>A. Doinaki,</a:t>
            </a:r>
            <a:r>
              <a:rPr lang="en-US" sz="1050" baseline="30000" dirty="0">
                <a:solidFill>
                  <a:srgbClr val="00B050"/>
                </a:solidFill>
              </a:rPr>
              <a:t>2</a:t>
            </a:r>
            <a:br>
              <a:rPr lang="en-US" sz="1050" baseline="30000" dirty="0">
                <a:solidFill>
                  <a:schemeClr val="tx1">
                    <a:lumMod val="85000"/>
                    <a:lumOff val="15000"/>
                  </a:schemeClr>
                </a:solidFill>
              </a:rPr>
            </a:br>
            <a:r>
              <a:rPr lang="en-US" sz="1050" baseline="30000" dirty="0">
                <a:solidFill>
                  <a:schemeClr val="tx1">
                    <a:lumMod val="85000"/>
                    <a:lumOff val="15000"/>
                  </a:schemeClr>
                </a:solidFill>
              </a:rPr>
              <a:t> </a:t>
            </a:r>
            <a:r>
              <a:rPr lang="en-US" sz="1050" dirty="0">
                <a:solidFill>
                  <a:schemeClr val="tx1">
                    <a:lumMod val="85000"/>
                    <a:lumOff val="15000"/>
                  </a:schemeClr>
                </a:solidFill>
              </a:rPr>
              <a:t>F. Fallavollita,</a:t>
            </a:r>
            <a:r>
              <a:rPr lang="en-US" sz="1050" baseline="30000" dirty="0">
                <a:solidFill>
                  <a:schemeClr val="tx1">
                    <a:lumMod val="85000"/>
                    <a:lumOff val="15000"/>
                  </a:schemeClr>
                </a:solidFill>
              </a:rPr>
              <a:t>4</a:t>
            </a:r>
            <a:r>
              <a:rPr lang="en-US" sz="1050" dirty="0">
                <a:solidFill>
                  <a:schemeClr val="tx1">
                    <a:lumMod val="85000"/>
                    <a:lumOff val="15000"/>
                  </a:schemeClr>
                </a:solidFill>
              </a:rPr>
              <a:t> M. Giovannozzi,</a:t>
            </a:r>
            <a:r>
              <a:rPr lang="en-US" sz="1050" baseline="30000" dirty="0">
                <a:solidFill>
                  <a:schemeClr val="tx1">
                    <a:lumMod val="85000"/>
                    <a:lumOff val="15000"/>
                  </a:schemeClr>
                </a:solidFill>
              </a:rPr>
              <a:t>11</a:t>
            </a:r>
            <a:r>
              <a:rPr lang="en-US" sz="1050" dirty="0">
                <a:solidFill>
                  <a:schemeClr val="tx1">
                    <a:lumMod val="85000"/>
                    <a:lumOff val="15000"/>
                  </a:schemeClr>
                </a:solidFill>
              </a:rPr>
              <a:t> G. Hiller,</a:t>
            </a:r>
            <a:r>
              <a:rPr lang="en-US" sz="1050" baseline="30000" dirty="0">
                <a:solidFill>
                  <a:schemeClr val="tx1">
                    <a:lumMod val="85000"/>
                    <a:lumOff val="15000"/>
                  </a:schemeClr>
                </a:solidFill>
              </a:rPr>
              <a:t>12</a:t>
            </a:r>
            <a:r>
              <a:rPr lang="en-US" sz="1050" dirty="0">
                <a:solidFill>
                  <a:schemeClr val="tx1">
                    <a:lumMod val="85000"/>
                    <a:lumOff val="15000"/>
                  </a:schemeClr>
                </a:solidFill>
              </a:rPr>
              <a:t>  G. Hesketh,</a:t>
            </a:r>
            <a:r>
              <a:rPr lang="en-US" sz="1050" baseline="30000" dirty="0">
                <a:solidFill>
                  <a:schemeClr val="tx1">
                    <a:lumMod val="85000"/>
                    <a:lumOff val="15000"/>
                  </a:schemeClr>
                </a:solidFill>
              </a:rPr>
              <a:t>10 </a:t>
            </a:r>
            <a:r>
              <a:rPr lang="en-US" sz="1050" dirty="0">
                <a:solidFill>
                  <a:schemeClr val="tx1">
                    <a:lumMod val="85000"/>
                    <a:lumOff val="15000"/>
                  </a:schemeClr>
                </a:solidFill>
              </a:rPr>
              <a:t>M. Hildebrandt,</a:t>
            </a:r>
            <a:r>
              <a:rPr lang="en-US" sz="1050" baseline="30000" dirty="0">
                <a:solidFill>
                  <a:schemeClr val="tx1">
                    <a:lumMod val="85000"/>
                    <a:lumOff val="15000"/>
                  </a:schemeClr>
                </a:solidFill>
              </a:rPr>
              <a:t>2 </a:t>
            </a:r>
            <a:br>
              <a:rPr lang="en-US" sz="1050" baseline="30000" dirty="0">
                <a:solidFill>
                  <a:schemeClr val="tx1">
                    <a:lumMod val="85000"/>
                    <a:lumOff val="15000"/>
                  </a:schemeClr>
                </a:solidFill>
              </a:rPr>
            </a:br>
            <a:r>
              <a:rPr lang="en-US" sz="1050" dirty="0">
                <a:solidFill>
                  <a:schemeClr val="tx1">
                    <a:lumMod val="85000"/>
                    <a:lumOff val="15000"/>
                  </a:schemeClr>
                </a:solidFill>
              </a:rPr>
              <a:t>M. Hoferichter,</a:t>
            </a:r>
            <a:r>
              <a:rPr lang="en-US" sz="1050" baseline="30000" dirty="0">
                <a:solidFill>
                  <a:schemeClr val="tx1">
                    <a:lumMod val="85000"/>
                    <a:lumOff val="15000"/>
                  </a:schemeClr>
                </a:solidFill>
              </a:rPr>
              <a:t>13  </a:t>
            </a:r>
            <a:r>
              <a:rPr lang="en-US" sz="1050" i="1" dirty="0">
                <a:solidFill>
                  <a:srgbClr val="00B050"/>
                </a:solidFill>
              </a:rPr>
              <a:t>T. Hume,</a:t>
            </a:r>
            <a:r>
              <a:rPr lang="en-US" sz="1050" baseline="30000" dirty="0">
                <a:solidFill>
                  <a:srgbClr val="00B050"/>
                </a:solidFill>
              </a:rPr>
              <a:t>2 </a:t>
            </a:r>
            <a:r>
              <a:rPr lang="en-US" sz="1050" i="1" baseline="30000" dirty="0">
                <a:solidFill>
                  <a:srgbClr val="00B050"/>
                </a:solidFill>
              </a:rPr>
              <a:t> </a:t>
            </a:r>
            <a:r>
              <a:rPr lang="en-US" sz="1050" i="1" dirty="0">
                <a:solidFill>
                  <a:srgbClr val="00B050"/>
                </a:solidFill>
              </a:rPr>
              <a:t>T. Hu,</a:t>
            </a:r>
            <a:r>
              <a:rPr lang="en-US" sz="1050" baseline="30000" dirty="0">
                <a:solidFill>
                  <a:srgbClr val="00B050"/>
                </a:solidFill>
              </a:rPr>
              <a:t>9</a:t>
            </a:r>
            <a:r>
              <a:rPr lang="en-US" sz="1050" dirty="0">
                <a:solidFill>
                  <a:srgbClr val="00B050"/>
                </a:solidFill>
              </a:rPr>
              <a:t> </a:t>
            </a:r>
            <a:r>
              <a:rPr lang="en-US" sz="1050" dirty="0">
                <a:solidFill>
                  <a:schemeClr val="tx1">
                    <a:lumMod val="85000"/>
                    <a:lumOff val="15000"/>
                  </a:schemeClr>
                </a:solidFill>
              </a:rPr>
              <a:t>A. Keshavarzi,</a:t>
            </a:r>
            <a:r>
              <a:rPr lang="en-US" sz="1050" baseline="30000" dirty="0">
                <a:solidFill>
                  <a:schemeClr val="tx1">
                    <a:lumMod val="85000"/>
                    <a:lumOff val="15000"/>
                  </a:schemeClr>
                </a:solidFill>
              </a:rPr>
              <a:t>14 </a:t>
            </a:r>
            <a:r>
              <a:rPr lang="en-US" sz="1050" dirty="0">
                <a:solidFill>
                  <a:schemeClr val="tx1">
                    <a:lumMod val="85000"/>
                    <a:lumOff val="15000"/>
                  </a:schemeClr>
                </a:solidFill>
              </a:rPr>
              <a:t>K.S. Khaw,</a:t>
            </a:r>
            <a:r>
              <a:rPr lang="en-US" sz="1050" baseline="30000" dirty="0">
                <a:solidFill>
                  <a:schemeClr val="tx1">
                    <a:lumMod val="85000"/>
                    <a:lumOff val="15000"/>
                  </a:schemeClr>
                </a:solidFill>
              </a:rPr>
              <a:t>9,15 </a:t>
            </a:r>
            <a:br>
              <a:rPr lang="en-US" sz="1050" baseline="30000" dirty="0">
                <a:solidFill>
                  <a:schemeClr val="tx1">
                    <a:lumMod val="85000"/>
                    <a:lumOff val="15000"/>
                  </a:schemeClr>
                </a:solidFill>
              </a:rPr>
            </a:br>
            <a:r>
              <a:rPr lang="en-US" sz="1050" dirty="0">
                <a:solidFill>
                  <a:schemeClr val="tx1">
                    <a:lumMod val="85000"/>
                    <a:lumOff val="15000"/>
                  </a:schemeClr>
                </a:solidFill>
              </a:rPr>
              <a:t>K. Kirch,</a:t>
            </a:r>
            <a:r>
              <a:rPr lang="en-US" sz="1050" baseline="30000" dirty="0">
                <a:solidFill>
                  <a:schemeClr val="tx1">
                    <a:lumMod val="85000"/>
                    <a:lumOff val="15000"/>
                  </a:schemeClr>
                </a:solidFill>
              </a:rPr>
              <a:t>1,2 </a:t>
            </a:r>
            <a:r>
              <a:rPr lang="en-US" sz="1050" dirty="0">
                <a:solidFill>
                  <a:schemeClr val="tx1">
                    <a:lumMod val="85000"/>
                    <a:lumOff val="15000"/>
                  </a:schemeClr>
                </a:solidFill>
              </a:rPr>
              <a:t>A. Kozlinsky,</a:t>
            </a:r>
            <a:r>
              <a:rPr lang="en-US" sz="1050" baseline="30000" dirty="0">
                <a:solidFill>
                  <a:schemeClr val="tx1">
                    <a:lumMod val="85000"/>
                    <a:lumOff val="15000"/>
                  </a:schemeClr>
                </a:solidFill>
              </a:rPr>
              <a:t>4  </a:t>
            </a:r>
            <a:r>
              <a:rPr lang="en-US" sz="1050" dirty="0">
                <a:solidFill>
                  <a:schemeClr val="tx1">
                    <a:lumMod val="85000"/>
                    <a:lumOff val="15000"/>
                  </a:schemeClr>
                </a:solidFill>
              </a:rPr>
              <a:t>A. Knecht,</a:t>
            </a:r>
            <a:r>
              <a:rPr lang="en-US" sz="1050" baseline="30000" dirty="0">
                <a:solidFill>
                  <a:schemeClr val="tx1">
                    <a:lumMod val="85000"/>
                    <a:lumOff val="15000"/>
                  </a:schemeClr>
                </a:solidFill>
              </a:rPr>
              <a:t>2  </a:t>
            </a:r>
            <a:r>
              <a:rPr lang="en-US" sz="1050" dirty="0">
                <a:solidFill>
                  <a:schemeClr val="tx1">
                    <a:lumMod val="85000"/>
                    <a:lumOff val="15000"/>
                  </a:schemeClr>
                </a:solidFill>
              </a:rPr>
              <a:t>M. Lancaster,</a:t>
            </a:r>
            <a:r>
              <a:rPr lang="en-US" sz="1050" baseline="30000" dirty="0">
                <a:solidFill>
                  <a:schemeClr val="tx1">
                    <a:lumMod val="85000"/>
                    <a:lumOff val="15000"/>
                  </a:schemeClr>
                </a:solidFill>
              </a:rPr>
              <a:t>14  </a:t>
            </a:r>
            <a:r>
              <a:rPr lang="en-US" sz="1050" dirty="0">
                <a:solidFill>
                  <a:schemeClr val="tx1">
                    <a:lumMod val="85000"/>
                    <a:lumOff val="15000"/>
                  </a:schemeClr>
                </a:solidFill>
              </a:rPr>
              <a:t>B. M</a:t>
            </a:r>
            <a:r>
              <a:rPr lang="de-CH" sz="1050" dirty="0" err="1">
                <a:solidFill>
                  <a:schemeClr val="tx1">
                    <a:lumMod val="85000"/>
                    <a:lumOff val="15000"/>
                  </a:schemeClr>
                </a:solidFill>
              </a:rPr>
              <a:t>är</a:t>
            </a:r>
            <a:r>
              <a:rPr lang="en-US" sz="1050" dirty="0">
                <a:solidFill>
                  <a:schemeClr val="tx1">
                    <a:lumMod val="85000"/>
                    <a:lumOff val="15000"/>
                  </a:schemeClr>
                </a:solidFill>
              </a:rPr>
              <a:t>kisch,</a:t>
            </a:r>
            <a:r>
              <a:rPr lang="en-US" sz="1050" baseline="30000" dirty="0">
                <a:solidFill>
                  <a:schemeClr val="tx1">
                    <a:lumMod val="85000"/>
                    <a:lumOff val="15000"/>
                  </a:schemeClr>
                </a:solidFill>
              </a:rPr>
              <a:t>15 </a:t>
            </a:r>
            <a:br>
              <a:rPr lang="en-US" sz="1050" baseline="30000" dirty="0">
                <a:solidFill>
                  <a:schemeClr val="tx1">
                    <a:lumMod val="85000"/>
                    <a:lumOff val="15000"/>
                  </a:schemeClr>
                </a:solidFill>
              </a:rPr>
            </a:br>
            <a:r>
              <a:rPr lang="en-US" sz="1050" dirty="0">
                <a:solidFill>
                  <a:schemeClr val="tx1">
                    <a:lumMod val="85000"/>
                    <a:lumOff val="15000"/>
                  </a:schemeClr>
                </a:solidFill>
              </a:rPr>
              <a:t>F. Méot,</a:t>
            </a:r>
            <a:r>
              <a:rPr lang="en-US" sz="1050" baseline="30000" dirty="0">
                <a:solidFill>
                  <a:schemeClr val="tx1">
                    <a:lumMod val="85000"/>
                    <a:lumOff val="15000"/>
                  </a:schemeClr>
                </a:solidFill>
              </a:rPr>
              <a:t>16 </a:t>
            </a:r>
            <a:r>
              <a:rPr lang="en-US" sz="1050" i="1" dirty="0">
                <a:solidFill>
                  <a:srgbClr val="00B050"/>
                </a:solidFill>
              </a:rPr>
              <a:t>J.K. Ng,</a:t>
            </a:r>
            <a:r>
              <a:rPr lang="en-US" sz="1050" baseline="30000" dirty="0">
                <a:solidFill>
                  <a:srgbClr val="00B050"/>
                </a:solidFill>
              </a:rPr>
              <a:t>9</a:t>
            </a:r>
            <a:r>
              <a:rPr lang="en-US" sz="1050" dirty="0">
                <a:solidFill>
                  <a:srgbClr val="00B050"/>
                </a:solidFill>
              </a:rPr>
              <a:t> </a:t>
            </a:r>
            <a:r>
              <a:rPr lang="en-US" sz="1050" dirty="0">
                <a:solidFill>
                  <a:schemeClr val="tx1">
                    <a:lumMod val="85000"/>
                    <a:lumOff val="15000"/>
                  </a:schemeClr>
                </a:solidFill>
              </a:rPr>
              <a:t>A. Papa,</a:t>
            </a:r>
            <a:r>
              <a:rPr lang="en-US" sz="1050" baseline="30000" dirty="0">
                <a:solidFill>
                  <a:schemeClr val="tx1">
                    <a:lumMod val="85000"/>
                    <a:lumOff val="15000"/>
                  </a:schemeClr>
                </a:solidFill>
              </a:rPr>
              <a:t>2,17 </a:t>
            </a:r>
            <a:r>
              <a:rPr lang="en-US" sz="1050" i="1" dirty="0">
                <a:solidFill>
                  <a:srgbClr val="00B050"/>
                </a:solidFill>
              </a:rPr>
              <a:t>P. Pestlin,</a:t>
            </a:r>
            <a:r>
              <a:rPr lang="en-US" sz="1050" baseline="30000" dirty="0">
                <a:solidFill>
                  <a:srgbClr val="00B050"/>
                </a:solidFill>
              </a:rPr>
              <a:t>2 </a:t>
            </a:r>
            <a:r>
              <a:rPr lang="en-US" sz="1050" dirty="0">
                <a:solidFill>
                  <a:schemeClr val="tx1">
                    <a:lumMod val="85000"/>
                    <a:lumOff val="15000"/>
                  </a:schemeClr>
                </a:solidFill>
              </a:rPr>
              <a:t>J. Price,</a:t>
            </a:r>
            <a:r>
              <a:rPr lang="en-US" sz="1050" baseline="30000" dirty="0">
                <a:solidFill>
                  <a:schemeClr val="tx1">
                    <a:lumMod val="85000"/>
                    <a:lumOff val="15000"/>
                  </a:schemeClr>
                </a:solidFill>
              </a:rPr>
              <a:t>3 </a:t>
            </a:r>
            <a:r>
              <a:rPr lang="en-US" sz="1050" dirty="0">
                <a:solidFill>
                  <a:schemeClr val="tx1">
                    <a:lumMod val="85000"/>
                    <a:lumOff val="15000"/>
                  </a:schemeClr>
                </a:solidFill>
              </a:rPr>
              <a:t>F. Renga,</a:t>
            </a:r>
            <a:r>
              <a:rPr lang="en-US" sz="1050" baseline="30000" dirty="0">
                <a:solidFill>
                  <a:schemeClr val="tx1">
                    <a:lumMod val="85000"/>
                    <a:lumOff val="15000"/>
                  </a:schemeClr>
                </a:solidFill>
              </a:rPr>
              <a:t>7,8</a:t>
            </a:r>
            <a:r>
              <a:rPr lang="en-US" sz="1050" i="1" baseline="30000" dirty="0">
                <a:solidFill>
                  <a:schemeClr val="accent6">
                    <a:lumMod val="75000"/>
                  </a:schemeClr>
                </a:solidFill>
              </a:rPr>
              <a:t> </a:t>
            </a:r>
            <a:r>
              <a:rPr lang="en-US" sz="1050" i="1" dirty="0">
                <a:solidFill>
                  <a:schemeClr val="accent6">
                    <a:lumMod val="75000"/>
                  </a:schemeClr>
                </a:solidFill>
              </a:rPr>
              <a:t>M. Sakurai,</a:t>
            </a:r>
            <a:r>
              <a:rPr lang="en-US" sz="1050" baseline="30000" dirty="0">
                <a:solidFill>
                  <a:schemeClr val="tx1">
                    <a:lumMod val="85000"/>
                    <a:lumOff val="15000"/>
                  </a:schemeClr>
                </a:solidFill>
              </a:rPr>
              <a:t>1 </a:t>
            </a:r>
            <a:br>
              <a:rPr lang="en-US" sz="1050" baseline="30000" dirty="0">
                <a:solidFill>
                  <a:schemeClr val="tx1">
                    <a:lumMod val="85000"/>
                    <a:lumOff val="15000"/>
                  </a:schemeClr>
                </a:solidFill>
              </a:rPr>
            </a:br>
            <a:r>
              <a:rPr lang="en-US" sz="1050" baseline="30000" dirty="0">
                <a:solidFill>
                  <a:schemeClr val="tx1">
                    <a:lumMod val="85000"/>
                    <a:lumOff val="15000"/>
                  </a:schemeClr>
                </a:solidFill>
              </a:rPr>
              <a:t> </a:t>
            </a:r>
            <a:r>
              <a:rPr lang="en-US" sz="1050" u="sng" dirty="0">
                <a:solidFill>
                  <a:schemeClr val="tx1">
                    <a:lumMod val="85000"/>
                    <a:lumOff val="15000"/>
                  </a:schemeClr>
                </a:solidFill>
              </a:rPr>
              <a:t>P. Schmidt-Wellenburg</a:t>
            </a:r>
            <a:r>
              <a:rPr lang="en-US" sz="1050" dirty="0">
                <a:solidFill>
                  <a:schemeClr val="tx1">
                    <a:lumMod val="85000"/>
                    <a:lumOff val="15000"/>
                  </a:schemeClr>
                </a:solidFill>
              </a:rPr>
              <a:t>,</a:t>
            </a:r>
            <a:r>
              <a:rPr lang="en-US" sz="1050" baseline="30000" dirty="0">
                <a:solidFill>
                  <a:schemeClr val="tx1">
                    <a:lumMod val="85000"/>
                    <a:lumOff val="15000"/>
                  </a:schemeClr>
                </a:solidFill>
              </a:rPr>
              <a:t>2  </a:t>
            </a:r>
            <a:r>
              <a:rPr lang="en-US" sz="1050" dirty="0">
                <a:solidFill>
                  <a:schemeClr val="tx1">
                    <a:lumMod val="85000"/>
                    <a:lumOff val="15000"/>
                  </a:schemeClr>
                </a:solidFill>
              </a:rPr>
              <a:t>M. Schott,</a:t>
            </a:r>
            <a:r>
              <a:rPr lang="en-US" sz="1050" baseline="30000" dirty="0">
                <a:solidFill>
                  <a:schemeClr val="tx1">
                    <a:lumMod val="85000"/>
                    <a:lumOff val="15000"/>
                  </a:schemeClr>
                </a:solidFill>
              </a:rPr>
              <a:t>4</a:t>
            </a:r>
            <a:r>
              <a:rPr lang="en-US" sz="1050" dirty="0">
                <a:solidFill>
                  <a:schemeClr val="tx1">
                    <a:lumMod val="85000"/>
                    <a:lumOff val="15000"/>
                  </a:schemeClr>
                </a:solidFill>
              </a:rPr>
              <a:t> T. Teubner,</a:t>
            </a:r>
            <a:r>
              <a:rPr lang="en-US" sz="1050" baseline="30000" dirty="0">
                <a:solidFill>
                  <a:schemeClr val="tx1">
                    <a:lumMod val="85000"/>
                    <a:lumOff val="15000"/>
                  </a:schemeClr>
                </a:solidFill>
              </a:rPr>
              <a:t>3</a:t>
            </a:r>
            <a:r>
              <a:rPr lang="en-US" sz="1050" dirty="0">
                <a:solidFill>
                  <a:schemeClr val="tx1">
                    <a:lumMod val="85000"/>
                    <a:lumOff val="15000"/>
                  </a:schemeClr>
                </a:solidFill>
              </a:rPr>
              <a:t> F. </a:t>
            </a:r>
            <a:r>
              <a:rPr lang="en-US" sz="1050" dirty="0" err="1">
                <a:solidFill>
                  <a:schemeClr val="tx1">
                    <a:lumMod val="85000"/>
                    <a:lumOff val="15000"/>
                  </a:schemeClr>
                </a:solidFill>
              </a:rPr>
              <a:t>Trillaud</a:t>
            </a:r>
            <a:r>
              <a:rPr lang="en-US" sz="1050" dirty="0">
                <a:solidFill>
                  <a:schemeClr val="tx1">
                    <a:lumMod val="85000"/>
                    <a:lumOff val="15000"/>
                  </a:schemeClr>
                </a:solidFill>
              </a:rPr>
              <a:t>,</a:t>
            </a:r>
            <a:r>
              <a:rPr lang="en-US" sz="1050" baseline="30000" dirty="0">
                <a:solidFill>
                  <a:schemeClr val="tx1">
                    <a:lumMod val="85000"/>
                    <a:lumOff val="15000"/>
                  </a:schemeClr>
                </a:solidFill>
              </a:rPr>
              <a:t> 18</a:t>
            </a:r>
            <a:r>
              <a:rPr lang="en-US" sz="1050" dirty="0">
                <a:solidFill>
                  <a:schemeClr val="tx1">
                    <a:lumMod val="85000"/>
                    <a:lumOff val="15000"/>
                  </a:schemeClr>
                </a:solidFill>
              </a:rPr>
              <a:t> </a:t>
            </a:r>
            <a:r>
              <a:rPr lang="en-US" sz="1050" i="1" dirty="0">
                <a:solidFill>
                  <a:srgbClr val="00B050"/>
                </a:solidFill>
              </a:rPr>
              <a:t>B. Vitali,</a:t>
            </a:r>
            <a:r>
              <a:rPr lang="en-US" sz="1050" baseline="30000" dirty="0">
                <a:solidFill>
                  <a:srgbClr val="00B050"/>
                </a:solidFill>
              </a:rPr>
              <a:t>2,17</a:t>
            </a:r>
            <a:r>
              <a:rPr lang="en-US" sz="1050" dirty="0">
                <a:solidFill>
                  <a:srgbClr val="00B050"/>
                </a:solidFill>
              </a:rPr>
              <a:t> </a:t>
            </a:r>
            <a:br>
              <a:rPr lang="en-US" sz="1050" dirty="0">
                <a:solidFill>
                  <a:schemeClr val="tx1">
                    <a:lumMod val="85000"/>
                    <a:lumOff val="15000"/>
                  </a:schemeClr>
                </a:solidFill>
              </a:rPr>
            </a:br>
            <a:r>
              <a:rPr lang="en-US" sz="1050" dirty="0">
                <a:solidFill>
                  <a:schemeClr val="tx1">
                    <a:lumMod val="85000"/>
                    <a:lumOff val="15000"/>
                  </a:schemeClr>
                </a:solidFill>
              </a:rPr>
              <a:t>C. Voena,</a:t>
            </a:r>
            <a:r>
              <a:rPr lang="en-US" sz="1050" baseline="30000" dirty="0">
                <a:solidFill>
                  <a:schemeClr val="tx1">
                    <a:lumMod val="85000"/>
                    <a:lumOff val="15000"/>
                  </a:schemeClr>
                </a:solidFill>
              </a:rPr>
              <a:t>7,8 </a:t>
            </a:r>
            <a:r>
              <a:rPr lang="en-US" sz="1050" dirty="0">
                <a:solidFill>
                  <a:schemeClr val="tx1">
                    <a:lumMod val="85000"/>
                    <a:lumOff val="15000"/>
                  </a:schemeClr>
                </a:solidFill>
              </a:rPr>
              <a:t>J. Vossebeld,</a:t>
            </a:r>
            <a:r>
              <a:rPr lang="en-US" sz="1050" baseline="30000" dirty="0">
                <a:solidFill>
                  <a:schemeClr val="tx1">
                    <a:lumMod val="85000"/>
                    <a:lumOff val="15000"/>
                  </a:schemeClr>
                </a:solidFill>
              </a:rPr>
              <a:t>3 </a:t>
            </a:r>
            <a:r>
              <a:rPr lang="en-US" sz="1050" dirty="0">
                <a:solidFill>
                  <a:schemeClr val="tx1">
                    <a:lumMod val="85000"/>
                    <a:lumOff val="15000"/>
                  </a:schemeClr>
                </a:solidFill>
              </a:rPr>
              <a:t>and</a:t>
            </a:r>
            <a:r>
              <a:rPr lang="en-US" sz="1050" baseline="30000" dirty="0">
                <a:solidFill>
                  <a:schemeClr val="tx1">
                    <a:lumMod val="85000"/>
                    <a:lumOff val="15000"/>
                  </a:schemeClr>
                </a:solidFill>
              </a:rPr>
              <a:t> </a:t>
            </a:r>
            <a:r>
              <a:rPr lang="en-US" sz="1050" dirty="0">
                <a:solidFill>
                  <a:schemeClr val="tx1">
                    <a:lumMod val="85000"/>
                    <a:lumOff val="15000"/>
                  </a:schemeClr>
                </a:solidFill>
              </a:rPr>
              <a:t>F. Wauters,</a:t>
            </a:r>
            <a:r>
              <a:rPr lang="en-US" sz="1050" baseline="30000" dirty="0">
                <a:solidFill>
                  <a:schemeClr val="tx1">
                    <a:lumMod val="85000"/>
                    <a:lumOff val="15000"/>
                  </a:schemeClr>
                </a:solidFill>
              </a:rPr>
              <a:t>4 </a:t>
            </a:r>
            <a:r>
              <a:rPr lang="en-US" sz="1050" i="1" dirty="0">
                <a:solidFill>
                  <a:srgbClr val="00B050"/>
                </a:solidFill>
              </a:rPr>
              <a:t>Y. Zeng </a:t>
            </a:r>
            <a:r>
              <a:rPr lang="en-US" sz="1050" i="1" baseline="30000" dirty="0">
                <a:solidFill>
                  <a:srgbClr val="00B050"/>
                </a:solidFill>
              </a:rPr>
              <a:t>9</a:t>
            </a:r>
          </a:p>
        </p:txBody>
      </p:sp>
      <p:grpSp>
        <p:nvGrpSpPr>
          <p:cNvPr id="3" name="Group 2"/>
          <p:cNvGrpSpPr/>
          <p:nvPr/>
        </p:nvGrpSpPr>
        <p:grpSpPr>
          <a:xfrm>
            <a:off x="740557" y="3115206"/>
            <a:ext cx="7739447" cy="1372055"/>
            <a:chOff x="2570582" y="4453152"/>
            <a:chExt cx="6750878" cy="1196801"/>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3821" y="4462772"/>
              <a:ext cx="1058113" cy="33215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9574" y="5261330"/>
              <a:ext cx="968757" cy="35379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9528" y="4470257"/>
              <a:ext cx="1161932" cy="31718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49756" y="5308818"/>
              <a:ext cx="862140" cy="317180"/>
            </a:xfrm>
            <a:prstGeom prst="rect">
              <a:avLst/>
            </a:prstGeom>
          </p:spPr>
        </p:pic>
        <p:pic>
          <p:nvPicPr>
            <p:cNvPr id="11" name="Bild 14" descr="PSI-Logo_narrow_30k.eps"/>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76514" y="4501584"/>
              <a:ext cx="980443" cy="25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F837A106-4AA8-4A91-88E2-411D68F4D5EA" descr="37CE56F2-EDC4-4C27-9BA0-C48A589E31E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81459" y="4453152"/>
              <a:ext cx="365179" cy="31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th_logo"/>
            <p:cNvPicPr>
              <a:picLocks noChangeAspect="1" noChangeArrowheads="1"/>
            </p:cNvPicPr>
            <p:nvPr/>
          </p:nvPicPr>
          <p:blipFill>
            <a:blip r:embed="rId9">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2570582" y="4489920"/>
              <a:ext cx="653990" cy="27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66905" y="5290326"/>
              <a:ext cx="646212" cy="295807"/>
            </a:xfrm>
            <a:prstGeom prst="rect">
              <a:avLst/>
            </a:prstGeom>
          </p:spPr>
        </p:pic>
        <p:pic>
          <p:nvPicPr>
            <p:cNvPr id="15" name="Picture 1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09029" y="4471190"/>
              <a:ext cx="975021" cy="317180"/>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22087" y="5290326"/>
              <a:ext cx="668116" cy="308719"/>
            </a:xfrm>
            <a:prstGeom prst="rect">
              <a:avLst/>
            </a:prstGeom>
          </p:spPr>
        </p:pic>
        <p:pic>
          <p:nvPicPr>
            <p:cNvPr id="17" name="Picture 2" descr="a7124a8b-6e7d-4f7e-8165-8db3ad0e180c"/>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724760" y="5250461"/>
              <a:ext cx="1091838" cy="37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15773" y="4853859"/>
              <a:ext cx="1138073" cy="325129"/>
            </a:xfrm>
            <a:prstGeom prst="rect">
              <a:avLst/>
            </a:prstGeom>
          </p:spPr>
        </p:pic>
        <p:pic>
          <p:nvPicPr>
            <p:cNvPr id="19" name="img596264" descr="ee1872af-0817-4a88-a9e5-f09709c9ad0f"/>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100906" y="4492665"/>
              <a:ext cx="1009650" cy="29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p:cNvGrpSpPr/>
            <p:nvPr/>
          </p:nvGrpSpPr>
          <p:grpSpPr>
            <a:xfrm>
              <a:off x="3098205" y="4804484"/>
              <a:ext cx="5061323" cy="379085"/>
              <a:chOff x="1063948" y="3202162"/>
              <a:chExt cx="6985368" cy="602364"/>
            </a:xfrm>
          </p:grpSpPr>
          <p:pic>
            <p:nvPicPr>
              <p:cNvPr id="22" name="Pictur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3948" y="3300528"/>
                <a:ext cx="804137" cy="503998"/>
              </a:xfrm>
              <a:prstGeom prst="rect">
                <a:avLst/>
              </a:prstGeom>
            </p:spPr>
          </p:pic>
          <p:pic>
            <p:nvPicPr>
              <p:cNvPr id="24" name="Picture 2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441581" y="3235965"/>
                <a:ext cx="441405" cy="436394"/>
              </a:xfrm>
              <a:prstGeom prst="rect">
                <a:avLst/>
              </a:prstGeom>
            </p:spPr>
          </p:pic>
          <p:pic>
            <p:nvPicPr>
              <p:cNvPr id="25" name="Picture 2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781731" y="3202162"/>
                <a:ext cx="1500604" cy="503998"/>
              </a:xfrm>
              <a:prstGeom prst="rect">
                <a:avLst/>
              </a:prstGeom>
            </p:spPr>
          </p:pic>
          <p:pic>
            <p:nvPicPr>
              <p:cNvPr id="26" name="Picture 2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51812" y="3208269"/>
                <a:ext cx="1997504" cy="425612"/>
              </a:xfrm>
              <a:prstGeom prst="rect">
                <a:avLst/>
              </a:prstGeom>
            </p:spPr>
          </p:pic>
        </p:grpSp>
        <p:pic>
          <p:nvPicPr>
            <p:cNvPr id="21" name="Picture 20"/>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8281852" y="4769640"/>
              <a:ext cx="343446" cy="297644"/>
            </a:xfrm>
            <a:prstGeom prst="rect">
              <a:avLst/>
            </a:prstGeom>
          </p:spPr>
        </p:pic>
        <p:pic>
          <p:nvPicPr>
            <p:cNvPr id="2" name="Picture 1"/>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7833027" y="5211556"/>
              <a:ext cx="1380140" cy="438397"/>
            </a:xfrm>
            <a:prstGeom prst="rect">
              <a:avLst/>
            </a:prstGeom>
          </p:spPr>
        </p:pic>
      </p:grpSp>
    </p:spTree>
    <p:extLst>
      <p:ext uri="{BB962C8B-B14F-4D97-AF65-F5344CB8AC3E}">
        <p14:creationId xmlns:p14="http://schemas.microsoft.com/office/powerpoint/2010/main" val="2831575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458817" y="764858"/>
            <a:ext cx="5685184" cy="4353886"/>
          </a:xfrm>
          <a:prstGeom prst="rect">
            <a:avLst/>
          </a:prstGeom>
          <a:gradFill flip="none" rotWithShape="1">
            <a:gsLst>
              <a:gs pos="0">
                <a:schemeClr val="bg1">
                  <a:alpha val="30000"/>
                </a:schemeClr>
              </a:gs>
              <a:gs pos="49200">
                <a:schemeClr val="bg1">
                  <a:alpha val="72000"/>
                </a:schemeClr>
              </a:gs>
              <a:gs pos="100000">
                <a:schemeClr val="bg1"/>
              </a:gs>
            </a:gsLst>
            <a:lin ang="0" scaled="1"/>
            <a:tileRect/>
          </a:gradFill>
          <a:ln w="3175"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2" name="Title 1"/>
          <p:cNvSpPr>
            <a:spLocks noGrp="1"/>
          </p:cNvSpPr>
          <p:nvPr>
            <p:ph type="title"/>
          </p:nvPr>
        </p:nvSpPr>
        <p:spPr/>
        <p:txBody>
          <a:bodyPr/>
          <a:lstStyle/>
          <a:p>
            <a:r>
              <a:rPr lang="en-US" dirty="0">
                <a:solidFill>
                  <a:schemeClr val="tx1"/>
                </a:solidFill>
              </a:rPr>
              <a:t>Conclusions</a:t>
            </a:r>
          </a:p>
        </p:txBody>
      </p:sp>
      <mc:AlternateContent xmlns:mc="http://schemas.openxmlformats.org/markup-compatibility/2006" xmlns:a14="http://schemas.microsoft.com/office/drawing/2010/main">
        <mc:Choice Requires="a14">
          <p:sp>
            <p:nvSpPr>
              <p:cNvPr id="3" name="Text Placeholder 2"/>
              <p:cNvSpPr>
                <a:spLocks noGrp="1"/>
              </p:cNvSpPr>
              <p:nvPr>
                <p:ph type="body" sz="quarter" idx="13"/>
              </p:nvPr>
            </p:nvSpPr>
            <p:spPr>
              <a:xfrm>
                <a:off x="827087" y="764858"/>
                <a:ext cx="2631729" cy="4183379"/>
              </a:xfrm>
            </p:spPr>
            <p:txBody>
              <a:bodyPr tIns="216000"/>
              <a:lstStyle/>
              <a:p>
                <a:r>
                  <a:rPr lang="en-US" dirty="0"/>
                  <a:t>EDM are excellent probes to search for new physics</a:t>
                </a:r>
              </a:p>
              <a:p>
                <a:r>
                  <a:rPr lang="en-US" dirty="0"/>
                  <a:t>PSI is currently preparing two experiments to improve the current best limits of the neutron and muon EDM in the next decade to better than:</a:t>
                </a:r>
              </a:p>
              <a:p>
                <a:pPr marL="0" indent="0">
                  <a:buNone/>
                </a:pPr>
                <a:br>
                  <a:rPr lang="en-US" dirty="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𝜎</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n</m:t>
                              </m:r>
                            </m:sub>
                          </m:sSub>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1×10</m:t>
                          </m:r>
                        </m:e>
                        <m:sup>
                          <m:r>
                            <a:rPr lang="en-US" b="0" i="1" smtClean="0">
                              <a:latin typeface="Cambria Math" panose="02040503050406030204" pitchFamily="18" charset="0"/>
                            </a:rPr>
                            <m:t>−27</m:t>
                          </m:r>
                        </m:sup>
                      </m:sSup>
                      <m:r>
                        <a:rPr lang="en-US" b="0" i="1" smtClean="0">
                          <a:latin typeface="Cambria Math" panose="02040503050406030204" pitchFamily="18" charset="0"/>
                        </a:rPr>
                        <m:t>𝑒</m:t>
                      </m:r>
                      <m:r>
                        <m:rPr>
                          <m:sty m:val="p"/>
                        </m:rPr>
                        <a:rPr lang="en-US" b="0" i="0" smtClean="0">
                          <a:latin typeface="Cambria Math" panose="02040503050406030204" pitchFamily="18" charset="0"/>
                        </a:rPr>
                        <m:t>cm</m:t>
                      </m:r>
                    </m:oMath>
                  </m:oMathPara>
                </a14:m>
                <a:endParaRPr lang="en-US" b="0" dirty="0"/>
              </a:p>
              <a:p>
                <a:pPr marL="0" indent="0" algn="ctr">
                  <a:buNone/>
                </a:pPr>
                <a:r>
                  <a:rPr lang="en-US" b="0" dirty="0"/>
                  <a:t>and</a:t>
                </a:r>
                <a:br>
                  <a:rPr lang="en-US" b="0" dirty="0"/>
                </a:b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𝜎</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b="0" i="1" smtClean="0">
                                  <a:latin typeface="Cambria Math" panose="02040503050406030204" pitchFamily="18" charset="0"/>
                                </a:rPr>
                                <m:t>𝜇</m:t>
                              </m:r>
                            </m:sub>
                          </m:sSub>
                        </m:e>
                      </m:d>
                      <m:r>
                        <a:rPr lang="en-US" i="1">
                          <a:latin typeface="Cambria Math" panose="02040503050406030204" pitchFamily="18" charset="0"/>
                        </a:rPr>
                        <m:t>∼</m:t>
                      </m:r>
                      <m:sSup>
                        <m:sSupPr>
                          <m:ctrlPr>
                            <a:rPr lang="en-US" i="1">
                              <a:latin typeface="Cambria Math" panose="02040503050406030204" pitchFamily="18" charset="0"/>
                            </a:rPr>
                          </m:ctrlPr>
                        </m:sSupPr>
                        <m:e>
                          <m:r>
                            <a:rPr lang="en-US" b="0" i="1" smtClean="0">
                              <a:latin typeface="Cambria Math" panose="02040503050406030204" pitchFamily="18" charset="0"/>
                            </a:rPr>
                            <m:t>6×</m:t>
                          </m:r>
                          <m:r>
                            <a:rPr lang="en-US" i="1">
                              <a:latin typeface="Cambria Math" panose="02040503050406030204" pitchFamily="18" charset="0"/>
                            </a:rPr>
                            <m:t>10</m:t>
                          </m:r>
                        </m:e>
                        <m:sup>
                          <m:r>
                            <a:rPr lang="en-US" i="1">
                              <a:latin typeface="Cambria Math" panose="02040503050406030204" pitchFamily="18" charset="0"/>
                            </a:rPr>
                            <m:t>−2</m:t>
                          </m:r>
                          <m:r>
                            <a:rPr lang="en-US" b="0" i="1" smtClean="0">
                              <a:latin typeface="Cambria Math" panose="02040503050406030204" pitchFamily="18" charset="0"/>
                            </a:rPr>
                            <m:t>3</m:t>
                          </m:r>
                        </m:sup>
                      </m:sSup>
                      <m:r>
                        <a:rPr lang="en-US" i="1">
                          <a:latin typeface="Cambria Math" panose="02040503050406030204" pitchFamily="18" charset="0"/>
                        </a:rPr>
                        <m:t>𝑒</m:t>
                      </m:r>
                      <m:r>
                        <m:rPr>
                          <m:sty m:val="p"/>
                        </m:rPr>
                        <a:rPr lang="en-US">
                          <a:latin typeface="Cambria Math" panose="02040503050406030204" pitchFamily="18" charset="0"/>
                        </a:rPr>
                        <m:t>cm</m:t>
                      </m:r>
                    </m:oMath>
                  </m:oMathPara>
                </a14:m>
                <a:endParaRPr lang="en-US" dirty="0"/>
              </a:p>
              <a:p>
                <a:pPr marL="0" indent="0">
                  <a:buNone/>
                </a:pPr>
                <a:br>
                  <a:rPr lang="en-US" dirty="0"/>
                </a:br>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type="body" sz="quarter" idx="13"/>
              </p:nvPr>
            </p:nvSpPr>
            <p:spPr>
              <a:xfrm>
                <a:off x="827087" y="764858"/>
                <a:ext cx="2631729" cy="4183379"/>
              </a:xfrm>
              <a:blipFill>
                <a:blip r:embed="rId2"/>
                <a:stretch>
                  <a:fillRect l="-2320" r="-4176"/>
                </a:stretch>
              </a:blipFill>
            </p:spPr>
            <p:txBody>
              <a:bodyPr/>
              <a:lstStyle/>
              <a:p>
                <a:r>
                  <a:rPr lang="en-US">
                    <a:noFill/>
                  </a:rPr>
                  <a:t> </a:t>
                </a:r>
              </a:p>
            </p:txBody>
          </p:sp>
        </mc:Fallback>
      </mc:AlternateContent>
      <p:grpSp>
        <p:nvGrpSpPr>
          <p:cNvPr id="4" name="Group 3"/>
          <p:cNvGrpSpPr/>
          <p:nvPr/>
        </p:nvGrpSpPr>
        <p:grpSpPr>
          <a:xfrm>
            <a:off x="5882114" y="756061"/>
            <a:ext cx="1437203" cy="4152727"/>
            <a:chOff x="5998845" y="861075"/>
            <a:chExt cx="1336170" cy="4152727"/>
          </a:xfrm>
        </p:grpSpPr>
        <p:pic>
          <p:nvPicPr>
            <p:cNvPr id="5" name="Content Placeholder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845" y="861075"/>
              <a:ext cx="1336170" cy="4152727"/>
            </a:xfrm>
            <a:prstGeom prst="rect">
              <a:avLst/>
            </a:prstGeom>
          </p:spPr>
        </p:pic>
        <p:sp>
          <p:nvSpPr>
            <p:cNvPr id="6" name="Rectangle 5"/>
            <p:cNvSpPr/>
            <p:nvPr/>
          </p:nvSpPr>
          <p:spPr bwMode="auto">
            <a:xfrm>
              <a:off x="6577013" y="2743200"/>
              <a:ext cx="758002" cy="195263"/>
            </a:xfrm>
            <a:prstGeom prst="rect">
              <a:avLst/>
            </a:prstGeom>
            <a:solidFill>
              <a:srgbClr val="E1F8C0"/>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sp>
        <p:nvSpPr>
          <p:cNvPr id="7" name="TextBox 6"/>
          <p:cNvSpPr txBox="1"/>
          <p:nvPr/>
        </p:nvSpPr>
        <p:spPr>
          <a:xfrm>
            <a:off x="4384359" y="4909051"/>
            <a:ext cx="4582285" cy="173189"/>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Bennet et al, PRD </a:t>
            </a:r>
            <a:r>
              <a:rPr lang="en-US" sz="1100" b="1" kern="1000" spc="30" dirty="0">
                <a:solidFill>
                  <a:schemeClr val="tx1">
                    <a:lumMod val="85000"/>
                    <a:lumOff val="15000"/>
                  </a:schemeClr>
                </a:solidFill>
                <a:latin typeface="Humanst521 Lt BT" panose="020B0402020204020304" pitchFamily="34" charset="0"/>
                <a:cs typeface="Franklin Gothic Book"/>
              </a:rPr>
              <a:t>80</a:t>
            </a:r>
            <a:r>
              <a:rPr lang="en-US" sz="1100" kern="1000" spc="30" dirty="0">
                <a:solidFill>
                  <a:schemeClr val="tx1">
                    <a:lumMod val="85000"/>
                    <a:lumOff val="15000"/>
                  </a:schemeClr>
                </a:solidFill>
                <a:latin typeface="Humanst521 Lt BT" panose="020B0402020204020304" pitchFamily="34" charset="0"/>
                <a:cs typeface="Franklin Gothic Book"/>
              </a:rPr>
              <a:t>, 052008 (2009) </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Ghosh et al, PLB </a:t>
            </a:r>
            <a:r>
              <a:rPr lang="en-US" sz="1100" b="1" kern="1000" spc="30" dirty="0">
                <a:solidFill>
                  <a:schemeClr val="tx1">
                    <a:lumMod val="85000"/>
                    <a:lumOff val="15000"/>
                  </a:schemeClr>
                </a:solidFill>
                <a:latin typeface="Humanst521 Lt BT" panose="020B0402020204020304" pitchFamily="34" charset="0"/>
                <a:cs typeface="Franklin Gothic Book"/>
              </a:rPr>
              <a:t>777</a:t>
            </a:r>
            <a:r>
              <a:rPr lang="en-US" sz="1100" kern="1000" spc="30" dirty="0">
                <a:solidFill>
                  <a:schemeClr val="tx1">
                    <a:lumMod val="85000"/>
                    <a:lumOff val="15000"/>
                  </a:schemeClr>
                </a:solidFill>
                <a:latin typeface="Humanst521 Lt BT" panose="020B0402020204020304" pitchFamily="34" charset="0"/>
                <a:cs typeface="Franklin Gothic Book"/>
              </a:rPr>
              <a:t>, 335 (2018)</a:t>
            </a:r>
            <a:endParaRPr lang="en-US" sz="1100" kern="1000" spc="30" baseline="30000" dirty="0">
              <a:solidFill>
                <a:schemeClr val="tx1">
                  <a:lumMod val="85000"/>
                  <a:lumOff val="15000"/>
                </a:schemeClr>
              </a:solidFill>
              <a:latin typeface="Humanst521 Lt BT" panose="020B0402020204020304" pitchFamily="34" charset="0"/>
              <a:cs typeface="Franklin Gothic Book"/>
            </a:endParaRPr>
          </a:p>
        </p:txBody>
      </p:sp>
      <p:sp>
        <p:nvSpPr>
          <p:cNvPr id="8" name="TextBox 7"/>
          <p:cNvSpPr txBox="1"/>
          <p:nvPr/>
        </p:nvSpPr>
        <p:spPr>
          <a:xfrm>
            <a:off x="7560366" y="743092"/>
            <a:ext cx="1103664" cy="220381"/>
          </a:xfrm>
          <a:prstGeom prst="accentCallout1">
            <a:avLst>
              <a:gd name="adj1" fmla="val 46709"/>
              <a:gd name="adj2" fmla="val -7687"/>
              <a:gd name="adj3" fmla="val 121400"/>
              <a:gd name="adj4" fmla="val -22382"/>
            </a:avLst>
          </a:prstGeom>
          <a:solidFill>
            <a:schemeClr val="bg1"/>
          </a:solidFill>
          <a:ln w="19050">
            <a:solidFill>
              <a:srgbClr val="E26FFF"/>
            </a:solidFill>
          </a:ln>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Current limit</a:t>
            </a:r>
            <a:r>
              <a:rPr lang="en-US" sz="1400" kern="1000" spc="30" baseline="30000" dirty="0">
                <a:solidFill>
                  <a:schemeClr val="tx1">
                    <a:lumMod val="85000"/>
                    <a:lumOff val="15000"/>
                  </a:schemeClr>
                </a:solidFill>
                <a:latin typeface="Humanst521 Lt BT" panose="020B0402020204020304" pitchFamily="34" charset="0"/>
                <a:cs typeface="Franklin Gothic Book"/>
              </a:rPr>
              <a:t>*</a:t>
            </a:r>
          </a:p>
        </p:txBody>
      </p:sp>
      <p:sp>
        <p:nvSpPr>
          <p:cNvPr id="9" name="TextBox 8"/>
          <p:cNvSpPr txBox="1"/>
          <p:nvPr/>
        </p:nvSpPr>
        <p:spPr>
          <a:xfrm>
            <a:off x="7573618" y="1059047"/>
            <a:ext cx="1211608" cy="219291"/>
          </a:xfrm>
          <a:prstGeom prst="accentCallout1">
            <a:avLst>
              <a:gd name="adj1" fmla="val 46709"/>
              <a:gd name="adj2" fmla="val -7687"/>
              <a:gd name="adj3" fmla="val 127987"/>
              <a:gd name="adj4" fmla="val -2168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a:solidFill>
                  <a:schemeClr val="tx1">
                    <a:lumMod val="85000"/>
                    <a:lumOff val="15000"/>
                  </a:schemeClr>
                </a:solidFill>
                <a:latin typeface="+mj-lt"/>
                <a:cs typeface="Franklin Gothic Book"/>
              </a:rPr>
              <a:t>Precursor PSI</a:t>
            </a:r>
          </a:p>
        </p:txBody>
      </p:sp>
      <p:sp>
        <p:nvSpPr>
          <p:cNvPr id="10" name="TextBox 9"/>
          <p:cNvSpPr txBox="1"/>
          <p:nvPr/>
        </p:nvSpPr>
        <p:spPr>
          <a:xfrm>
            <a:off x="7560366" y="1423790"/>
            <a:ext cx="1317476" cy="220381"/>
          </a:xfrm>
          <a:prstGeom prst="accentCallout1">
            <a:avLst>
              <a:gd name="adj1" fmla="val 46709"/>
              <a:gd name="adj2" fmla="val -6064"/>
              <a:gd name="adj3" fmla="val 31670"/>
              <a:gd name="adj4" fmla="val -19197"/>
            </a:avLst>
          </a:prstGeom>
          <a:solidFill>
            <a:schemeClr val="bg1"/>
          </a:solidFill>
          <a:ln w="19050">
            <a:solidFill>
              <a:srgbClr val="62007E"/>
            </a:solidFill>
          </a:ln>
        </p:spPr>
        <p:txBody>
          <a:bodyPr wrap="square" lIns="0" tIns="0" rIns="0" bIns="0" rtlCol="0" anchor="t" anchorCtr="0">
            <a:spAutoFit/>
          </a:bodyPr>
          <a:lstStyle/>
          <a:p>
            <a:pPr>
              <a:lnSpc>
                <a:spcPct val="110000"/>
              </a:lnSpc>
              <a:spcBef>
                <a:spcPts val="0"/>
              </a:spcBef>
            </a:pPr>
            <a:r>
              <a:rPr lang="en-US" sz="1400" kern="1000" spc="30" dirty="0">
                <a:solidFill>
                  <a:schemeClr val="tx1">
                    <a:lumMod val="50000"/>
                    <a:lumOff val="50000"/>
                  </a:schemeClr>
                </a:solidFill>
                <a:latin typeface="Humanst521 Lt BT" panose="020B0402020204020304" pitchFamily="34" charset="0"/>
                <a:cs typeface="Franklin Gothic Book"/>
              </a:rPr>
              <a:t>FNAL / J-PARC</a:t>
            </a:r>
          </a:p>
        </p:txBody>
      </p:sp>
      <p:sp>
        <p:nvSpPr>
          <p:cNvPr id="11" name="TextBox 10"/>
          <p:cNvSpPr txBox="1"/>
          <p:nvPr/>
        </p:nvSpPr>
        <p:spPr>
          <a:xfrm>
            <a:off x="7565128" y="1980920"/>
            <a:ext cx="1103664" cy="219291"/>
          </a:xfrm>
          <a:prstGeom prst="accentCallout1">
            <a:avLst>
              <a:gd name="adj1" fmla="val 46709"/>
              <a:gd name="adj2" fmla="val -7687"/>
              <a:gd name="adj3" fmla="val -92490"/>
              <a:gd name="adj4" fmla="val -21095"/>
            </a:avLst>
          </a:prstGeom>
          <a:solidFill>
            <a:schemeClr val="bg1"/>
          </a:solidFill>
          <a:ln w="19050">
            <a:solidFill>
              <a:srgbClr val="1778B3"/>
            </a:solidFill>
          </a:ln>
        </p:spPr>
        <p:txBody>
          <a:bodyPr wrap="square" lIns="0" tIns="0" rIns="0" bIns="0" rtlCol="0" anchor="t" anchorCtr="0">
            <a:spAutoFit/>
          </a:bodyPr>
          <a:lstStyle/>
          <a:p>
            <a:pPr>
              <a:lnSpc>
                <a:spcPct val="110000"/>
              </a:lnSpc>
              <a:spcBef>
                <a:spcPts val="0"/>
              </a:spcBef>
            </a:pPr>
            <a:r>
              <a:rPr lang="en-US" sz="1400" u="sng" kern="1000" spc="30" dirty="0">
                <a:solidFill>
                  <a:schemeClr val="tx1">
                    <a:lumMod val="85000"/>
                    <a:lumOff val="15000"/>
                  </a:schemeClr>
                </a:solidFill>
                <a:latin typeface="+mj-lt"/>
                <a:cs typeface="Franklin Gothic Book"/>
              </a:rPr>
              <a:t>Final PSI</a:t>
            </a:r>
          </a:p>
        </p:txBody>
      </p:sp>
      <p:sp>
        <p:nvSpPr>
          <p:cNvPr id="12" name="TextBox 11"/>
          <p:cNvSpPr txBox="1"/>
          <p:nvPr/>
        </p:nvSpPr>
        <p:spPr>
          <a:xfrm>
            <a:off x="6855793" y="4631275"/>
            <a:ext cx="374154" cy="473976"/>
          </a:xfrm>
          <a:prstGeom prst="rect">
            <a:avLst/>
          </a:prstGeom>
          <a:noFill/>
        </p:spPr>
        <p:txBody>
          <a:bodyPr wrap="square" lIns="0" tIns="0" rIns="0" bIns="0" rtlCol="0" anchor="t" anchorCtr="0">
            <a:spAutoFit/>
          </a:bodyPr>
          <a:lstStyle/>
          <a:p>
            <a:pPr>
              <a:lnSpc>
                <a:spcPct val="110000"/>
              </a:lnSpc>
              <a:spcBef>
                <a:spcPts val="0"/>
              </a:spcBef>
            </a:pPr>
            <a:r>
              <a:rPr lang="en-US" sz="1400" kern="1000" spc="30" dirty="0">
                <a:solidFill>
                  <a:schemeClr val="bg1"/>
                </a:solidFill>
                <a:latin typeface="+mj-lt"/>
                <a:cs typeface="Franklin Gothic Book"/>
              </a:rPr>
              <a:t>SM</a:t>
            </a:r>
            <a:r>
              <a:rPr lang="en-US" sz="1400" kern="1000" spc="30" baseline="30000" dirty="0">
                <a:solidFill>
                  <a:schemeClr val="bg1"/>
                </a:solidFill>
                <a:latin typeface="+mj-lt"/>
                <a:cs typeface="Franklin Gothic Book"/>
              </a:rPr>
              <a:t>**</a:t>
            </a:r>
            <a:endParaRPr lang="en-US" sz="1400" kern="1000" spc="30" dirty="0">
              <a:solidFill>
                <a:schemeClr val="bg1"/>
              </a:solidFill>
              <a:latin typeface="+mj-lt"/>
              <a:cs typeface="Franklin Gothic Book"/>
            </a:endParaRPr>
          </a:p>
        </p:txBody>
      </p:sp>
      <p:sp>
        <p:nvSpPr>
          <p:cNvPr id="13" name="TextBox 12"/>
          <p:cNvSpPr txBox="1"/>
          <p:nvPr/>
        </p:nvSpPr>
        <p:spPr>
          <a:xfrm rot="16200000">
            <a:off x="6273528" y="2663918"/>
            <a:ext cx="1364973" cy="219291"/>
          </a:xfrm>
          <a:prstGeom prst="rect">
            <a:avLst/>
          </a:prstGeom>
          <a:noFill/>
          <a:ln w="19050">
            <a:noFill/>
          </a:ln>
          <a:effectLst/>
        </p:spPr>
        <p:txBody>
          <a:bodyPr wrap="square" lIns="0" tIns="0" rIns="0" bIns="0" rtlCol="0" anchor="t" anchorCtr="0">
            <a:spAutoFit/>
          </a:bodyPr>
          <a:lstStyle/>
          <a:p>
            <a:pPr>
              <a:lnSpc>
                <a:spcPct val="110000"/>
              </a:lnSpc>
              <a:spcBef>
                <a:spcPts val="0"/>
              </a:spcBef>
            </a:pPr>
            <a:r>
              <a:rPr lang="en-US" sz="1400" kern="1000" spc="30" dirty="0">
                <a:ln>
                  <a:solidFill>
                    <a:srgbClr val="6CA714"/>
                  </a:solidFill>
                </a:ln>
                <a:solidFill>
                  <a:srgbClr val="E1F8C0"/>
                </a:solidFill>
                <a:latin typeface="+mj-lt"/>
                <a:cs typeface="Franklin Gothic Book"/>
              </a:rPr>
              <a:t>BSM wo MFV</a:t>
            </a:r>
          </a:p>
        </p:txBody>
      </p:sp>
    </p:spTree>
    <p:extLst>
      <p:ext uri="{BB962C8B-B14F-4D97-AF65-F5344CB8AC3E}">
        <p14:creationId xmlns:p14="http://schemas.microsoft.com/office/powerpoint/2010/main" val="11791645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099" y="953027"/>
            <a:ext cx="4846022" cy="3708352"/>
          </a:xfrm>
          <a:prstGeom prst="rect">
            <a:avLst/>
          </a:prstGeom>
        </p:spPr>
      </p:pic>
      <p:sp>
        <p:nvSpPr>
          <p:cNvPr id="5" name="Rectangle 12"/>
          <p:cNvSpPr txBox="1">
            <a:spLocks noChangeArrowheads="1"/>
          </p:cNvSpPr>
          <p:nvPr/>
        </p:nvSpPr>
        <p:spPr bwMode="auto">
          <a:xfrm>
            <a:off x="1229961" y="126501"/>
            <a:ext cx="7493020" cy="42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2800" kern="1000" spc="0">
                <a:solidFill>
                  <a:srgbClr val="686868"/>
                </a:solidFill>
                <a:latin typeface="Humanst521 BT" panose="020B0602020204020204" pitchFamily="34" charset="0"/>
                <a:ea typeface="+mj-ea"/>
                <a:cs typeface="+mj-cs"/>
              </a:defRPr>
            </a:lvl1pPr>
            <a:lvl2pPr eaLnBrk="1" hangingPunct="1">
              <a:defRPr sz="2500">
                <a:solidFill>
                  <a:srgbClr val="505150"/>
                </a:solidFill>
                <a:latin typeface="Georgia" charset="0"/>
                <a:ea typeface="Arial" pitchFamily="-108" charset="-128"/>
                <a:cs typeface="Arial" pitchFamily="-108" charset="-128"/>
              </a:defRPr>
            </a:lvl2pPr>
            <a:lvl3pPr eaLnBrk="1" hangingPunct="1">
              <a:defRPr sz="2500">
                <a:solidFill>
                  <a:srgbClr val="505150"/>
                </a:solidFill>
                <a:latin typeface="Georgia" charset="0"/>
                <a:ea typeface="Arial" pitchFamily="-108" charset="-128"/>
                <a:cs typeface="Arial" pitchFamily="-108" charset="-128"/>
              </a:defRPr>
            </a:lvl3pPr>
            <a:lvl4pPr eaLnBrk="1" hangingPunct="1">
              <a:defRPr sz="2500">
                <a:solidFill>
                  <a:srgbClr val="505150"/>
                </a:solidFill>
                <a:latin typeface="Georgia" charset="0"/>
                <a:ea typeface="Arial" pitchFamily="-108" charset="-128"/>
                <a:cs typeface="Arial" pitchFamily="-108" charset="-128"/>
              </a:defRPr>
            </a:lvl4pPr>
            <a:lvl5pPr eaLnBrk="1" hangingPunct="1">
              <a:defRPr sz="2500">
                <a:solidFill>
                  <a:srgbClr val="505150"/>
                </a:solidFill>
                <a:latin typeface="Georgia" charset="0"/>
                <a:ea typeface="Arial" pitchFamily="-108" charset="-128"/>
                <a:cs typeface="Arial" pitchFamily="-108" charset="-128"/>
              </a:defRPr>
            </a:lvl5pPr>
            <a:lvl6pPr marL="457200" fontAlgn="base">
              <a:spcBef>
                <a:spcPct val="0"/>
              </a:spcBef>
              <a:spcAft>
                <a:spcPct val="0"/>
              </a:spcAft>
              <a:defRPr sz="3200" b="1">
                <a:solidFill>
                  <a:schemeClr val="tx2"/>
                </a:solidFill>
                <a:latin typeface="Arial Narrow" pitchFamily="34" charset="0"/>
              </a:defRPr>
            </a:lvl6pPr>
            <a:lvl7pPr marL="914400" fontAlgn="base">
              <a:spcBef>
                <a:spcPct val="0"/>
              </a:spcBef>
              <a:spcAft>
                <a:spcPct val="0"/>
              </a:spcAft>
              <a:defRPr sz="3200" b="1">
                <a:solidFill>
                  <a:schemeClr val="tx2"/>
                </a:solidFill>
                <a:latin typeface="Arial Narrow" pitchFamily="34" charset="0"/>
              </a:defRPr>
            </a:lvl7pPr>
            <a:lvl8pPr marL="1371600" fontAlgn="base">
              <a:spcBef>
                <a:spcPct val="0"/>
              </a:spcBef>
              <a:spcAft>
                <a:spcPct val="0"/>
              </a:spcAft>
              <a:defRPr sz="3200" b="1">
                <a:solidFill>
                  <a:schemeClr val="tx2"/>
                </a:solidFill>
                <a:latin typeface="Arial Narrow" pitchFamily="34" charset="0"/>
              </a:defRPr>
            </a:lvl8pPr>
            <a:lvl9pPr marL="1828800" fontAlgn="base">
              <a:spcBef>
                <a:spcPct val="0"/>
              </a:spcBef>
              <a:spcAft>
                <a:spcPct val="0"/>
              </a:spcAft>
              <a:defRPr sz="3200" b="1">
                <a:solidFill>
                  <a:schemeClr val="tx2"/>
                </a:solidFill>
                <a:latin typeface="Arial Narrow"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000" cap="none" spc="0" normalizeH="0" baseline="0" noProof="0" dirty="0">
                <a:ln>
                  <a:noFill/>
                </a:ln>
                <a:solidFill>
                  <a:srgbClr val="686868"/>
                </a:solidFill>
                <a:effectLst/>
                <a:uLnTx/>
                <a:uFillTx/>
                <a:latin typeface="Humanst521 BT" panose="020B0602020204020204" pitchFamily="34" charset="0"/>
                <a:cs typeface="Arial"/>
              </a:rPr>
              <a:t>A brief history of EDM searches</a:t>
            </a:r>
          </a:p>
        </p:txBody>
      </p:sp>
      <p:grpSp>
        <p:nvGrpSpPr>
          <p:cNvPr id="48" name="Group 47"/>
          <p:cNvGrpSpPr/>
          <p:nvPr/>
        </p:nvGrpSpPr>
        <p:grpSpPr>
          <a:xfrm>
            <a:off x="7174767" y="3014696"/>
            <a:ext cx="458037" cy="1184641"/>
            <a:chOff x="6851245" y="3014696"/>
            <a:chExt cx="458037" cy="1184641"/>
          </a:xfrm>
        </p:grpSpPr>
        <p:sp>
          <p:nvSpPr>
            <p:cNvPr id="26" name="Arc 25"/>
            <p:cNvSpPr/>
            <p:nvPr/>
          </p:nvSpPr>
          <p:spPr bwMode="auto">
            <a:xfrm>
              <a:off x="6851245" y="3014696"/>
              <a:ext cx="458037" cy="1184641"/>
            </a:xfrm>
            <a:prstGeom prst="arc">
              <a:avLst>
                <a:gd name="adj1" fmla="val 16510687"/>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27" name="TextBox 26"/>
            <p:cNvSpPr txBox="1"/>
            <p:nvPr/>
          </p:nvSpPr>
          <p:spPr>
            <a:xfrm>
              <a:off x="6987876" y="3517829"/>
              <a:ext cx="253916" cy="22038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9</a:t>
              </a:r>
              <a:endParaRPr kumimoji="0" lang="en-US" sz="1400" b="0" i="0" u="none" strike="noStrike" kern="1000" cap="none" spc="30" normalizeH="0" baseline="0" noProof="0" dirty="0">
                <a:ln>
                  <a:noFill/>
                </a:ln>
                <a:solidFill>
                  <a:srgbClr val="5B9BD5"/>
                </a:solidFill>
                <a:effectLst/>
                <a:uLnTx/>
                <a:uFillTx/>
                <a:latin typeface="Humanst521 Lt BT"/>
                <a:cs typeface="Franklin Gothic Book"/>
              </a:endParaRPr>
            </a:p>
          </p:txBody>
        </p:sp>
      </p:grpSp>
      <p:grpSp>
        <p:nvGrpSpPr>
          <p:cNvPr id="44" name="Group 43"/>
          <p:cNvGrpSpPr/>
          <p:nvPr/>
        </p:nvGrpSpPr>
        <p:grpSpPr>
          <a:xfrm>
            <a:off x="5775982" y="920313"/>
            <a:ext cx="805029" cy="440427"/>
            <a:chOff x="5355234" y="920313"/>
            <a:chExt cx="805029" cy="440427"/>
          </a:xfrm>
        </p:grpSpPr>
        <p:sp>
          <p:nvSpPr>
            <p:cNvPr id="17" name="TextBox 16"/>
            <p:cNvSpPr txBox="1"/>
            <p:nvPr/>
          </p:nvSpPr>
          <p:spPr>
            <a:xfrm>
              <a:off x="5355234" y="920313"/>
              <a:ext cx="8050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Neutron</a:t>
              </a:r>
            </a:p>
          </p:txBody>
        </p:sp>
        <p:sp>
          <p:nvSpPr>
            <p:cNvPr id="3" name="TextBox 2"/>
            <p:cNvSpPr txBox="1"/>
            <p:nvPr/>
          </p:nvSpPr>
          <p:spPr>
            <a:xfrm>
              <a:off x="5408642"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grpSp>
      <p:grpSp>
        <p:nvGrpSpPr>
          <p:cNvPr id="43" name="Group 42"/>
          <p:cNvGrpSpPr/>
          <p:nvPr/>
        </p:nvGrpSpPr>
        <p:grpSpPr>
          <a:xfrm>
            <a:off x="6841318" y="920313"/>
            <a:ext cx="752129" cy="440427"/>
            <a:chOff x="6426562" y="920313"/>
            <a:chExt cx="752129" cy="440427"/>
          </a:xfrm>
        </p:grpSpPr>
        <p:sp>
          <p:nvSpPr>
            <p:cNvPr id="18" name="TextBox 17"/>
            <p:cNvSpPr txBox="1"/>
            <p:nvPr/>
          </p:nvSpPr>
          <p:spPr>
            <a:xfrm>
              <a:off x="6426562" y="92031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Electron</a:t>
              </a:r>
            </a:p>
          </p:txBody>
        </p:sp>
        <p:sp>
          <p:nvSpPr>
            <p:cNvPr id="28" name="TextBox 27"/>
            <p:cNvSpPr txBox="1"/>
            <p:nvPr/>
          </p:nvSpPr>
          <p:spPr>
            <a:xfrm>
              <a:off x="6440271"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grpSp>
      <p:grpSp>
        <p:nvGrpSpPr>
          <p:cNvPr id="42" name="Group 41"/>
          <p:cNvGrpSpPr/>
          <p:nvPr/>
        </p:nvGrpSpPr>
        <p:grpSpPr>
          <a:xfrm>
            <a:off x="7974867" y="920313"/>
            <a:ext cx="651460" cy="440427"/>
            <a:chOff x="7612713" y="920313"/>
            <a:chExt cx="651460" cy="440427"/>
          </a:xfrm>
        </p:grpSpPr>
        <p:sp>
          <p:nvSpPr>
            <p:cNvPr id="19" name="TextBox 18"/>
            <p:cNvSpPr txBox="1"/>
            <p:nvPr/>
          </p:nvSpPr>
          <p:spPr>
            <a:xfrm>
              <a:off x="7665772" y="920313"/>
              <a:ext cx="593432"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umanst521 Lt BT" panose="020B0402020204020304" pitchFamily="34" charset="0"/>
                  <a:cs typeface="Arial"/>
                </a:rPr>
                <a:t>Muon</a:t>
              </a:r>
            </a:p>
          </p:txBody>
        </p:sp>
        <p:sp>
          <p:nvSpPr>
            <p:cNvPr id="29" name="TextBox 28"/>
            <p:cNvSpPr txBox="1"/>
            <p:nvPr/>
          </p:nvSpPr>
          <p:spPr>
            <a:xfrm>
              <a:off x="7612713" y="1187166"/>
              <a:ext cx="651460" cy="17357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de-CH"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log(d) /</a:t>
              </a:r>
              <a:r>
                <a:rPr kumimoji="0" lang="de-CH" sz="11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e</a:t>
              </a:r>
              <a:r>
                <a:rPr kumimoji="0" lang="de-CH" sz="11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cm</a:t>
              </a:r>
              <a:endParaRPr kumimoji="0" lang="en-US" sz="11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grpSp>
      <p:grpSp>
        <p:nvGrpSpPr>
          <p:cNvPr id="30" name="Group 29"/>
          <p:cNvGrpSpPr/>
          <p:nvPr/>
        </p:nvGrpSpPr>
        <p:grpSpPr>
          <a:xfrm>
            <a:off x="5819840" y="1488143"/>
            <a:ext cx="433416" cy="3028101"/>
            <a:chOff x="6142663" y="1820007"/>
            <a:chExt cx="433416" cy="3028101"/>
          </a:xfrm>
        </p:grpSpPr>
        <p:sp>
          <p:nvSpPr>
            <p:cNvPr id="6" name="TextBox 5"/>
            <p:cNvSpPr txBox="1"/>
            <p:nvPr/>
          </p:nvSpPr>
          <p:spPr>
            <a:xfrm>
              <a:off x="6142663" y="1953819"/>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-38</a:t>
              </a:r>
            </a:p>
          </p:txBody>
        </p:sp>
        <p:sp>
          <p:nvSpPr>
            <p:cNvPr id="14" name="Rectangle 13"/>
            <p:cNvSpPr/>
            <p:nvPr/>
          </p:nvSpPr>
          <p:spPr bwMode="auto">
            <a:xfrm>
              <a:off x="6426562" y="1820007"/>
              <a:ext cx="149517" cy="118510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13" name="Straight Arrow Connector 12"/>
            <p:cNvCxnSpPr/>
            <p:nvPr/>
          </p:nvCxnSpPr>
          <p:spPr bwMode="auto">
            <a:xfrm flipV="1">
              <a:off x="6501320" y="1820007"/>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15" name="Rounded Rectangle 14"/>
            <p:cNvSpPr/>
            <p:nvPr/>
          </p:nvSpPr>
          <p:spPr bwMode="auto">
            <a:xfrm>
              <a:off x="6426562" y="3616645"/>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grpSp>
      <p:sp>
        <p:nvSpPr>
          <p:cNvPr id="32" name="TextBox 31"/>
          <p:cNvSpPr txBox="1"/>
          <p:nvPr/>
        </p:nvSpPr>
        <p:spPr>
          <a:xfrm>
            <a:off x="6859675"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-38</a:t>
            </a:r>
          </a:p>
        </p:txBody>
      </p:sp>
      <p:sp>
        <p:nvSpPr>
          <p:cNvPr id="33" name="Rectangle 32"/>
          <p:cNvSpPr/>
          <p:nvPr/>
        </p:nvSpPr>
        <p:spPr bwMode="auto">
          <a:xfrm>
            <a:off x="7143574" y="1488143"/>
            <a:ext cx="149517" cy="1526554"/>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34" name="Straight Arrow Connector 33"/>
          <p:cNvCxnSpPr/>
          <p:nvPr/>
        </p:nvCxnSpPr>
        <p:spPr bwMode="auto">
          <a:xfrm flipV="1">
            <a:off x="7218332"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5" name="Rounded Rectangle 34"/>
          <p:cNvSpPr/>
          <p:nvPr/>
        </p:nvSpPr>
        <p:spPr bwMode="auto">
          <a:xfrm>
            <a:off x="7143574" y="4073852"/>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sp>
        <p:nvSpPr>
          <p:cNvPr id="37" name="TextBox 36"/>
          <p:cNvSpPr txBox="1"/>
          <p:nvPr/>
        </p:nvSpPr>
        <p:spPr>
          <a:xfrm>
            <a:off x="7948702" y="1621955"/>
            <a:ext cx="340659" cy="2606867"/>
          </a:xfrm>
          <a:prstGeom prst="rect">
            <a:avLst/>
          </a:prstGeom>
          <a:solidFill>
            <a:schemeClr val="bg1"/>
          </a:solidFill>
        </p:spPr>
        <p:txBody>
          <a:bodyPr wrap="squar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-18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-28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-30</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-32</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-34</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-36</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-38</a:t>
            </a:r>
          </a:p>
        </p:txBody>
      </p:sp>
      <p:sp>
        <p:nvSpPr>
          <p:cNvPr id="38" name="Rectangle 37"/>
          <p:cNvSpPr/>
          <p:nvPr/>
        </p:nvSpPr>
        <p:spPr bwMode="auto">
          <a:xfrm>
            <a:off x="8232601" y="1488143"/>
            <a:ext cx="149517" cy="379131"/>
          </a:xfrm>
          <a:prstGeom prst="rect">
            <a:avLst/>
          </a:prstGeom>
          <a:gradFill>
            <a:gsLst>
              <a:gs pos="65000">
                <a:schemeClr val="accent4">
                  <a:lumMod val="60000"/>
                  <a:lumOff val="40000"/>
                </a:schemeClr>
              </a:gs>
              <a:gs pos="0">
                <a:srgbClr val="D60093"/>
              </a:gs>
              <a:gs pos="88000">
                <a:srgbClr val="D60093">
                  <a:lumMod val="29000"/>
                  <a:lumOff val="71000"/>
                </a:srgbClr>
              </a:gs>
              <a:gs pos="100000">
                <a:srgbClr val="D60093">
                  <a:lumMod val="8000"/>
                  <a:lumOff val="92000"/>
                </a:srgbClr>
              </a:gs>
            </a:gsLst>
            <a:lin ang="5400000" scaled="0"/>
          </a:gra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39" name="Straight Arrow Connector 38"/>
          <p:cNvCxnSpPr/>
          <p:nvPr/>
        </p:nvCxnSpPr>
        <p:spPr bwMode="auto">
          <a:xfrm flipV="1">
            <a:off x="8307359" y="1488143"/>
            <a:ext cx="0" cy="3028101"/>
          </a:xfrm>
          <a:prstGeom prst="straightConnector1">
            <a:avLst/>
          </a:prstGeom>
          <a:ln w="28575"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40" name="Rounded Rectangle 39"/>
          <p:cNvSpPr/>
          <p:nvPr/>
        </p:nvSpPr>
        <p:spPr bwMode="auto">
          <a:xfrm>
            <a:off x="8232601" y="3772774"/>
            <a:ext cx="149517" cy="322236"/>
          </a:xfrm>
          <a:prstGeom prst="roundRect">
            <a:avLst/>
          </a:prstGeom>
          <a:solidFill>
            <a:schemeClr val="accent5">
              <a:alpha val="50000"/>
            </a:schemeClr>
          </a:solidFill>
          <a:ln>
            <a:solidFill>
              <a:srgbClr val="197418"/>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grpSp>
        <p:nvGrpSpPr>
          <p:cNvPr id="49" name="Group 48"/>
          <p:cNvGrpSpPr/>
          <p:nvPr/>
        </p:nvGrpSpPr>
        <p:grpSpPr>
          <a:xfrm>
            <a:off x="8162112" y="1889576"/>
            <a:ext cx="550922" cy="1905501"/>
            <a:chOff x="6833247" y="2293838"/>
            <a:chExt cx="476036" cy="1905500"/>
          </a:xfrm>
        </p:grpSpPr>
        <p:sp>
          <p:nvSpPr>
            <p:cNvPr id="50" name="Arc 49"/>
            <p:cNvSpPr/>
            <p:nvPr/>
          </p:nvSpPr>
          <p:spPr bwMode="auto">
            <a:xfrm>
              <a:off x="6833247" y="2293838"/>
              <a:ext cx="476036" cy="1905500"/>
            </a:xfrm>
            <a:prstGeom prst="arc">
              <a:avLst>
                <a:gd name="adj1" fmla="val 16243733"/>
                <a:gd name="adj2" fmla="val 5149374"/>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1" name="TextBox 50"/>
            <p:cNvSpPr txBox="1"/>
            <p:nvPr/>
          </p:nvSpPr>
          <p:spPr>
            <a:xfrm>
              <a:off x="7005138" y="3165746"/>
              <a:ext cx="274252" cy="220381"/>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18</a:t>
              </a:r>
            </a:p>
          </p:txBody>
        </p:sp>
      </p:grpSp>
      <p:grpSp>
        <p:nvGrpSpPr>
          <p:cNvPr id="52" name="Group 51"/>
          <p:cNvGrpSpPr/>
          <p:nvPr/>
        </p:nvGrpSpPr>
        <p:grpSpPr>
          <a:xfrm>
            <a:off x="5998170" y="2677390"/>
            <a:ext cx="550922" cy="642164"/>
            <a:chOff x="6747103" y="2397020"/>
            <a:chExt cx="476036" cy="1905500"/>
          </a:xfrm>
        </p:grpSpPr>
        <p:sp>
          <p:nvSpPr>
            <p:cNvPr id="53" name="Arc 52"/>
            <p:cNvSpPr/>
            <p:nvPr/>
          </p:nvSpPr>
          <p:spPr bwMode="auto">
            <a:xfrm>
              <a:off x="6747103" y="2397020"/>
              <a:ext cx="476036" cy="1905500"/>
            </a:xfrm>
            <a:prstGeom prst="arc">
              <a:avLst>
                <a:gd name="adj1" fmla="val 16833493"/>
                <a:gd name="adj2" fmla="val 4534252"/>
              </a:avLst>
            </a:prstGeom>
            <a:ln w="19050" cap="rnd">
              <a:solidFill>
                <a:srgbClr val="5B9BD5"/>
              </a:solidFill>
              <a:headEnd type="triangl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4" name="TextBox 53"/>
            <p:cNvSpPr txBox="1"/>
            <p:nvPr/>
          </p:nvSpPr>
          <p:spPr>
            <a:xfrm>
              <a:off x="6928827" y="3050810"/>
              <a:ext cx="219402" cy="653939"/>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0" noProof="0" dirty="0">
                  <a:ln>
                    <a:noFill/>
                  </a:ln>
                  <a:solidFill>
                    <a:srgbClr val="5B9BD5"/>
                  </a:solidFill>
                  <a:effectLst/>
                  <a:uLnTx/>
                  <a:uFillTx/>
                  <a:latin typeface="Humanst521 Lt BT"/>
                  <a:cs typeface="Franklin Gothic Book"/>
                </a:rPr>
                <a:t>10</a:t>
              </a:r>
              <a:r>
                <a:rPr kumimoji="0" lang="en-US" sz="1400" b="0" i="0" u="none" strike="noStrike" kern="1000" cap="none" spc="30" normalizeH="0" baseline="30000" noProof="0" dirty="0">
                  <a:ln>
                    <a:noFill/>
                  </a:ln>
                  <a:solidFill>
                    <a:srgbClr val="5B9BD5"/>
                  </a:solidFill>
                  <a:effectLst/>
                  <a:uLnTx/>
                  <a:uFillTx/>
                  <a:latin typeface="Humanst521 Lt BT"/>
                  <a:cs typeface="Franklin Gothic Book"/>
                </a:rPr>
                <a:t>6</a:t>
              </a:r>
            </a:p>
          </p:txBody>
        </p:sp>
      </p:grpSp>
      <mc:AlternateContent xmlns:mc="http://schemas.openxmlformats.org/markup-compatibility/2006" xmlns:a14="http://schemas.microsoft.com/office/drawing/2010/main">
        <mc:Choice Requires="a14">
          <p:sp>
            <p:nvSpPr>
              <p:cNvPr id="7" name="TextBox 6"/>
              <p:cNvSpPr txBox="1"/>
              <p:nvPr/>
            </p:nvSpPr>
            <p:spPr>
              <a:xfrm>
                <a:off x="3994422" y="683673"/>
                <a:ext cx="1929503" cy="248145"/>
              </a:xfrm>
              <a:prstGeom prst="wedgeRectCallout">
                <a:avLst>
                  <a:gd name="adj1" fmla="val -48744"/>
                  <a:gd name="adj2" fmla="val 194382"/>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&lt;1.8×</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−19</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994422" y="683673"/>
                <a:ext cx="1929503" cy="248145"/>
              </a:xfrm>
              <a:prstGeom prst="wedgeRectCallout">
                <a:avLst>
                  <a:gd name="adj1" fmla="val -48744"/>
                  <a:gd name="adj2" fmla="val 194382"/>
                </a:avLst>
              </a:prstGeom>
              <a:blipFill>
                <a:blip r:embed="rId4"/>
                <a:stretch>
                  <a:fillRect/>
                </a:stretch>
              </a:blipFill>
              <a:ln>
                <a:solidFill>
                  <a:srgbClr val="405583"/>
                </a:solidFill>
              </a:ln>
            </p:spPr>
            <p:txBody>
              <a:bodyPr/>
              <a:lstStyle/>
              <a:p>
                <a:r>
                  <a:rPr lang="en-US">
                    <a:noFill/>
                  </a:rPr>
                  <a:t> </a:t>
                </a:r>
              </a:p>
            </p:txBody>
          </p:sp>
        </mc:Fallback>
      </mc:AlternateContent>
      <p:sp>
        <p:nvSpPr>
          <p:cNvPr id="8" name="TextBox 7"/>
          <p:cNvSpPr txBox="1"/>
          <p:nvPr/>
        </p:nvSpPr>
        <p:spPr>
          <a:xfrm rot="16200000">
            <a:off x="-1053068" y="3370028"/>
            <a:ext cx="2656818" cy="473976"/>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400" b="0" i="0" u="none" strike="noStrike" kern="1000" cap="none" spc="30" normalizeH="0" baseline="30000" noProof="0" dirty="0">
                <a:ln>
                  <a:noFill/>
                </a:ln>
                <a:solidFill>
                  <a:srgbClr val="000000">
                    <a:lumMod val="85000"/>
                    <a:lumOff val="15000"/>
                  </a:srgbClr>
                </a:solidFill>
                <a:effectLst/>
                <a:uLnTx/>
                <a:uFillTx/>
                <a:latin typeface="Humanst521 Lt BT"/>
                <a:cs typeface="Franklin Gothic Book"/>
              </a:rPr>
              <a:t>*</a:t>
            </a:r>
            <a: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Bennett et al.,PRD80(2009)052008</a:t>
            </a:r>
            <a:br>
              <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en-US" sz="1400" b="0" i="0" u="none" strike="noStrike" kern="1000" cap="none" spc="30" normalizeH="0" baseline="30000" noProof="0" dirty="0">
                <a:ln>
                  <a:noFill/>
                </a:ln>
                <a:solidFill>
                  <a:srgbClr val="000000">
                    <a:lumMod val="85000"/>
                    <a:lumOff val="15000"/>
                  </a:srgbClr>
                </a:solidFill>
                <a:effectLst/>
                <a:uLnTx/>
                <a:uFillTx/>
                <a:latin typeface="Humanst521 Lt BT"/>
                <a:cs typeface="Franklin Gothic Book"/>
              </a:rPr>
              <a:t>** </a:t>
            </a:r>
            <a:r>
              <a:rPr kumimoji="0" lang="en-US" sz="1400" b="0" i="0" u="none" strike="noStrike" kern="1000" cap="none" spc="30" normalizeH="0" noProof="0" dirty="0">
                <a:ln>
                  <a:noFill/>
                </a:ln>
                <a:solidFill>
                  <a:srgbClr val="000000">
                    <a:lumMod val="85000"/>
                    <a:lumOff val="15000"/>
                  </a:srgbClr>
                </a:solidFill>
                <a:effectLst/>
                <a:uLnTx/>
                <a:uFillTx/>
                <a:latin typeface="Humanst521 Lt BT"/>
                <a:cs typeface="Franklin Gothic Book"/>
              </a:rPr>
              <a:t>Abel et al., PRL124(2020)081803</a:t>
            </a:r>
            <a:endPar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9" name="Rectangle 8"/>
          <p:cNvSpPr/>
          <p:nvPr/>
        </p:nvSpPr>
        <p:spPr bwMode="auto">
          <a:xfrm>
            <a:off x="8232601" y="2761484"/>
            <a:ext cx="149517" cy="45719"/>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Humanst521 Lt BT"/>
              <a:cs typeface="Arial"/>
            </a:endParaRPr>
          </a:p>
        </p:txBody>
      </p:sp>
      <p:cxnSp>
        <p:nvCxnSpPr>
          <p:cNvPr id="11" name="Straight Arrow Connector 10"/>
          <p:cNvCxnSpPr/>
          <p:nvPr/>
        </p:nvCxnSpPr>
        <p:spPr bwMode="auto">
          <a:xfrm flipV="1">
            <a:off x="7437168" y="2807203"/>
            <a:ext cx="690348" cy="191269"/>
          </a:xfrm>
          <a:prstGeom prst="straightConnector1">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7559862" y="2410216"/>
                <a:ext cx="294953" cy="452624"/>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fPr>
                        <m:num>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𝜇</m:t>
                              </m:r>
                            </m:sub>
                          </m:sSub>
                        </m:num>
                        <m:den>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𝑚</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ub>
                          </m:sSub>
                        </m:den>
                      </m:f>
                    </m:oMath>
                  </m:oMathPara>
                </a14:m>
                <a:endParaRPr kumimoji="0" lang="en-US" sz="14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559862" y="2410216"/>
                <a:ext cx="294953" cy="452624"/>
              </a:xfrm>
              <a:prstGeom prst="rect">
                <a:avLst/>
              </a:prstGeom>
              <a:blipFill>
                <a:blip r:embed="rId5"/>
                <a:stretch>
                  <a:fillRect l="-6122" r="-2041" b="-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2218340" y="1572995"/>
                <a:ext cx="2036840" cy="215444"/>
              </a:xfrm>
              <a:prstGeom prst="wedgeRectCallout">
                <a:avLst>
                  <a:gd name="adj1" fmla="val 58542"/>
                  <a:gd name="adj2" fmla="val 622589"/>
                </a:avLst>
              </a:prstGeom>
              <a:solidFill>
                <a:schemeClr val="bg1"/>
              </a:solidFill>
              <a:ln>
                <a:solidFill>
                  <a:srgbClr val="405583"/>
                </a:solidFill>
              </a:ln>
            </p:spPr>
            <p:txBody>
              <a:bodyPr wrap="none" lIns="0" tIns="0" rIns="0" bIns="0" rtlCol="0"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dPr>
                        <m:e>
                          <m:sSub>
                            <m:sSub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𝑑</m:t>
                              </m:r>
                            </m:e>
                            <m:sub>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𝑛</m:t>
                              </m:r>
                            </m:sub>
                          </m:sSub>
                        </m:e>
                      </m:d>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&lt;1.8×</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10</m:t>
                          </m:r>
                        </m:e>
                        <m:sup>
                          <m:r>
                            <a:rPr kumimoji="0" lang="en-US" sz="1400" b="0" i="1" u="none" strike="noStrike" kern="1000" cap="none" spc="30" normalizeH="0" baseline="0" noProof="0">
                              <a:ln>
                                <a:noFill/>
                              </a:ln>
                              <a:solidFill>
                                <a:srgbClr val="000000">
                                  <a:lumMod val="85000"/>
                                  <a:lumOff val="15000"/>
                                </a:srgbClr>
                              </a:solidFill>
                              <a:effectLst/>
                              <a:uLnTx/>
                              <a:uFillTx/>
                              <a:latin typeface="Cambria Math" panose="02040503050406030204" pitchFamily="18" charset="0"/>
                              <a:cs typeface="Franklin Gothic Book"/>
                            </a:rPr>
                            <m:t>−</m:t>
                          </m:r>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26</m:t>
                          </m:r>
                        </m:sup>
                      </m:sSup>
                      <m: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𝑒</m:t>
                      </m:r>
                      <m:sSup>
                        <m:sSupPr>
                          <m:ctrlPr>
                            <a:rPr kumimoji="0" lang="en-US" sz="14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pPr>
                        <m:e>
                          <m:r>
                            <m:rPr>
                              <m:sty m:val="p"/>
                            </m:rP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cm</m:t>
                          </m:r>
                        </m:e>
                        <m:sup>
                          <m:r>
                            <a:rPr kumimoji="0" lang="en-US" sz="1400" b="0" i="0"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t>∗∗</m:t>
                          </m:r>
                        </m:sup>
                      </m:sSup>
                    </m:oMath>
                  </m:oMathPara>
                </a14:m>
                <a:endParaRPr kumimoji="0" lang="en-US" sz="1400" b="0" i="0"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218340" y="1572995"/>
                <a:ext cx="2036840" cy="215444"/>
              </a:xfrm>
              <a:prstGeom prst="wedgeRectCallout">
                <a:avLst>
                  <a:gd name="adj1" fmla="val 58542"/>
                  <a:gd name="adj2" fmla="val 622589"/>
                </a:avLst>
              </a:prstGeom>
              <a:blipFill>
                <a:blip r:embed="rId6"/>
                <a:stretch>
                  <a:fillRect/>
                </a:stretch>
              </a:blipFill>
              <a:ln>
                <a:solidFill>
                  <a:srgbClr val="405583"/>
                </a:solidFill>
              </a:ln>
            </p:spPr>
            <p:txBody>
              <a:bodyPr/>
              <a:lstStyle/>
              <a:p>
                <a:r>
                  <a:rPr lang="en-US">
                    <a:noFill/>
                  </a:rPr>
                  <a:t> </a:t>
                </a:r>
              </a:p>
            </p:txBody>
          </p:sp>
        </mc:Fallback>
      </mc:AlternateContent>
      <p:sp>
        <p:nvSpPr>
          <p:cNvPr id="10" name="Oval 9"/>
          <p:cNvSpPr/>
          <p:nvPr/>
        </p:nvSpPr>
        <p:spPr bwMode="auto">
          <a:xfrm>
            <a:off x="4826501" y="3389888"/>
            <a:ext cx="93006" cy="93006"/>
          </a:xfrm>
          <a:prstGeom prst="ellipse">
            <a:avLst/>
          </a:prstGeom>
          <a:solidFill>
            <a:schemeClr val="bg1"/>
          </a:solidFill>
          <a:ln w="12700" cap="rnd">
            <a:solidFill>
              <a:srgbClr val="698A39"/>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Tree>
    <p:extLst>
      <p:ext uri="{BB962C8B-B14F-4D97-AF65-F5344CB8AC3E}">
        <p14:creationId xmlns:p14="http://schemas.microsoft.com/office/powerpoint/2010/main" val="8190398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984250" y="2959100"/>
            <a:ext cx="2203450" cy="1225550"/>
          </a:xfrm>
          <a:prstGeom prst="rect">
            <a:avLst/>
          </a:prstGeom>
          <a:no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endParaRPr lang="en-US" sz="1400" dirty="0">
              <a:solidFill>
                <a:schemeClr val="tx2">
                  <a:lumMod val="85000"/>
                  <a:lumOff val="15000"/>
                </a:schemeClr>
              </a:solidFill>
              <a:latin typeface="Humanst521 Lt BT" panose="020B0402020204020304" pitchFamily="34" charset="0"/>
            </a:endParaRPr>
          </a:p>
        </p:txBody>
      </p:sp>
      <p:sp>
        <p:nvSpPr>
          <p:cNvPr id="2" name="Title 1"/>
          <p:cNvSpPr>
            <a:spLocks noGrp="1"/>
          </p:cNvSpPr>
          <p:nvPr>
            <p:ph type="title"/>
          </p:nvPr>
        </p:nvSpPr>
        <p:spPr/>
        <p:txBody>
          <a:bodyPr/>
          <a:lstStyle/>
          <a:p>
            <a:r>
              <a:rPr lang="en-US" dirty="0"/>
              <a:t>Complementarity of EDM searches</a:t>
            </a:r>
          </a:p>
        </p:txBody>
      </p:sp>
      <p:sp>
        <p:nvSpPr>
          <p:cNvPr id="3" name="Slide Number Placeholder 2"/>
          <p:cNvSpPr>
            <a:spLocks noGrp="1"/>
          </p:cNvSpPr>
          <p:nvPr>
            <p:ph type="sldNum" sz="quarter" idx="4294967295"/>
          </p:nvPr>
        </p:nvSpPr>
        <p:spPr>
          <a:xfrm>
            <a:off x="42329" y="4968081"/>
            <a:ext cx="575742" cy="147638"/>
          </a:xfrm>
          <a:prstGeom prst="rect">
            <a:avLst/>
          </a:prstGeom>
        </p:spPr>
        <p:txBody>
          <a:bodyPr/>
          <a:lstStyle/>
          <a:p>
            <a:pPr eaLnBrk="0" hangingPunct="0">
              <a:defRPr/>
            </a:pPr>
            <a:fld id="{EBC07571-3134-BB4B-B83F-1A9FE18D34F3}" type="slidenum">
              <a:rPr lang="de-DE" smtClean="0">
                <a:solidFill>
                  <a:srgbClr val="000000"/>
                </a:solidFill>
              </a:rPr>
              <a:pPr eaLnBrk="0" hangingPunct="0">
                <a:defRPr/>
              </a:pPr>
              <a:t>5</a:t>
            </a:fld>
            <a:endParaRPr lang="de-DE" dirty="0">
              <a:solidFill>
                <a:srgbClr val="000000"/>
              </a:solidFill>
            </a:endParaRPr>
          </a:p>
        </p:txBody>
      </p:sp>
      <p:pic>
        <p:nvPicPr>
          <p:cNvPr id="68610"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6089" y="783170"/>
            <a:ext cx="7112414" cy="405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495425" y="1104900"/>
            <a:ext cx="876300" cy="514350"/>
          </a:xfrm>
          <a:prstGeom prst="rect">
            <a:avLst/>
          </a:prstGeom>
          <a:solidFill>
            <a:schemeClr val="bg1"/>
          </a:solidFill>
          <a:ln w="127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US" sz="1600" b="1" dirty="0">
                <a:latin typeface="Humanst521 Lt BT" panose="020B0402020204020304" pitchFamily="34" charset="0"/>
              </a:rPr>
              <a:t>proton,</a:t>
            </a:r>
            <a:br>
              <a:rPr lang="en-US" sz="1600" b="1" dirty="0">
                <a:latin typeface="Humanst521 Lt BT" panose="020B0402020204020304" pitchFamily="34" charset="0"/>
              </a:rPr>
            </a:br>
            <a:r>
              <a:rPr lang="en-US" sz="1600" b="1" dirty="0">
                <a:latin typeface="Humanst521 Lt BT" panose="020B0402020204020304" pitchFamily="34" charset="0"/>
              </a:rPr>
              <a:t>neutron</a:t>
            </a:r>
          </a:p>
        </p:txBody>
      </p:sp>
      <p:sp>
        <p:nvSpPr>
          <p:cNvPr id="7" name="Rectangle 6"/>
          <p:cNvSpPr/>
          <p:nvPr/>
        </p:nvSpPr>
        <p:spPr bwMode="auto">
          <a:xfrm>
            <a:off x="1495425" y="1743075"/>
            <a:ext cx="876300" cy="514350"/>
          </a:xfrm>
          <a:prstGeom prst="rect">
            <a:avLst/>
          </a:prstGeom>
          <a:solidFill>
            <a:schemeClr val="bg1"/>
          </a:solidFill>
          <a:ln w="19050" cap="flat" cmpd="sng" algn="ctr">
            <a:solidFill>
              <a:srgbClr val="00569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r>
              <a:rPr lang="en-US" sz="1600" b="1" dirty="0">
                <a:latin typeface="Humanst521 Lt BT" panose="020B0402020204020304" pitchFamily="34" charset="0"/>
              </a:rPr>
              <a:t>d,</a:t>
            </a:r>
            <a:r>
              <a:rPr lang="en-US" sz="1600" b="1" baseline="30000" dirty="0">
                <a:latin typeface="Humanst521 Lt BT" panose="020B0402020204020304" pitchFamily="34" charset="0"/>
              </a:rPr>
              <a:t>3</a:t>
            </a:r>
            <a:r>
              <a:rPr lang="en-US" sz="1600" b="1" dirty="0">
                <a:latin typeface="Humanst521 Lt BT" panose="020B0402020204020304" pitchFamily="34" charset="0"/>
              </a:rPr>
              <a:t>He</a:t>
            </a:r>
          </a:p>
        </p:txBody>
      </p:sp>
      <p:sp>
        <p:nvSpPr>
          <p:cNvPr id="5" name="TextBox 4"/>
          <p:cNvSpPr txBox="1"/>
          <p:nvPr/>
        </p:nvSpPr>
        <p:spPr>
          <a:xfrm rot="16200000">
            <a:off x="-1586586" y="2937167"/>
            <a:ext cx="3408690"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65000"/>
                    <a:lumOff val="35000"/>
                  </a:schemeClr>
                </a:solidFill>
                <a:latin typeface="Humanst521 Lt BT" panose="020B0402020204020304" pitchFamily="34" charset="0"/>
                <a:cs typeface="Franklin Gothic Book"/>
              </a:rPr>
              <a:t>Scheme: adapted from Rob G. E. Timmermans</a:t>
            </a:r>
          </a:p>
        </p:txBody>
      </p:sp>
      <mc:AlternateContent xmlns:mc="http://schemas.openxmlformats.org/markup-compatibility/2006" xmlns:a14="http://schemas.microsoft.com/office/drawing/2010/main">
        <mc:Choice Requires="a14">
          <p:sp>
            <p:nvSpPr>
              <p:cNvPr id="6" name="Rectangle 5"/>
              <p:cNvSpPr/>
              <p:nvPr/>
            </p:nvSpPr>
            <p:spPr bwMode="auto">
              <a:xfrm>
                <a:off x="1215614" y="783170"/>
                <a:ext cx="449630" cy="24553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indent="0" algn="ctr">
                  <a:buNone/>
                </a:pPr>
                <a14:m>
                  <m:oMathPara xmlns:m="http://schemas.openxmlformats.org/officeDocument/2006/math">
                    <m:oMathParaPr>
                      <m:jc m:val="right"/>
                    </m:oMathParaPr>
                    <m:oMath xmlns:m="http://schemas.openxmlformats.org/officeDocument/2006/math">
                      <m:r>
                        <a:rPr lang="en-US" sz="1600" b="0" i="1" smtClean="0">
                          <a:solidFill>
                            <a:schemeClr val="bg2">
                              <a:lumMod val="75000"/>
                            </a:schemeClr>
                          </a:solidFill>
                          <a:latin typeface="Cambria Math"/>
                        </a:rPr>
                        <m:t>≤</m:t>
                      </m:r>
                    </m:oMath>
                  </m:oMathPara>
                </a14:m>
                <a:endParaRPr lang="en-US" sz="1600" dirty="0">
                  <a:latin typeface="Humanst521 Lt BT" panose="020B04020202040203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1215614" y="783170"/>
                <a:ext cx="449630" cy="245530"/>
              </a:xfrm>
              <a:prstGeom prst="rect">
                <a:avLst/>
              </a:prstGeom>
              <a:blipFill>
                <a:blip r:embed="rId4"/>
                <a:stretch>
                  <a:fillRect b="-6977"/>
                </a:stretch>
              </a:blipFill>
              <a:ln w="12700" cap="flat" cmpd="sng" algn="ctr">
                <a:solidFill>
                  <a:schemeClr val="bg1"/>
                </a:solidFill>
                <a:prstDash val="solid"/>
                <a:round/>
                <a:headEnd type="none" w="med" len="med"/>
                <a:tailEnd type="none" w="med" len="med"/>
              </a:ln>
              <a:effectLst/>
            </p:spPr>
            <p:txBody>
              <a:bodyPr/>
              <a:lstStyle/>
              <a:p>
                <a:r>
                  <a:rPr lang="en-US">
                    <a:noFill/>
                  </a:rPr>
                  <a:t> </a:t>
                </a:r>
              </a:p>
            </p:txBody>
          </p:sp>
        </mc:Fallback>
      </mc:AlternateContent>
      <p:sp>
        <p:nvSpPr>
          <p:cNvPr id="9" name="TextBox 8"/>
          <p:cNvSpPr txBox="1"/>
          <p:nvPr/>
        </p:nvSpPr>
        <p:spPr>
          <a:xfrm rot="16200000">
            <a:off x="917296" y="3461684"/>
            <a:ext cx="596638" cy="220381"/>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b="1" kern="1000" spc="30" dirty="0">
                <a:solidFill>
                  <a:srgbClr val="7C204E"/>
                </a:solidFill>
                <a:latin typeface="Humanst521 Lt BT" panose="020B0402020204020304" pitchFamily="34" charset="0"/>
                <a:cs typeface="Franklin Gothic Book"/>
              </a:rPr>
              <a:t>electron</a:t>
            </a:r>
          </a:p>
        </p:txBody>
      </p:sp>
      <p:sp>
        <p:nvSpPr>
          <p:cNvPr id="11" name="Rectangle 10"/>
          <p:cNvSpPr/>
          <p:nvPr/>
        </p:nvSpPr>
        <p:spPr bwMode="auto">
          <a:xfrm>
            <a:off x="1495425" y="4273550"/>
            <a:ext cx="876300" cy="5080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indent="0" algn="ctr">
              <a:buNone/>
            </a:pPr>
            <a:r>
              <a:rPr lang="en-US" sz="1400" b="1" dirty="0">
                <a:solidFill>
                  <a:schemeClr val="tx2">
                    <a:lumMod val="85000"/>
                    <a:lumOff val="15000"/>
                  </a:schemeClr>
                </a:solidFill>
                <a:latin typeface="Humanst521 Lt BT" panose="020B0402020204020304" pitchFamily="34" charset="0"/>
              </a:rPr>
              <a:t>Muon</a:t>
            </a:r>
          </a:p>
        </p:txBody>
      </p:sp>
      <p:pic>
        <p:nvPicPr>
          <p:cNvPr id="829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41346" y="3319560"/>
            <a:ext cx="1080000" cy="1018637"/>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sp>
        <p:nvSpPr>
          <p:cNvPr id="10" name="Rounded Rectangle 9"/>
          <p:cNvSpPr/>
          <p:nvPr/>
        </p:nvSpPr>
        <p:spPr bwMode="auto">
          <a:xfrm>
            <a:off x="4203246" y="3243360"/>
            <a:ext cx="1149804" cy="1141315"/>
          </a:xfrm>
          <a:prstGeom prst="roundRect">
            <a:avLst/>
          </a:prstGeom>
          <a:noFill/>
          <a:ln w="38100" cap="flat" cmpd="sng" algn="ctr">
            <a:solidFill>
              <a:srgbClr val="99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ctr">
              <a:buNone/>
            </a:pPr>
            <a:endParaRPr lang="en-US" sz="2400" dirty="0">
              <a:latin typeface="Humanst521 Lt BT" panose="020B0402020204020304" pitchFamily="34" charset="0"/>
            </a:endParaRPr>
          </a:p>
        </p:txBody>
      </p:sp>
      <p:cxnSp>
        <p:nvCxnSpPr>
          <p:cNvPr id="16" name="Straight Connector 15"/>
          <p:cNvCxnSpPr/>
          <p:nvPr/>
        </p:nvCxnSpPr>
        <p:spPr bwMode="auto">
          <a:xfrm flipH="1">
            <a:off x="4000500" y="3657600"/>
            <a:ext cx="202748" cy="0"/>
          </a:xfrm>
          <a:prstGeom prst="line">
            <a:avLst/>
          </a:prstGeom>
          <a:solidFill>
            <a:schemeClr val="accent1"/>
          </a:solidFill>
          <a:ln w="28575" cap="flat" cmpd="sng" algn="ctr">
            <a:solidFill>
              <a:srgbClr val="800080"/>
            </a:solidFill>
            <a:prstDash val="solid"/>
            <a:round/>
            <a:headEnd type="none" w="med" len="med"/>
            <a:tailEnd type="none" w="med" len="med"/>
          </a:ln>
          <a:effectLst/>
        </p:spPr>
      </p:cxnSp>
      <p:cxnSp>
        <p:nvCxnSpPr>
          <p:cNvPr id="24" name="Straight Arrow Connector 23"/>
          <p:cNvCxnSpPr/>
          <p:nvPr/>
        </p:nvCxnSpPr>
        <p:spPr bwMode="auto">
          <a:xfrm>
            <a:off x="5353050" y="3657600"/>
            <a:ext cx="2457450" cy="0"/>
          </a:xfrm>
          <a:prstGeom prst="straightConnector1">
            <a:avLst/>
          </a:prstGeom>
          <a:solidFill>
            <a:schemeClr val="accent1"/>
          </a:solidFill>
          <a:ln w="38100" cap="flat" cmpd="sng" algn="ctr">
            <a:solidFill>
              <a:schemeClr val="tx1"/>
            </a:solidFill>
            <a:prstDash val="dash"/>
            <a:round/>
            <a:headEnd type="none" w="med" len="med"/>
            <a:tailEnd type="triangle" w="lg" len="lg"/>
          </a:ln>
          <a:effectLst/>
        </p:spPr>
      </p:cxnSp>
    </p:spTree>
    <p:extLst>
      <p:ext uri="{BB962C8B-B14F-4D97-AF65-F5344CB8AC3E}">
        <p14:creationId xmlns:p14="http://schemas.microsoft.com/office/powerpoint/2010/main" val="630827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bwMode="auto">
          <a:xfrm>
            <a:off x="4696682" y="3287295"/>
            <a:ext cx="3482934" cy="94384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1614892" y="611061"/>
                <a:ext cx="6231529"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smtClean="0">
                                  <a:solidFill>
                                    <a:schemeClr val="bg1">
                                      <a:lumMod val="65000"/>
                                    </a:schemeClr>
                                  </a:solidFill>
                                  <a:latin typeface="Cambria Math" panose="02040503050406030204" pitchFamily="18" charset="0"/>
                                </a:rPr>
                              </m:ctrlPr>
                            </m:dPr>
                            <m:e>
                              <m:f>
                                <m:fPr>
                                  <m:ctrlPr>
                                    <a:rPr lang="en-US"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a:rPr>
                                    <m:t>1</m:t>
                                  </m:r>
                                </m:num>
                                <m:den>
                                  <m:sSup>
                                    <m:sSupPr>
                                      <m:ctrlPr>
                                        <a:rPr lang="en-US" b="0" i="1" smtClean="0">
                                          <a:solidFill>
                                            <a:schemeClr val="bg1">
                                              <a:lumMod val="65000"/>
                                            </a:schemeClr>
                                          </a:solidFill>
                                          <a:latin typeface="Cambria Math" panose="02040503050406030204" pitchFamily="18" charset="0"/>
                                        </a:rPr>
                                      </m:ctrlPr>
                                    </m:sSupPr>
                                    <m:e>
                                      <m:r>
                                        <a:rPr lang="en-US" b="0" i="1" smtClean="0">
                                          <a:solidFill>
                                            <a:schemeClr val="bg1">
                                              <a:lumMod val="65000"/>
                                            </a:schemeClr>
                                          </a:solidFill>
                                          <a:latin typeface="Cambria Math" panose="02040503050406030204" pitchFamily="18" charset="0"/>
                                        </a:rPr>
                                        <m:t>𝛾</m:t>
                                      </m:r>
                                    </m:e>
                                    <m:sup>
                                      <m:r>
                                        <a:rPr lang="en-US" b="0" i="1" smtClean="0">
                                          <a:solidFill>
                                            <a:schemeClr val="bg1">
                                              <a:lumMod val="65000"/>
                                            </a:schemeClr>
                                          </a:solidFill>
                                          <a:latin typeface="Cambria Math" panose="02040503050406030204" pitchFamily="18" charset="0"/>
                                        </a:rPr>
                                        <m:t>2</m:t>
                                      </m:r>
                                    </m:sup>
                                  </m:sSup>
                                  <m:r>
                                    <a:rPr lang="en-US" b="0" i="1" smtClean="0">
                                      <a:solidFill>
                                        <a:schemeClr val="bg1">
                                          <a:lumMod val="65000"/>
                                        </a:schemeClr>
                                      </a:solidFill>
                                      <a:latin typeface="Cambria Math" panose="02040503050406030204" pitchFamily="18" charset="0"/>
                                    </a:rPr>
                                    <m:t> −1</m:t>
                                  </m:r>
                                </m:den>
                              </m:f>
                              <m:r>
                                <a:rPr lang="en-US" i="1">
                                  <a:solidFill>
                                    <a:schemeClr val="bg1">
                                      <a:lumMod val="65000"/>
                                    </a:schemeClr>
                                  </a:solidFill>
                                  <a:latin typeface="Cambria Math"/>
                                </a:rPr>
                                <m:t>−</m:t>
                              </m:r>
                              <m:r>
                                <a:rPr lang="en-US" i="1">
                                  <a:solidFill>
                                    <a:schemeClr val="bg1">
                                      <a:lumMod val="65000"/>
                                    </a:schemeClr>
                                  </a:solidFill>
                                  <a:latin typeface="Cambria Math"/>
                                </a:rPr>
                                <m:t>𝑎</m:t>
                              </m:r>
                              <m:r>
                                <a:rPr lang="en-US" i="1">
                                  <a:solidFill>
                                    <a:schemeClr val="bg1">
                                      <a:lumMod val="65000"/>
                                    </a:schemeClr>
                                  </a:solidFill>
                                  <a:latin typeface="Cambria Math"/>
                                </a:rPr>
                                <m:t> </m:t>
                              </m:r>
                            </m:e>
                          </m:d>
                          <m:f>
                            <m:fPr>
                              <m:ctrlPr>
                                <a:rPr lang="en-US" i="1">
                                  <a:solidFill>
                                    <a:schemeClr val="bg1">
                                      <a:lumMod val="65000"/>
                                    </a:schemeClr>
                                  </a:solidFill>
                                  <a:latin typeface="Cambria Math" panose="02040503050406030204" pitchFamily="18" charset="0"/>
                                </a:rPr>
                              </m:ctrlPr>
                            </m:fPr>
                            <m:num>
                              <m:acc>
                                <m:accPr>
                                  <m:chr m:val="⃗"/>
                                  <m:ctrlPr>
                                    <a:rPr lang="en-US" i="1">
                                      <a:solidFill>
                                        <a:schemeClr val="bg1">
                                          <a:lumMod val="65000"/>
                                        </a:schemeClr>
                                      </a:solidFill>
                                      <a:latin typeface="Cambria Math" panose="02040503050406030204" pitchFamily="18" charset="0"/>
                                    </a:rPr>
                                  </m:ctrlPr>
                                </m:accPr>
                                <m:e>
                                  <m:r>
                                    <a:rPr lang="en-US" i="1">
                                      <a:solidFill>
                                        <a:schemeClr val="bg1">
                                          <a:lumMod val="65000"/>
                                        </a:schemeClr>
                                      </a:solidFill>
                                      <a:latin typeface="Cambria Math"/>
                                    </a:rPr>
                                    <m:t>𝛽</m:t>
                                  </m:r>
                                </m:e>
                              </m:acc>
                              <m:r>
                                <a:rPr lang="en-US" i="1">
                                  <a:solidFill>
                                    <a:schemeClr val="bg1">
                                      <a:lumMod val="65000"/>
                                    </a:schemeClr>
                                  </a:solidFill>
                                  <a:latin typeface="Cambria Math"/>
                                </a:rPr>
                                <m:t>×</m:t>
                              </m:r>
                              <m:acc>
                                <m:accPr>
                                  <m:chr m:val="⃗"/>
                                  <m:ctrlPr>
                                    <a:rPr lang="en-US" i="1">
                                      <a:solidFill>
                                        <a:schemeClr val="bg1">
                                          <a:lumMod val="65000"/>
                                        </a:schemeClr>
                                      </a:solidFill>
                                      <a:latin typeface="Cambria Math" panose="02040503050406030204" pitchFamily="18" charset="0"/>
                                    </a:rPr>
                                  </m:ctrlPr>
                                </m:accPr>
                                <m:e>
                                  <m:r>
                                    <a:rPr lang="en-US" b="0" i="1" smtClean="0">
                                      <a:solidFill>
                                        <a:schemeClr val="bg1">
                                          <a:lumMod val="65000"/>
                                        </a:schemeClr>
                                      </a:solidFill>
                                      <a:latin typeface="Cambria Math"/>
                                    </a:rPr>
                                    <m:t>𝐸</m:t>
                                  </m:r>
                                </m:e>
                              </m:acc>
                            </m:num>
                            <m:den>
                              <m:r>
                                <a:rPr lang="en-US" i="1">
                                  <a:solidFill>
                                    <a:schemeClr val="bg1">
                                      <a:lumMod val="65000"/>
                                    </a:schemeClr>
                                  </a:solidFill>
                                  <a:latin typeface="Cambria Math"/>
                                </a:rPr>
                                <m:t>𝑐</m:t>
                              </m:r>
                            </m:den>
                          </m:f>
                          <m:r>
                            <a:rPr lang="en-US" i="1">
                              <a:latin typeface="Cambria Math"/>
                            </a:rPr>
                            <m:t>+</m:t>
                          </m:r>
                          <m:f>
                            <m:fPr>
                              <m:ctrlPr>
                                <a:rPr lang="en-US" i="1">
                                  <a:latin typeface="Cambria Math" panose="02040503050406030204" pitchFamily="18" charset="0"/>
                                </a:rPr>
                              </m:ctrlPr>
                            </m:fPr>
                            <m:num>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𝜇</m:t>
                                  </m:r>
                                </m:sub>
                              </m:sSub>
                              <m:r>
                                <a:rPr lang="en-US" i="1">
                                  <a:latin typeface="Cambria Math" panose="02040503050406030204" pitchFamily="18" charset="0"/>
                                </a:rPr>
                                <m:t>𝑚𝑐</m:t>
                              </m:r>
                            </m:num>
                            <m:den>
                              <m:r>
                                <a:rPr lang="en-US" i="1">
                                  <a:latin typeface="Cambria Math" panose="02040503050406030204" pitchFamily="18" charset="0"/>
                                </a:rPr>
                                <m:t>𝑞</m:t>
                              </m:r>
                              <m:r>
                                <a:rPr lang="en-US" i="1">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614892" y="611061"/>
                <a:ext cx="6231529" cy="822020"/>
              </a:xfrm>
              <a:prstGeom prst="rect">
                <a:avLst/>
              </a:prstGeom>
              <a:blipFill>
                <a:blip r:embed="rId4"/>
                <a:stretch>
                  <a:fillRect/>
                </a:stretch>
              </a:blipFill>
            </p:spPr>
            <p:txBody>
              <a:bodyPr/>
              <a:lstStyle/>
              <a:p>
                <a:r>
                  <a:rPr lang="en-US">
                    <a:noFill/>
                  </a:rPr>
                  <a:t> </a:t>
                </a:r>
              </a:p>
            </p:txBody>
          </p:sp>
        </mc:Fallback>
      </mc:AlternateContent>
      <p:grpSp>
        <p:nvGrpSpPr>
          <p:cNvPr id="19" name="Group 18"/>
          <p:cNvGrpSpPr/>
          <p:nvPr/>
        </p:nvGrpSpPr>
        <p:grpSpPr>
          <a:xfrm>
            <a:off x="6432638" y="2894525"/>
            <a:ext cx="2050394" cy="1478739"/>
            <a:chOff x="2870275" y="2915281"/>
            <a:chExt cx="2050394" cy="1478739"/>
          </a:xfrm>
        </p:grpSpPr>
        <p:sp>
          <p:nvSpPr>
            <p:cNvPr id="22" name="Oval 21"/>
            <p:cNvSpPr/>
            <p:nvPr/>
          </p:nvSpPr>
          <p:spPr bwMode="auto">
            <a:xfrm rot="670316">
              <a:off x="2870275" y="3734429"/>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9" name="Straight Arrow Connector 8"/>
            <p:cNvCxnSpPr/>
            <p:nvPr/>
          </p:nvCxnSpPr>
          <p:spPr bwMode="auto">
            <a:xfrm flipV="1">
              <a:off x="3894213" y="2915281"/>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3575126" y="2937103"/>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575126" y="2937103"/>
                  <a:ext cx="270652" cy="236988"/>
                </a:xfrm>
                <a:prstGeom prst="rect">
                  <a:avLst/>
                </a:prstGeom>
                <a:blipFill>
                  <a:blip r:embed="rId5"/>
                  <a:stretch>
                    <a:fillRect l="-9091" b="-5128"/>
                  </a:stretch>
                </a:blipFill>
              </p:spPr>
              <p:txBody>
                <a:bodyPr/>
                <a:lstStyle/>
                <a:p>
                  <a:r>
                    <a:rPr lang="en-US">
                      <a:noFill/>
                    </a:rPr>
                    <a:t> </a:t>
                  </a:r>
                </a:p>
              </p:txBody>
            </p:sp>
          </mc:Fallback>
        </mc:AlternateContent>
        <p:grpSp>
          <p:nvGrpSpPr>
            <p:cNvPr id="30" name="Group 29"/>
            <p:cNvGrpSpPr/>
            <p:nvPr/>
          </p:nvGrpSpPr>
          <p:grpSpPr>
            <a:xfrm>
              <a:off x="2872794" y="3736795"/>
              <a:ext cx="2047875" cy="657225"/>
              <a:chOff x="2872794" y="3736795"/>
              <a:chExt cx="2047875" cy="657225"/>
            </a:xfrm>
          </p:grpSpPr>
          <p:sp>
            <p:nvSpPr>
              <p:cNvPr id="36" name="Arc 35"/>
              <p:cNvSpPr/>
              <p:nvPr/>
            </p:nvSpPr>
            <p:spPr bwMode="auto">
              <a:xfrm rot="658433">
                <a:off x="2872794" y="3736795"/>
                <a:ext cx="2047875" cy="657225"/>
              </a:xfrm>
              <a:prstGeom prst="arc">
                <a:avLst>
                  <a:gd name="adj1" fmla="val 9639987"/>
                  <a:gd name="adj2" fmla="val 11296803"/>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37" name="Straight Arrow Connector 36"/>
              <p:cNvCxnSpPr>
                <a:stCxn id="35" idx="2"/>
              </p:cNvCxnSpPr>
              <p:nvPr/>
            </p:nvCxnSpPr>
            <p:spPr bwMode="auto">
              <a:xfrm flipH="1">
                <a:off x="3161479" y="4065407"/>
                <a:ext cx="699565" cy="97812"/>
              </a:xfrm>
              <a:prstGeom prst="straightConnector1">
                <a:avLst/>
              </a:prstGeom>
              <a:ln w="38100" cap="rnd">
                <a:solidFill>
                  <a:srgbClr val="686868"/>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mc:AlternateContent xmlns:mc="http://schemas.openxmlformats.org/markup-compatibility/2006" xmlns:a14="http://schemas.microsoft.com/office/drawing/2010/main">
          <mc:Choice Requires="a14">
            <p:sp>
              <p:nvSpPr>
                <p:cNvPr id="12" name="TextBox 11"/>
                <p:cNvSpPr txBox="1"/>
                <p:nvPr/>
              </p:nvSpPr>
              <p:spPr>
                <a:xfrm>
                  <a:off x="3435536" y="3783877"/>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35536" y="3783877"/>
                  <a:ext cx="139590" cy="236988"/>
                </a:xfrm>
                <a:prstGeom prst="rect">
                  <a:avLst/>
                </a:prstGeom>
                <a:blipFill>
                  <a:blip r:embed="rId6"/>
                  <a:stretch>
                    <a:fillRect l="-34783" t="-28205" r="-91304"/>
                  </a:stretch>
                </a:blipFill>
              </p:spPr>
              <p:txBody>
                <a:bodyPr/>
                <a:lstStyle/>
                <a:p>
                  <a:r>
                    <a:rPr lang="en-US">
                      <a:noFill/>
                    </a:rPr>
                    <a:t> </a:t>
                  </a:r>
                </a:p>
              </p:txBody>
            </p:sp>
          </mc:Fallback>
        </mc:AlternateContent>
      </p:grpSp>
      <p:grpSp>
        <p:nvGrpSpPr>
          <p:cNvPr id="21" name="Group 20"/>
          <p:cNvGrpSpPr/>
          <p:nvPr/>
        </p:nvGrpSpPr>
        <p:grpSpPr>
          <a:xfrm>
            <a:off x="4617253" y="2830069"/>
            <a:ext cx="4071936" cy="1545430"/>
            <a:chOff x="2181435" y="2939825"/>
            <a:chExt cx="4071936" cy="1545430"/>
          </a:xfrm>
        </p:grpSpPr>
        <p:grpSp>
          <p:nvGrpSpPr>
            <p:cNvPr id="20" name="Group 19"/>
            <p:cNvGrpSpPr/>
            <p:nvPr/>
          </p:nvGrpSpPr>
          <p:grpSpPr>
            <a:xfrm>
              <a:off x="2181435" y="2939825"/>
              <a:ext cx="4071936" cy="1545430"/>
              <a:chOff x="1052372" y="2846225"/>
              <a:chExt cx="4071936" cy="1545430"/>
            </a:xfrm>
          </p:grpSpPr>
          <p:sp>
            <p:nvSpPr>
              <p:cNvPr id="4" name="Oval 3"/>
              <p:cNvSpPr/>
              <p:nvPr/>
            </p:nvSpPr>
            <p:spPr bwMode="auto">
              <a:xfrm rot="1608878">
                <a:off x="2870276" y="3734430"/>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6" name="Straight Arrow Connector 5"/>
              <p:cNvCxnSpPr>
                <a:endCxn id="4" idx="3"/>
              </p:cNvCxnSpPr>
              <p:nvPr/>
            </p:nvCxnSpPr>
            <p:spPr bwMode="auto">
              <a:xfrm flipH="1" flipV="1">
                <a:off x="3143214" y="3943806"/>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grpSp>
            <p:nvGrpSpPr>
              <p:cNvPr id="18" name="Group 17"/>
              <p:cNvGrpSpPr/>
              <p:nvPr/>
            </p:nvGrpSpPr>
            <p:grpSpPr>
              <a:xfrm>
                <a:off x="1052372" y="2846225"/>
                <a:ext cx="4071936" cy="1543195"/>
                <a:chOff x="1052372" y="2846225"/>
                <a:chExt cx="4071936" cy="1543195"/>
              </a:xfrm>
            </p:grpSpPr>
            <p:cxnSp>
              <p:nvCxnSpPr>
                <p:cNvPr id="11" name="Straight Arrow Connector 10"/>
                <p:cNvCxnSpPr/>
                <p:nvPr/>
              </p:nvCxnSpPr>
              <p:spPr bwMode="auto">
                <a:xfrm>
                  <a:off x="3894214" y="4063042"/>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V="1">
                  <a:off x="3894213" y="3045849"/>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5" name="Arc 24"/>
                <p:cNvSpPr/>
                <p:nvPr/>
              </p:nvSpPr>
              <p:spPr bwMode="auto">
                <a:xfrm rot="1618659">
                  <a:off x="2870276" y="3732195"/>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4241161" y="390662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241161" y="3906622"/>
                      <a:ext cx="260199" cy="236988"/>
                    </a:xfrm>
                    <a:prstGeom prst="rect">
                      <a:avLst/>
                    </a:prstGeom>
                    <a:blipFill>
                      <a:blip r:embed="rId7"/>
                      <a:stretch>
                        <a:fillRect l="-9524"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276063" y="2846225"/>
                      <a:ext cx="848245" cy="48224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rgbClr val="167415"/>
                                    </a:solidFill>
                                    <a:latin typeface="Cambria Math" panose="02040503050406030204" pitchFamily="18" charset="0"/>
                                  </a:rPr>
                                </m:ctrlPr>
                              </m:radPr>
                              <m:deg/>
                              <m:e>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𝑎</m:t>
                                    </m:r>
                                  </m:sub>
                                  <m:sup>
                                    <m:r>
                                      <a:rPr lang="en-US" sz="1400" b="0" i="1" kern="1000" spc="30" smtClean="0">
                                        <a:solidFill>
                                          <a:srgbClr val="167415"/>
                                        </a:solidFill>
                                        <a:latin typeface="Cambria Math" panose="02040503050406030204" pitchFamily="18" charset="0"/>
                                        <a:cs typeface="Franklin Gothic Book"/>
                                      </a:rPr>
                                      <m:t>2</m:t>
                                    </m:r>
                                  </m:sup>
                                </m:sSubSup>
                                <m:r>
                                  <a:rPr lang="en-US" sz="1400" i="1" kern="1000" spc="30">
                                    <a:solidFill>
                                      <a:srgbClr val="167415"/>
                                    </a:solidFill>
                                    <a:latin typeface="Cambria Math" panose="02040503050406030204" pitchFamily="18" charset="0"/>
                                    <a:cs typeface="Franklin Gothic Book"/>
                                  </a:rPr>
                                  <m:t>+</m:t>
                                </m:r>
                                <m:sSubSup>
                                  <m:sSubSupPr>
                                    <m:ctrlPr>
                                      <a:rPr lang="en-US" sz="1400" b="0" i="1" kern="1000" spc="30" smtClean="0">
                                        <a:solidFill>
                                          <a:srgbClr val="167415"/>
                                        </a:solidFill>
                                        <a:latin typeface="Cambria Math" panose="02040503050406030204" pitchFamily="18" charset="0"/>
                                        <a:cs typeface="Franklin Gothic Book"/>
                                      </a:rPr>
                                    </m:ctrlPr>
                                  </m:sSubSupPr>
                                  <m:e>
                                    <m:acc>
                                      <m:accPr>
                                        <m:chr m:val="⃗"/>
                                        <m:ctrlPr>
                                          <a:rPr lang="en-US" sz="1400" i="1" kern="1000" spc="30" smtClean="0">
                                            <a:solidFill>
                                              <a:srgbClr val="167415"/>
                                            </a:solidFill>
                                            <a:latin typeface="Cambria Math" panose="02040503050406030204" pitchFamily="18" charset="0"/>
                                            <a:cs typeface="Franklin Gothic Book"/>
                                          </a:rPr>
                                        </m:ctrlPr>
                                      </m:accPr>
                                      <m:e>
                                        <m:r>
                                          <a:rPr lang="en-US" sz="1400" i="1" kern="1000" spc="30" smtClean="0">
                                            <a:solidFill>
                                              <a:srgbClr val="167415"/>
                                            </a:solidFill>
                                            <a:latin typeface="Cambria Math" panose="02040503050406030204" pitchFamily="18" charset="0"/>
                                            <a:cs typeface="Franklin Gothic Book"/>
                                          </a:rPr>
                                          <m:t>𝜔</m:t>
                                        </m:r>
                                      </m:e>
                                    </m:acc>
                                  </m:e>
                                  <m:sub>
                                    <m:r>
                                      <a:rPr lang="en-US" sz="1400" b="0" i="1" kern="1000" spc="30" smtClean="0">
                                        <a:solidFill>
                                          <a:srgbClr val="167415"/>
                                        </a:solidFill>
                                        <a:latin typeface="Cambria Math" panose="02040503050406030204" pitchFamily="18" charset="0"/>
                                        <a:cs typeface="Franklin Gothic Book"/>
                                      </a:rPr>
                                      <m:t>𝑒</m:t>
                                    </m:r>
                                  </m:sub>
                                  <m:sup>
                                    <m:r>
                                      <a:rPr lang="en-US" sz="1400" b="0" i="1" kern="1000" spc="30" smtClean="0">
                                        <a:solidFill>
                                          <a:srgbClr val="167415"/>
                                        </a:solidFill>
                                        <a:latin typeface="Cambria Math" panose="02040503050406030204" pitchFamily="18" charset="0"/>
                                        <a:cs typeface="Franklin Gothic Book"/>
                                      </a:rPr>
                                      <m:t>2</m:t>
                                    </m:r>
                                  </m:sup>
                                </m:sSubSup>
                              </m:e>
                            </m:rad>
                          </m:oMath>
                        </m:oMathPara>
                      </a14:m>
                      <a:endParaRPr lang="en-US" sz="1400" kern="1000" spc="30" dirty="0" err="1">
                        <a:solidFill>
                          <a:srgbClr val="167415"/>
                        </a:solidFill>
                        <a:latin typeface="Humanst521 Lt BT" panose="020B0402020204020304" pitchFamily="34" charset="0"/>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76063" y="2846225"/>
                      <a:ext cx="848245" cy="482248"/>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939657" y="3138677"/>
                      <a:ext cx="144527"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939657" y="3138677"/>
                      <a:ext cx="144527" cy="236988"/>
                    </a:xfrm>
                    <a:prstGeom prst="rect">
                      <a:avLst/>
                    </a:prstGeom>
                    <a:blipFill>
                      <a:blip r:embed="rId9"/>
                      <a:stretch>
                        <a:fillRect l="-37500" r="-37500" b="-25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052372" y="3808274"/>
                      <a:ext cx="1632948" cy="532453"/>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𝜁</m:t>
                            </m:r>
                            <m:r>
                              <a:rPr lang="en-US" sz="1400" b="0" i="1" kern="1000" spc="30" smtClean="0">
                                <a:solidFill>
                                  <a:schemeClr val="tx1">
                                    <a:lumMod val="85000"/>
                                    <a:lumOff val="15000"/>
                                  </a:schemeClr>
                                </a:solidFill>
                                <a:latin typeface="Cambria Math" panose="02040503050406030204" pitchFamily="18" charset="0"/>
                                <a:cs typeface="Franklin Gothic Book"/>
                              </a:rPr>
                              <m:t>=</m:t>
                            </m:r>
                            <m:func>
                              <m:funcPr>
                                <m:ctrlPr>
                                  <a:rPr lang="en-US" sz="1400" b="0" i="1" kern="1000" spc="30" smtClean="0">
                                    <a:solidFill>
                                      <a:schemeClr val="tx1">
                                        <a:lumMod val="85000"/>
                                        <a:lumOff val="15000"/>
                                      </a:schemeClr>
                                    </a:solidFill>
                                    <a:latin typeface="Cambria Math" panose="02040503050406030204" pitchFamily="18" charset="0"/>
                                    <a:cs typeface="Franklin Gothic Book"/>
                                  </a:rPr>
                                </m:ctrlPr>
                              </m:funcPr>
                              <m:fName>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atan</m:t>
                                </m:r>
                              </m:fName>
                              <m:e>
                                <m:d>
                                  <m:dPr>
                                    <m:ctrlPr>
                                      <a:rPr lang="en-US" sz="1400" b="0" i="1" kern="1000" spc="30" smtClean="0">
                                        <a:solidFill>
                                          <a:schemeClr val="tx1">
                                            <a:lumMod val="85000"/>
                                            <a:lumOff val="15000"/>
                                          </a:schemeClr>
                                        </a:solidFill>
                                        <a:latin typeface="Cambria Math" panose="02040503050406030204" pitchFamily="18" charset="0"/>
                                      </a:rPr>
                                    </m:ctrlPr>
                                  </m:dPr>
                                  <m:e>
                                    <m:f>
                                      <m:fPr>
                                        <m:ctrlPr>
                                          <a:rPr lang="en-US" sz="1400" b="0" i="1" kern="1000" spc="30" smtClean="0">
                                            <a:solidFill>
                                              <a:schemeClr val="tx1">
                                                <a:lumMod val="85000"/>
                                                <a:lumOff val="15000"/>
                                              </a:schemeClr>
                                            </a:solidFill>
                                            <a:latin typeface="Cambria Math" panose="02040503050406030204" pitchFamily="18" charset="0"/>
                                          </a:rPr>
                                        </m:ctrlPr>
                                      </m:fPr>
                                      <m:num>
                                        <m:r>
                                          <a:rPr lang="en-US" sz="1400" b="0" i="1" kern="1000" spc="30" smtClean="0">
                                            <a:solidFill>
                                              <a:schemeClr val="tx1">
                                                <a:lumMod val="85000"/>
                                                <a:lumOff val="15000"/>
                                              </a:schemeClr>
                                            </a:solidFill>
                                            <a:latin typeface="Cambria Math" panose="02040503050406030204" pitchFamily="18" charset="0"/>
                                          </a:rPr>
                                          <m:t>2</m:t>
                                        </m:r>
                                        <m:sSub>
                                          <m:sSubPr>
                                            <m:ctrlPr>
                                              <a:rPr lang="en-US" sz="1400" b="0" i="1" kern="1000" spc="30" smtClean="0">
                                                <a:solidFill>
                                                  <a:schemeClr val="tx1">
                                                    <a:lumMod val="85000"/>
                                                    <a:lumOff val="15000"/>
                                                  </a:schemeClr>
                                                </a:solidFill>
                                                <a:latin typeface="Cambria Math" panose="02040503050406030204" pitchFamily="18" charset="0"/>
                                              </a:rPr>
                                            </m:ctrlPr>
                                          </m:sSubPr>
                                          <m:e>
                                            <m:r>
                                              <a:rPr lang="en-US" sz="1400" b="0" i="1" kern="1000" spc="30" smtClean="0">
                                                <a:solidFill>
                                                  <a:schemeClr val="tx1">
                                                    <a:lumMod val="85000"/>
                                                    <a:lumOff val="15000"/>
                                                  </a:schemeClr>
                                                </a:solidFill>
                                                <a:latin typeface="Cambria Math" panose="02040503050406030204" pitchFamily="18" charset="0"/>
                                              </a:rPr>
                                              <m:t>𝑑</m:t>
                                            </m:r>
                                          </m:e>
                                          <m:sub>
                                            <m:r>
                                              <a:rPr lang="en-US" sz="1400" b="0" i="1" kern="1000" spc="30" smtClean="0">
                                                <a:solidFill>
                                                  <a:schemeClr val="tx1">
                                                    <a:lumMod val="85000"/>
                                                    <a:lumOff val="15000"/>
                                                  </a:schemeClr>
                                                </a:solidFill>
                                                <a:latin typeface="Cambria Math" panose="02040503050406030204" pitchFamily="18" charset="0"/>
                                              </a:rPr>
                                              <m:t>𝜇</m:t>
                                            </m:r>
                                          </m:sub>
                                        </m:sSub>
                                        <m:r>
                                          <a:rPr lang="en-US" sz="1400" b="0" i="1" kern="1000" spc="30" smtClean="0">
                                            <a:solidFill>
                                              <a:schemeClr val="tx1">
                                                <a:lumMod val="85000"/>
                                                <a:lumOff val="15000"/>
                                              </a:schemeClr>
                                            </a:solidFill>
                                            <a:latin typeface="Cambria Math" panose="02040503050406030204" pitchFamily="18" charset="0"/>
                                          </a:rPr>
                                          <m:t>𝛽</m:t>
                                        </m:r>
                                        <m:r>
                                          <a:rPr lang="en-US" sz="1400" b="0" i="1" kern="1000" spc="30" smtClean="0">
                                            <a:solidFill>
                                              <a:schemeClr val="tx1">
                                                <a:lumMod val="85000"/>
                                                <a:lumOff val="15000"/>
                                              </a:schemeClr>
                                            </a:solidFill>
                                            <a:latin typeface="Cambria Math" panose="02040503050406030204" pitchFamily="18" charset="0"/>
                                          </a:rPr>
                                          <m:t>𝑐𝑚</m:t>
                                        </m:r>
                                      </m:num>
                                      <m:den>
                                        <m:r>
                                          <a:rPr lang="en-US" sz="1400" b="0" i="1" kern="1000" spc="30" smtClean="0">
                                            <a:solidFill>
                                              <a:schemeClr val="tx1">
                                                <a:lumMod val="85000"/>
                                                <a:lumOff val="15000"/>
                                              </a:schemeClr>
                                            </a:solidFill>
                                            <a:latin typeface="Cambria Math" panose="02040503050406030204" pitchFamily="18" charset="0"/>
                                          </a:rPr>
                                          <m:t>𝑎</m:t>
                                        </m:r>
                                      </m:den>
                                    </m:f>
                                  </m:e>
                                </m:d>
                              </m:e>
                            </m:func>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052372" y="3808274"/>
                      <a:ext cx="1632948" cy="532453"/>
                    </a:xfrm>
                    <a:prstGeom prst="rect">
                      <a:avLst/>
                    </a:prstGeom>
                    <a:blipFill>
                      <a:blip r:embed="rId10"/>
                      <a:stretch>
                        <a:fillRect/>
                      </a:stretch>
                    </a:blipFill>
                  </p:spPr>
                  <p:txBody>
                    <a:bodyPr/>
                    <a:lstStyle/>
                    <a:p>
                      <a:r>
                        <a:rPr lang="en-US">
                          <a:noFill/>
                        </a:rPr>
                        <a:t> </a:t>
                      </a:r>
                    </a:p>
                  </p:txBody>
                </p:sp>
              </mc:Fallback>
            </mc:AlternateContent>
          </p:grpSp>
        </p:grpSp>
        <p:sp>
          <p:nvSpPr>
            <p:cNvPr id="35" name="Oval 34"/>
            <p:cNvSpPr/>
            <p:nvPr/>
          </p:nvSpPr>
          <p:spPr bwMode="auto">
            <a:xfrm>
              <a:off x="4987589" y="4111425"/>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grpSp>
      <p:sp>
        <p:nvSpPr>
          <p:cNvPr id="8" name="Up Arrow 7"/>
          <p:cNvSpPr/>
          <p:nvPr/>
        </p:nvSpPr>
        <p:spPr bwMode="auto">
          <a:xfrm>
            <a:off x="6065221" y="265036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B</a:t>
            </a:r>
            <a:endParaRPr lang="en-US" dirty="0">
              <a:latin typeface="Humanst521 Lt BT" panose="020B0402020204020304" pitchFamily="34" charset="0"/>
            </a:endParaRPr>
          </a:p>
        </p:txBody>
      </p:sp>
      <p:sp>
        <p:nvSpPr>
          <p:cNvPr id="5" name="Arc 4"/>
          <p:cNvSpPr/>
          <p:nvPr/>
        </p:nvSpPr>
        <p:spPr bwMode="auto">
          <a:xfrm>
            <a:off x="2560999" y="2061388"/>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2" name="Title 1"/>
          <p:cNvSpPr>
            <a:spLocks noGrp="1"/>
          </p:cNvSpPr>
          <p:nvPr>
            <p:ph type="title"/>
          </p:nvPr>
        </p:nvSpPr>
        <p:spPr>
          <a:xfrm>
            <a:off x="1411980" y="119459"/>
            <a:ext cx="7373246" cy="381375"/>
          </a:xfrm>
        </p:spPr>
        <p:txBody>
          <a:bodyPr/>
          <a:lstStyle/>
          <a:p>
            <a:r>
              <a:rPr lang="en-US" dirty="0"/>
              <a:t>Frequencies, state of the art, and the frozen spin</a:t>
            </a:r>
          </a:p>
        </p:txBody>
      </p:sp>
      <p:sp>
        <p:nvSpPr>
          <p:cNvPr id="52" name="Right Brace 51"/>
          <p:cNvSpPr/>
          <p:nvPr/>
        </p:nvSpPr>
        <p:spPr bwMode="auto">
          <a:xfrm rot="5400000">
            <a:off x="3766930" y="210007"/>
            <a:ext cx="440754"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3" name="TextBox 52"/>
              <p:cNvSpPr txBox="1"/>
              <p:nvPr/>
            </p:nvSpPr>
            <p:spPr>
              <a:xfrm>
                <a:off x="3456140" y="1672242"/>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g</a:t>
                </a:r>
                <a:r>
                  <a:rPr lang="en-US" sz="1400" b="0" kern="1000" spc="30" dirty="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456140" y="1672242"/>
                <a:ext cx="986134" cy="220381"/>
              </a:xfrm>
              <a:prstGeom prst="rect">
                <a:avLst/>
              </a:prstGeom>
              <a:blipFill>
                <a:blip r:embed="rId11"/>
                <a:stretch>
                  <a:fillRect l="-11111" t="-22222" b="-50000"/>
                </a:stretch>
              </a:blipFill>
            </p:spPr>
            <p:txBody>
              <a:bodyPr/>
              <a:lstStyle/>
              <a:p>
                <a:r>
                  <a:rPr lang="en-US">
                    <a:noFill/>
                  </a:rPr>
                  <a:t> </a:t>
                </a:r>
              </a:p>
            </p:txBody>
          </p:sp>
        </mc:Fallback>
      </mc:AlternateContent>
      <p:sp>
        <p:nvSpPr>
          <p:cNvPr id="54" name="Right Brace 53"/>
          <p:cNvSpPr/>
          <p:nvPr/>
        </p:nvSpPr>
        <p:spPr bwMode="auto">
          <a:xfrm rot="5400000">
            <a:off x="6054948" y="688214"/>
            <a:ext cx="417582" cy="1550473"/>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5" name="TextBox 54"/>
              <p:cNvSpPr txBox="1"/>
              <p:nvPr/>
            </p:nvSpPr>
            <p:spPr>
              <a:xfrm>
                <a:off x="5763527" y="1713523"/>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763527" y="1713523"/>
                <a:ext cx="1199247" cy="220381"/>
              </a:xfrm>
              <a:prstGeom prst="rect">
                <a:avLst/>
              </a:prstGeom>
              <a:blipFill>
                <a:blip r:embed="rId12"/>
                <a:stretch>
                  <a:fillRect l="-9137" t="-22222" b="-50000"/>
                </a:stretch>
              </a:blipFill>
            </p:spPr>
            <p:txBody>
              <a:bodyPr/>
              <a:lstStyle/>
              <a:p>
                <a:r>
                  <a:rPr lang="en-US">
                    <a:noFill/>
                  </a:rPr>
                  <a:t> </a:t>
                </a:r>
              </a:p>
            </p:txBody>
          </p:sp>
        </mc:Fallback>
      </mc:AlternateContent>
      <p:sp>
        <p:nvSpPr>
          <p:cNvPr id="10" name="Oval 9"/>
          <p:cNvSpPr/>
          <p:nvPr/>
        </p:nvSpPr>
        <p:spPr bwMode="auto">
          <a:xfrm>
            <a:off x="7413596" y="399583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48" name="TextBox 47"/>
          <p:cNvSpPr txBox="1"/>
          <p:nvPr/>
        </p:nvSpPr>
        <p:spPr>
          <a:xfrm>
            <a:off x="4997729" y="1977230"/>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a:solidFill>
                  <a:schemeClr val="tx1">
                    <a:lumMod val="85000"/>
                    <a:lumOff val="15000"/>
                  </a:schemeClr>
                </a:solidFill>
                <a:latin typeface="Humanst521 BT" panose="020B0602020204020204" pitchFamily="34" charset="0"/>
                <a:cs typeface="Franklin Gothic Book"/>
              </a:rPr>
              <a:t>FNAL* &amp; JPARC</a:t>
            </a:r>
            <a:r>
              <a:rPr lang="en-US" sz="1600" kern="1000" spc="30" baseline="30000" dirty="0">
                <a:solidFill>
                  <a:schemeClr val="tx1">
                    <a:lumMod val="85000"/>
                    <a:lumOff val="15000"/>
                  </a:schemeClr>
                </a:solidFill>
                <a:latin typeface="Humanst521 BT" panose="020B0602020204020204" pitchFamily="34" charset="0"/>
                <a:cs typeface="Franklin Gothic Book"/>
              </a:rPr>
              <a:t>**</a:t>
            </a:r>
          </a:p>
        </p:txBody>
      </p:sp>
      <mc:AlternateContent xmlns:mc="http://schemas.openxmlformats.org/markup-compatibility/2006" xmlns:a14="http://schemas.microsoft.com/office/drawing/2010/main">
        <mc:Choice Requires="a14">
          <p:sp>
            <p:nvSpPr>
              <p:cNvPr id="50" name="TextBox 49"/>
              <p:cNvSpPr txBox="1"/>
              <p:nvPr/>
            </p:nvSpPr>
            <p:spPr>
              <a:xfrm>
                <a:off x="6483569" y="1923449"/>
                <a:ext cx="1879676" cy="312008"/>
              </a:xfrm>
              <a:prstGeom prst="rect">
                <a:avLst/>
              </a:prstGeom>
              <a:no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483569" y="1923449"/>
                <a:ext cx="1879676" cy="312008"/>
              </a:xfrm>
              <a:prstGeom prst="rect">
                <a:avLst/>
              </a:prstGeom>
              <a:blipFill>
                <a:blip r:embed="rId13"/>
                <a:stretch>
                  <a:fillRect r="-2597" b="-15686"/>
                </a:stretch>
              </a:blipFill>
            </p:spPr>
            <p:txBody>
              <a:bodyPr/>
              <a:lstStyle/>
              <a:p>
                <a:r>
                  <a:rPr lang="en-US">
                    <a:noFill/>
                  </a:rPr>
                  <a:t> </a:t>
                </a:r>
              </a:p>
            </p:txBody>
          </p:sp>
        </mc:Fallback>
      </mc:AlternateContent>
      <p:sp>
        <p:nvSpPr>
          <p:cNvPr id="23" name="Rectangle 22"/>
          <p:cNvSpPr/>
          <p:nvPr/>
        </p:nvSpPr>
        <p:spPr bwMode="auto">
          <a:xfrm>
            <a:off x="5469451" y="500834"/>
            <a:ext cx="2299649" cy="145207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sp>
        <p:nvSpPr>
          <p:cNvPr id="42" name="Slide Number Placeholder 2"/>
          <p:cNvSpPr txBox="1">
            <a:spLocks/>
          </p:cNvSpPr>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defPPr>
              <a:defRPr lang="de-CH"/>
            </a:defPPr>
            <a:lvl1pPr algn="l" rtl="0" fontAlgn="base">
              <a:spcBef>
                <a:spcPct val="0"/>
              </a:spcBef>
              <a:spcAft>
                <a:spcPct val="0"/>
              </a:spcAft>
              <a:defRPr sz="900" kern="120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a:lstStyle>
          <a:p>
            <a:pPr eaLnBrk="0" hangingPunct="0">
              <a:defRPr/>
            </a:pPr>
            <a:fld id="{EBC07571-3134-BB4B-B83F-1A9FE18D34F3}" type="slidenum">
              <a:rPr lang="de-DE" smtClean="0">
                <a:solidFill>
                  <a:srgbClr val="000000"/>
                </a:solidFill>
                <a:latin typeface="Humanst521 Lt BT" panose="020B0402020204020304" pitchFamily="34" charset="0"/>
              </a:rPr>
              <a:pPr eaLnBrk="0" hangingPunct="0">
                <a:defRPr/>
              </a:pPr>
              <a:t>6</a:t>
            </a:fld>
            <a:endParaRPr lang="de-DE" dirty="0">
              <a:solidFill>
                <a:srgbClr val="000000"/>
              </a:solidFill>
              <a:latin typeface="Humanst521 Lt BT" panose="020B0402020204020304" pitchFamily="34" charset="0"/>
            </a:endParaRPr>
          </a:p>
        </p:txBody>
      </p:sp>
      <p:sp>
        <p:nvSpPr>
          <p:cNvPr id="43" name="TextBox 42"/>
          <p:cNvSpPr txBox="1"/>
          <p:nvPr/>
        </p:nvSpPr>
        <p:spPr>
          <a:xfrm>
            <a:off x="601894" y="4944993"/>
            <a:ext cx="4486613"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Chislett et al., EPJConf.</a:t>
            </a:r>
            <a:r>
              <a:rPr lang="en-US" sz="1100" b="1" kern="1000" spc="30" dirty="0">
                <a:solidFill>
                  <a:schemeClr val="tx1">
                    <a:lumMod val="85000"/>
                    <a:lumOff val="15000"/>
                  </a:schemeClr>
                </a:solidFill>
                <a:latin typeface="Humanst521 Lt BT" panose="020B0402020204020304" pitchFamily="34" charset="0"/>
                <a:cs typeface="Franklin Gothic Book"/>
              </a:rPr>
              <a:t>118</a:t>
            </a:r>
            <a:r>
              <a:rPr lang="en-US" sz="1100" kern="1000" spc="30" dirty="0">
                <a:solidFill>
                  <a:schemeClr val="tx1">
                    <a:lumMod val="85000"/>
                    <a:lumOff val="15000"/>
                  </a:schemeClr>
                </a:solidFill>
                <a:latin typeface="Humanst521 Lt BT" panose="020B0402020204020304" pitchFamily="34" charset="0"/>
                <a:cs typeface="Franklin Gothic Book"/>
              </a:rPr>
              <a:t> 01005(2016), </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Abe et al., PTEP053C02 (2019)]</a:t>
            </a:r>
          </a:p>
        </p:txBody>
      </p:sp>
      <p:cxnSp>
        <p:nvCxnSpPr>
          <p:cNvPr id="33" name="Straight Connector 32"/>
          <p:cNvCxnSpPr/>
          <p:nvPr/>
        </p:nvCxnSpPr>
        <p:spPr bwMode="auto">
          <a:xfrm>
            <a:off x="3257550" y="742950"/>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bwMode="auto">
          <a:xfrm flipV="1">
            <a:off x="3264330" y="749448"/>
            <a:ext cx="2000251" cy="517174"/>
          </a:xfrm>
          <a:prstGeom prst="line">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rot="913294">
                <a:off x="4923795" y="3251626"/>
                <a:ext cx="1060418"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rot="913294">
                <a:off x="4923795" y="3251626"/>
                <a:ext cx="1060418" cy="236988"/>
              </a:xfrm>
              <a:prstGeom prst="rect">
                <a:avLst/>
              </a:prstGeom>
              <a:blipFill>
                <a:blip r:embed="rId14"/>
                <a:stretch>
                  <a:fillRect l="-2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521957" y="617835"/>
                <a:ext cx="6744510" cy="822020"/>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a:rPr>
                                <m:t>𝜔</m:t>
                              </m:r>
                            </m:e>
                          </m:acc>
                        </m:e>
                        <m:sub>
                          <m:r>
                            <a:rPr lang="en-US" b="0" i="1" smtClean="0">
                              <a:latin typeface="Cambria Math" panose="02040503050406030204" pitchFamily="18" charset="0"/>
                            </a:rPr>
                            <m:t>𝐿</m:t>
                          </m:r>
                        </m:sub>
                      </m:sSub>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smtClean="0">
                              <a:latin typeface="Cambria Math"/>
                            </a:rPr>
                            <m:t>+</m:t>
                          </m:r>
                          <m:d>
                            <m:dPr>
                              <m:ctrlPr>
                                <a:rPr lang="en-US" i="1" smtClean="0">
                                  <a:solidFill>
                                    <a:schemeClr val="bg2">
                                      <a:lumMod val="60000"/>
                                      <a:lumOff val="40000"/>
                                    </a:schemeClr>
                                  </a:solidFill>
                                  <a:latin typeface="Cambria Math" panose="02040503050406030204" pitchFamily="18" charset="0"/>
                                </a:rPr>
                              </m:ctrlPr>
                            </m:dPr>
                            <m:e>
                              <m:f>
                                <m:fPr>
                                  <m:ctrlPr>
                                    <a:rPr lang="en-US" i="1">
                                      <a:solidFill>
                                        <a:schemeClr val="bg2">
                                          <a:lumMod val="60000"/>
                                          <a:lumOff val="40000"/>
                                        </a:schemeClr>
                                      </a:solidFill>
                                      <a:latin typeface="Cambria Math" panose="02040503050406030204" pitchFamily="18" charset="0"/>
                                    </a:rPr>
                                  </m:ctrlPr>
                                </m:fPr>
                                <m:num>
                                  <m:r>
                                    <a:rPr lang="en-US" i="1">
                                      <a:solidFill>
                                        <a:schemeClr val="bg2">
                                          <a:lumMod val="60000"/>
                                          <a:lumOff val="40000"/>
                                        </a:schemeClr>
                                      </a:solidFill>
                                      <a:latin typeface="Cambria Math"/>
                                    </a:rPr>
                                    <m:t>1</m:t>
                                  </m:r>
                                </m:num>
                                <m:den>
                                  <m:sSup>
                                    <m:sSupPr>
                                      <m:ctrlPr>
                                        <a:rPr lang="en-US" b="0" i="1" smtClean="0">
                                          <a:solidFill>
                                            <a:schemeClr val="bg2">
                                              <a:lumMod val="60000"/>
                                              <a:lumOff val="40000"/>
                                            </a:schemeClr>
                                          </a:solidFill>
                                          <a:latin typeface="Cambria Math" panose="02040503050406030204" pitchFamily="18" charset="0"/>
                                        </a:rPr>
                                      </m:ctrlPr>
                                    </m:sSupPr>
                                    <m:e>
                                      <m:r>
                                        <a:rPr lang="en-US" i="1">
                                          <a:solidFill>
                                            <a:schemeClr val="bg2">
                                              <a:lumMod val="60000"/>
                                              <a:lumOff val="40000"/>
                                            </a:schemeClr>
                                          </a:solidFill>
                                          <a:latin typeface="Cambria Math"/>
                                        </a:rPr>
                                        <m:t>𝛾</m:t>
                                      </m:r>
                                    </m:e>
                                    <m:sup>
                                      <m:r>
                                        <a:rPr lang="en-US" b="0" i="1" smtClean="0">
                                          <a:solidFill>
                                            <a:schemeClr val="bg2">
                                              <a:lumMod val="60000"/>
                                              <a:lumOff val="40000"/>
                                            </a:schemeClr>
                                          </a:solidFill>
                                          <a:latin typeface="Cambria Math" panose="02040503050406030204" pitchFamily="18" charset="0"/>
                                        </a:rPr>
                                        <m:t>2</m:t>
                                      </m:r>
                                    </m:sup>
                                  </m:sSup>
                                  <m:r>
                                    <a:rPr lang="en-US" b="0" i="1" smtClean="0">
                                      <a:solidFill>
                                        <a:schemeClr val="bg2">
                                          <a:lumMod val="60000"/>
                                          <a:lumOff val="40000"/>
                                        </a:schemeClr>
                                      </a:solidFill>
                                      <a:latin typeface="Cambria Math" panose="02040503050406030204" pitchFamily="18" charset="0"/>
                                    </a:rPr>
                                    <m:t>−1</m:t>
                                  </m:r>
                                </m:den>
                              </m:f>
                              <m:r>
                                <a:rPr lang="en-US" i="1">
                                  <a:solidFill>
                                    <a:schemeClr val="bg2">
                                      <a:lumMod val="60000"/>
                                      <a:lumOff val="40000"/>
                                    </a:schemeClr>
                                  </a:solidFill>
                                  <a:latin typeface="Cambria Math"/>
                                </a:rPr>
                                <m:t>−</m:t>
                              </m:r>
                              <m:r>
                                <a:rPr lang="en-US" i="1">
                                  <a:solidFill>
                                    <a:schemeClr val="bg2">
                                      <a:lumMod val="60000"/>
                                      <a:lumOff val="40000"/>
                                    </a:schemeClr>
                                  </a:solidFill>
                                  <a:latin typeface="Cambria Math"/>
                                </a:rPr>
                                <m:t>𝑎</m:t>
                              </m:r>
                              <m:r>
                                <a:rPr lang="en-US" i="1">
                                  <a:solidFill>
                                    <a:schemeClr val="bg2">
                                      <a:lumMod val="60000"/>
                                      <a:lumOff val="40000"/>
                                    </a:schemeClr>
                                  </a:solidFill>
                                  <a:latin typeface="Cambria Math"/>
                                </a:rPr>
                                <m:t> </m:t>
                              </m:r>
                            </m:e>
                          </m:d>
                          <m:f>
                            <m:fPr>
                              <m:ctrlPr>
                                <a:rPr lang="en-US" i="1">
                                  <a:solidFill>
                                    <a:schemeClr val="bg2">
                                      <a:lumMod val="60000"/>
                                      <a:lumOff val="40000"/>
                                    </a:schemeClr>
                                  </a:solidFill>
                                  <a:latin typeface="Cambria Math" panose="02040503050406030204" pitchFamily="18" charset="0"/>
                                </a:rPr>
                              </m:ctrlPr>
                            </m:fPr>
                            <m:num>
                              <m:acc>
                                <m:accPr>
                                  <m:chr m:val="⃗"/>
                                  <m:ctrlPr>
                                    <a:rPr lang="en-US" i="1">
                                      <a:solidFill>
                                        <a:schemeClr val="bg2">
                                          <a:lumMod val="60000"/>
                                          <a:lumOff val="40000"/>
                                        </a:schemeClr>
                                      </a:solidFill>
                                      <a:latin typeface="Cambria Math" panose="02040503050406030204" pitchFamily="18" charset="0"/>
                                    </a:rPr>
                                  </m:ctrlPr>
                                </m:accPr>
                                <m:e>
                                  <m:r>
                                    <a:rPr lang="en-US" i="1">
                                      <a:solidFill>
                                        <a:schemeClr val="bg2">
                                          <a:lumMod val="60000"/>
                                          <a:lumOff val="40000"/>
                                        </a:schemeClr>
                                      </a:solidFill>
                                      <a:latin typeface="Cambria Math"/>
                                    </a:rPr>
                                    <m:t>𝛽</m:t>
                                  </m:r>
                                </m:e>
                              </m:acc>
                              <m:r>
                                <a:rPr lang="en-US" i="1">
                                  <a:solidFill>
                                    <a:schemeClr val="bg2">
                                      <a:lumMod val="60000"/>
                                      <a:lumOff val="40000"/>
                                    </a:schemeClr>
                                  </a:solidFill>
                                  <a:latin typeface="Cambria Math"/>
                                </a:rPr>
                                <m:t>×</m:t>
                              </m:r>
                              <m:acc>
                                <m:accPr>
                                  <m:chr m:val="⃗"/>
                                  <m:ctrlPr>
                                    <a:rPr lang="en-US" i="1">
                                      <a:solidFill>
                                        <a:schemeClr val="bg2">
                                          <a:lumMod val="60000"/>
                                          <a:lumOff val="40000"/>
                                        </a:schemeClr>
                                      </a:solidFill>
                                      <a:latin typeface="Cambria Math" panose="02040503050406030204" pitchFamily="18" charset="0"/>
                                    </a:rPr>
                                  </m:ctrlPr>
                                </m:accPr>
                                <m:e>
                                  <m:r>
                                    <a:rPr lang="en-US" b="0" i="1" smtClean="0">
                                      <a:solidFill>
                                        <a:schemeClr val="bg2">
                                          <a:lumMod val="60000"/>
                                          <a:lumOff val="40000"/>
                                        </a:schemeClr>
                                      </a:solidFill>
                                      <a:latin typeface="Cambria Math"/>
                                    </a:rPr>
                                    <m:t>𝐸</m:t>
                                  </m:r>
                                </m:e>
                              </m:acc>
                            </m:num>
                            <m:den>
                              <m:r>
                                <a:rPr lang="en-US" i="1">
                                  <a:solidFill>
                                    <a:schemeClr val="bg2">
                                      <a:lumMod val="60000"/>
                                      <a:lumOff val="40000"/>
                                    </a:schemeClr>
                                  </a:solidFill>
                                  <a:latin typeface="Cambria Math"/>
                                </a:rPr>
                                <m:t>𝑐</m:t>
                              </m:r>
                            </m:den>
                          </m:f>
                        </m:e>
                      </m:d>
                    </m:oMath>
                  </m:oMathPara>
                </a14:m>
                <a:endParaRPr lang="en-US" dirty="0">
                  <a:latin typeface="Humanst521 Lt BT" panose="020B04020202040203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21957" y="617835"/>
                <a:ext cx="6744510" cy="822020"/>
              </a:xfrm>
              <a:prstGeom prst="rect">
                <a:avLst/>
              </a:prstGeom>
              <a:blipFill>
                <a:blip r:embed="rId15"/>
                <a:stretch>
                  <a:fillRect/>
                </a:stretch>
              </a:blipFill>
            </p:spPr>
            <p:txBody>
              <a:bodyPr/>
              <a:lstStyle/>
              <a:p>
                <a:r>
                  <a:rPr lang="en-US">
                    <a:noFill/>
                  </a:rPr>
                  <a:t> </a:t>
                </a:r>
              </a:p>
            </p:txBody>
          </p:sp>
        </mc:Fallback>
      </mc:AlternateContent>
      <p:grpSp>
        <p:nvGrpSpPr>
          <p:cNvPr id="45" name="Group 44"/>
          <p:cNvGrpSpPr/>
          <p:nvPr/>
        </p:nvGrpSpPr>
        <p:grpSpPr>
          <a:xfrm>
            <a:off x="420810" y="1809362"/>
            <a:ext cx="3934977" cy="2011626"/>
            <a:chOff x="640827" y="1383774"/>
            <a:chExt cx="3934977" cy="2011626"/>
          </a:xfrm>
        </p:grpSpPr>
        <p:cxnSp>
          <p:nvCxnSpPr>
            <p:cNvPr id="46" name="Straight Arrow Connector 45"/>
            <p:cNvCxnSpPr>
              <a:cxnSpLocks noChangeAspect="1"/>
            </p:cNvCxnSpPr>
            <p:nvPr/>
          </p:nvCxnSpPr>
          <p:spPr>
            <a:xfrm>
              <a:off x="1038036" y="3002239"/>
              <a:ext cx="1996538" cy="0"/>
            </a:xfrm>
            <a:prstGeom prst="straightConnector1">
              <a:avLst/>
            </a:prstGeom>
            <a:ln w="127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noChangeAspect="1"/>
            </p:cNvCxnSpPr>
            <p:nvPr/>
          </p:nvCxnSpPr>
          <p:spPr>
            <a:xfrm flipH="1" flipV="1">
              <a:off x="1038031" y="1387966"/>
              <a:ext cx="7" cy="1614273"/>
            </a:xfrm>
            <a:prstGeom prst="straightConnector1">
              <a:avLst/>
            </a:prstGeom>
            <a:ln w="12700">
              <a:solidFill>
                <a:schemeClr val="tx2">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noChangeAspect="1"/>
            </p:cNvCxnSpPr>
            <p:nvPr/>
          </p:nvCxnSpPr>
          <p:spPr>
            <a:xfrm flipV="1">
              <a:off x="1038035" y="1769710"/>
              <a:ext cx="1996539" cy="435670"/>
            </a:xfrm>
            <a:prstGeom prst="line">
              <a:avLst/>
            </a:prstGeom>
            <a:ln w="190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7" name="Straight Connector 56"/>
            <p:cNvCxnSpPr>
              <a:cxnSpLocks noChangeAspect="1"/>
            </p:cNvCxnSpPr>
            <p:nvPr/>
          </p:nvCxnSpPr>
          <p:spPr>
            <a:xfrm>
              <a:off x="1038033" y="2205380"/>
              <a:ext cx="1996541" cy="444196"/>
            </a:xfrm>
            <a:prstGeom prst="line">
              <a:avLst/>
            </a:prstGeom>
            <a:ln w="19050">
              <a:solidFill>
                <a:srgbClr val="7030A0"/>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58" name="TextBox 57"/>
                <p:cNvSpPr txBox="1">
                  <a:spLocks noChangeAspect="1"/>
                </p:cNvSpPr>
                <p:nvPr/>
              </p:nvSpPr>
              <p:spPr>
                <a:xfrm>
                  <a:off x="2679771" y="3026068"/>
                  <a:ext cx="4020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𝐸</m:t>
                        </m:r>
                      </m:oMath>
                    </m:oMathPara>
                  </a14:m>
                  <a:endParaRPr lang="en-US" dirty="0">
                    <a:latin typeface="Humanst521 Lt BT" panose="020B0402020204020304" pitchFamily="34"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679771" y="3026068"/>
                  <a:ext cx="402098" cy="369332"/>
                </a:xfrm>
                <a:prstGeom prst="rect">
                  <a:avLst/>
                </a:prstGeom>
                <a:blipFill>
                  <a:blip r:embed="rId16"/>
                  <a:stretch>
                    <a:fillRect/>
                  </a:stretch>
                </a:blipFill>
              </p:spPr>
              <p:txBody>
                <a:bodyPr/>
                <a:lstStyle/>
                <a:p>
                  <a:r>
                    <a:rPr lang="en-US">
                      <a:noFill/>
                    </a:rPr>
                    <a:t> </a:t>
                  </a:r>
                </a:p>
              </p:txBody>
            </p:sp>
          </mc:Fallback>
        </mc:AlternateContent>
        <p:cxnSp>
          <p:nvCxnSpPr>
            <p:cNvPr id="59" name="Straight Connector 58"/>
            <p:cNvCxnSpPr>
              <a:cxnSpLocks noChangeAspect="1"/>
            </p:cNvCxnSpPr>
            <p:nvPr/>
          </p:nvCxnSpPr>
          <p:spPr>
            <a:xfrm>
              <a:off x="1054816" y="2203679"/>
              <a:ext cx="197975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p:cNvSpPr txBox="1">
                  <a:spLocks noChangeAspect="1"/>
                </p:cNvSpPr>
                <p:nvPr/>
              </p:nvSpPr>
              <p:spPr>
                <a:xfrm rot="16200000">
                  <a:off x="296791" y="1989949"/>
                  <a:ext cx="1098378"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pc="-300" dirty="0" smtClean="0">
                            <a:latin typeface="Cambria Math" panose="02040503050406030204" pitchFamily="18" charset="0"/>
                          </a:rPr>
                          <m:t>𝑈</m:t>
                        </m:r>
                        <m:r>
                          <a:rPr lang="en-US" b="0" i="1" spc="-300" dirty="0" smtClean="0">
                            <a:latin typeface="Cambria Math" panose="02040503050406030204" pitchFamily="18" charset="0"/>
                          </a:rPr>
                          <m:t>=</m:t>
                        </m:r>
                        <m:r>
                          <a:rPr lang="en-US" b="0" i="1" spc="-150" dirty="0" smtClean="0">
                            <a:latin typeface="Cambria Math" panose="02040503050406030204" pitchFamily="18" charset="0"/>
                          </a:rPr>
                          <m:t>−</m:t>
                        </m:r>
                        <m:acc>
                          <m:accPr>
                            <m:chr m:val="⃗"/>
                            <m:ctrlPr>
                              <a:rPr lang="en-US" b="0" i="1" spc="-300" dirty="0" smtClean="0">
                                <a:latin typeface="Cambria Math" panose="02040503050406030204" pitchFamily="18" charset="0"/>
                              </a:rPr>
                            </m:ctrlPr>
                          </m:accPr>
                          <m:e>
                            <m:r>
                              <a:rPr lang="en-US" b="0" i="1" spc="-300" dirty="0" smtClean="0">
                                <a:latin typeface="Cambria Math" panose="02040503050406030204" pitchFamily="18" charset="0"/>
                              </a:rPr>
                              <m:t>𝑑</m:t>
                            </m:r>
                          </m:e>
                        </m:acc>
                        <m:r>
                          <a:rPr lang="en-US" b="0" i="1" spc="-300" dirty="0" smtClean="0">
                            <a:latin typeface="Cambria Math" panose="02040503050406030204" pitchFamily="18" charset="0"/>
                          </a:rPr>
                          <m:t>⋅</m:t>
                        </m:r>
                        <m:acc>
                          <m:accPr>
                            <m:chr m:val="⃗"/>
                            <m:ctrlPr>
                              <a:rPr lang="en-US" b="0" i="1" spc="-300" dirty="0" smtClean="0">
                                <a:latin typeface="Cambria Math" panose="02040503050406030204" pitchFamily="18" charset="0"/>
                              </a:rPr>
                            </m:ctrlPr>
                          </m:accPr>
                          <m:e>
                            <m:r>
                              <a:rPr lang="en-US" b="0" i="1" spc="-300" dirty="0" smtClean="0">
                                <a:latin typeface="Cambria Math" panose="02040503050406030204" pitchFamily="18" charset="0"/>
                              </a:rPr>
                              <m:t>𝐸</m:t>
                            </m:r>
                          </m:e>
                        </m:acc>
                      </m:oMath>
                    </m:oMathPara>
                  </a14:m>
                  <a:endParaRPr lang="en-US" b="0" spc="-300" dirty="0">
                    <a:latin typeface="Humanst521 Lt BT" panose="020B0402020204020304"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rot="16200000">
                  <a:off x="296791" y="1989949"/>
                  <a:ext cx="1098378" cy="410305"/>
                </a:xfrm>
                <a:prstGeom prst="rect">
                  <a:avLst/>
                </a:prstGeom>
                <a:blipFill>
                  <a:blip r:embed="rId17"/>
                  <a:stretch>
                    <a:fillRect l="-20896" t="-27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a:spLocks noChangeAspect="1"/>
                </p:cNvSpPr>
                <p:nvPr/>
              </p:nvSpPr>
              <p:spPr>
                <a:xfrm>
                  <a:off x="2872890" y="1383774"/>
                  <a:ext cx="478015" cy="338554"/>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accent2">
                                <a:lumMod val="75000"/>
                              </a:schemeClr>
                            </a:solidFill>
                            <a:latin typeface="Cambria Math" panose="02040503050406030204" pitchFamily="18" charset="0"/>
                          </a:rPr>
                          <m:t>|</m:t>
                        </m:r>
                        <m:d>
                          <m:dPr>
                            <m:begChr m:val=""/>
                            <m:endChr m:val="⟩"/>
                            <m:ctrlPr>
                              <a:rPr lang="en-US" sz="1600" i="1" smtClean="0">
                                <a:solidFill>
                                  <a:schemeClr val="accent2">
                                    <a:lumMod val="75000"/>
                                  </a:schemeClr>
                                </a:solidFill>
                                <a:latin typeface="Cambria Math" panose="02040503050406030204" pitchFamily="18" charset="0"/>
                              </a:rPr>
                            </m:ctrlPr>
                          </m:dPr>
                          <m:e>
                            <m:r>
                              <a:rPr lang="en-US" sz="1600" i="1" smtClean="0">
                                <a:solidFill>
                                  <a:schemeClr val="accent2">
                                    <a:lumMod val="75000"/>
                                  </a:schemeClr>
                                </a:solidFill>
                                <a:latin typeface="Cambria Math" panose="02040503050406030204" pitchFamily="18" charset="0"/>
                                <a:ea typeface="Cambria Math" panose="02040503050406030204" pitchFamily="18" charset="0"/>
                              </a:rPr>
                              <m:t>↑</m:t>
                            </m:r>
                          </m:e>
                        </m:d>
                      </m:oMath>
                    </m:oMathPara>
                  </a14:m>
                  <a:endParaRPr lang="en-US" sz="1600" dirty="0">
                    <a:solidFill>
                      <a:schemeClr val="accent2">
                        <a:lumMod val="75000"/>
                      </a:schemeClr>
                    </a:solidFill>
                    <a:latin typeface="Humanst521 Lt BT" panose="020B04020202040203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2872890" y="1383774"/>
                  <a:ext cx="478015" cy="338554"/>
                </a:xfrm>
                <a:prstGeom prst="rect">
                  <a:avLst/>
                </a:prstGeom>
                <a:blipFill>
                  <a:blip r:embed="rId18"/>
                  <a:stretch>
                    <a:fillRect l="-17722" t="-109091" r="-75949" b="-17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a:spLocks noChangeAspect="1"/>
                </p:cNvSpPr>
                <p:nvPr/>
              </p:nvSpPr>
              <p:spPr>
                <a:xfrm>
                  <a:off x="2872890" y="2603094"/>
                  <a:ext cx="478015" cy="338554"/>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7030A0"/>
                            </a:solidFill>
                            <a:latin typeface="Cambria Math" panose="02040503050406030204" pitchFamily="18" charset="0"/>
                          </a:rPr>
                          <m:t>|</m:t>
                        </m:r>
                        <m:d>
                          <m:dPr>
                            <m:begChr m:val=""/>
                            <m:endChr m:val="⟩"/>
                            <m:ctrlPr>
                              <a:rPr lang="en-US" sz="1600" i="1" smtClean="0">
                                <a:solidFill>
                                  <a:srgbClr val="7030A0"/>
                                </a:solidFill>
                                <a:latin typeface="Cambria Math" panose="02040503050406030204" pitchFamily="18" charset="0"/>
                              </a:rPr>
                            </m:ctrlPr>
                          </m:dPr>
                          <m:e>
                            <m:r>
                              <a:rPr lang="en-US" sz="1600" i="1" smtClean="0">
                                <a:solidFill>
                                  <a:srgbClr val="7030A0"/>
                                </a:solidFill>
                                <a:latin typeface="Cambria Math" panose="02040503050406030204" pitchFamily="18" charset="0"/>
                                <a:ea typeface="Cambria Math" panose="02040503050406030204" pitchFamily="18" charset="0"/>
                              </a:rPr>
                              <m:t>↓</m:t>
                            </m:r>
                          </m:e>
                        </m:d>
                      </m:oMath>
                    </m:oMathPara>
                  </a14:m>
                  <a:endParaRPr lang="en-US" sz="1600" dirty="0">
                    <a:solidFill>
                      <a:srgbClr val="7030A0"/>
                    </a:solidFill>
                    <a:latin typeface="Humanst521 Lt BT" panose="020B04020202040203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2872890" y="2603094"/>
                  <a:ext cx="478015" cy="338554"/>
                </a:xfrm>
                <a:prstGeom prst="rect">
                  <a:avLst/>
                </a:prstGeom>
                <a:blipFill>
                  <a:blip r:embed="rId19"/>
                  <a:stretch>
                    <a:fillRect l="-17722" t="-109091" r="-75949" b="-174545"/>
                  </a:stretch>
                </a:blipFill>
              </p:spPr>
              <p:txBody>
                <a:bodyPr/>
                <a:lstStyle/>
                <a:p>
                  <a:r>
                    <a:rPr lang="en-US">
                      <a:noFill/>
                    </a:rPr>
                    <a:t> </a:t>
                  </a:r>
                </a:p>
              </p:txBody>
            </p:sp>
          </mc:Fallback>
        </mc:AlternateContent>
        <p:cxnSp>
          <p:nvCxnSpPr>
            <p:cNvPr id="63" name="Straight Arrow Connector 62"/>
            <p:cNvCxnSpPr/>
            <p:nvPr/>
          </p:nvCxnSpPr>
          <p:spPr>
            <a:xfrm>
              <a:off x="2679771" y="1842657"/>
              <a:ext cx="0" cy="722043"/>
            </a:xfrm>
            <a:prstGeom prst="straightConnector1">
              <a:avLst/>
            </a:prstGeom>
            <a:ln w="19050">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2799805" y="1947855"/>
                  <a:ext cx="1775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𝑈</m:t>
                        </m:r>
                        <m:r>
                          <a:rPr lang="en-US" b="0" i="1" smtClean="0">
                            <a:latin typeface="Cambria Math" panose="02040503050406030204" pitchFamily="18" charset="0"/>
                          </a:rPr>
                          <m:t>=ℏ</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𝑒</m:t>
                            </m:r>
                          </m:sub>
                        </m:sSub>
                        <m:r>
                          <a:rPr lang="en-US" b="0" i="1" smtClean="0">
                            <a:latin typeface="Cambria Math" panose="02040503050406030204" pitchFamily="18" charset="0"/>
                          </a:rPr>
                          <m:t>=2</m:t>
                        </m:r>
                        <m:r>
                          <a:rPr lang="en-US" b="0" i="1" smtClean="0">
                            <a:latin typeface="Cambria Math" panose="02040503050406030204" pitchFamily="18" charset="0"/>
                          </a:rPr>
                          <m:t>𝑑𝐸</m:t>
                        </m:r>
                      </m:oMath>
                    </m:oMathPara>
                  </a14:m>
                  <a:endParaRPr lang="en-US" dirty="0">
                    <a:latin typeface="Humanst521 Lt BT" panose="020B0402020204020304" pitchFamily="34" charset="0"/>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799805" y="1947855"/>
                  <a:ext cx="1775999" cy="276999"/>
                </a:xfrm>
                <a:prstGeom prst="rect">
                  <a:avLst/>
                </a:prstGeom>
                <a:blipFill>
                  <a:blip r:embed="rId20"/>
                  <a:stretch>
                    <a:fillRect l="-2397" r="-2397" b="-13043"/>
                  </a:stretch>
                </a:blipFill>
              </p:spPr>
              <p:txBody>
                <a:bodyPr/>
                <a:lstStyle/>
                <a:p>
                  <a:r>
                    <a:rPr lang="en-US">
                      <a:noFill/>
                    </a:rPr>
                    <a:t> </a:t>
                  </a:r>
                </a:p>
              </p:txBody>
            </p:sp>
          </mc:Fallback>
        </mc:AlternateContent>
      </p:grpSp>
      <p:pic>
        <p:nvPicPr>
          <p:cNvPr id="65" name="Picture 64"/>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77827" y="3676341"/>
            <a:ext cx="3322011" cy="1190837"/>
          </a:xfrm>
          <a:prstGeom prst="rect">
            <a:avLst/>
          </a:prstGeom>
        </p:spPr>
      </p:pic>
    </p:spTree>
    <p:custDataLst>
      <p:tags r:id="rId1"/>
    </p:custDataLst>
    <p:extLst>
      <p:ext uri="{BB962C8B-B14F-4D97-AF65-F5344CB8AC3E}">
        <p14:creationId xmlns:p14="http://schemas.microsoft.com/office/powerpoint/2010/main" val="3666973528"/>
      </p:ext>
    </p:extLst>
  </p:cSld>
  <p:clrMapOvr>
    <a:masterClrMapping/>
  </p:clrMapOvr>
  <p:transition spd="med" advTm="31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22" presetClass="exit" presetSubtype="2" fill="hold" grpId="0" nodeType="withEffect">
                                  <p:stCondLst>
                                    <p:cond delay="0"/>
                                  </p:stCondLst>
                                  <p:childTnLst>
                                    <p:animEffect transition="out" filter="wipe(right)">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par>
                                <p:cTn id="18" presetID="22" presetClass="exit" presetSubtype="2" fill="hold" grpId="0" nodeType="withEffect">
                                  <p:stCondLst>
                                    <p:cond delay="0"/>
                                  </p:stCondLst>
                                  <p:childTnLst>
                                    <p:animEffect transition="out" filter="wipe(right)">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3"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683252" y="3568634"/>
            <a:ext cx="2058141" cy="664562"/>
            <a:chOff x="6683252" y="3568634"/>
            <a:chExt cx="2058141" cy="664562"/>
          </a:xfrm>
        </p:grpSpPr>
        <p:sp>
          <p:nvSpPr>
            <p:cNvPr id="22" name="Oval 21"/>
            <p:cNvSpPr/>
            <p:nvPr/>
          </p:nvSpPr>
          <p:spPr bwMode="auto">
            <a:xfrm rot="670316">
              <a:off x="6683252" y="3575971"/>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59" name="Arc 58"/>
            <p:cNvSpPr/>
            <p:nvPr/>
          </p:nvSpPr>
          <p:spPr bwMode="auto">
            <a:xfrm rot="658433">
              <a:off x="6693518" y="3568634"/>
              <a:ext cx="2047875" cy="657225"/>
            </a:xfrm>
            <a:prstGeom prst="arc">
              <a:avLst>
                <a:gd name="adj1" fmla="val 7811994"/>
                <a:gd name="adj2" fmla="val 10278245"/>
              </a:avLst>
            </a:prstGeom>
            <a:noFill/>
            <a:ln w="19050">
              <a:solidFill>
                <a:srgbClr val="686868"/>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p:grpSp>
        <p:nvGrpSpPr>
          <p:cNvPr id="18" name="Group 17"/>
          <p:cNvGrpSpPr/>
          <p:nvPr/>
        </p:nvGrpSpPr>
        <p:grpSpPr>
          <a:xfrm>
            <a:off x="7375302" y="2909866"/>
            <a:ext cx="661195" cy="2068284"/>
            <a:chOff x="7375302" y="2909866"/>
            <a:chExt cx="661195" cy="2068284"/>
          </a:xfrm>
        </p:grpSpPr>
        <p:sp>
          <p:nvSpPr>
            <p:cNvPr id="32" name="Oval 31"/>
            <p:cNvSpPr/>
            <p:nvPr/>
          </p:nvSpPr>
          <p:spPr bwMode="auto">
            <a:xfrm rot="5400000">
              <a:off x="6679977" y="3605191"/>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46" name="Arc 45"/>
            <p:cNvSpPr/>
            <p:nvPr/>
          </p:nvSpPr>
          <p:spPr bwMode="auto">
            <a:xfrm rot="5400000">
              <a:off x="6683947" y="3625600"/>
              <a:ext cx="2047875" cy="657225"/>
            </a:xfrm>
            <a:prstGeom prst="arc">
              <a:avLst>
                <a:gd name="adj1" fmla="val 3339133"/>
                <a:gd name="adj2" fmla="val 8426388"/>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1545012" y="594332"/>
                <a:ext cx="6042750"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r>
                            <a:rPr lang="en-US" i="1">
                              <a:latin typeface="Cambria Math"/>
                            </a:rPr>
                            <m:t>+</m:t>
                          </m:r>
                          <m:f>
                            <m:fPr>
                              <m:ctrlPr>
                                <a:rPr lang="en-US" i="1">
                                  <a:latin typeface="Cambria Math" panose="02040503050406030204" pitchFamily="18" charset="0"/>
                                </a:rPr>
                              </m:ctrlPr>
                            </m:fPr>
                            <m:num>
                              <m:r>
                                <a:rPr lang="en-US"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𝜇</m:t>
                                  </m:r>
                                </m:sub>
                              </m:sSub>
                              <m:r>
                                <a:rPr lang="en-US" b="0" i="1" smtClean="0">
                                  <a:latin typeface="Cambria Math" panose="02040503050406030204" pitchFamily="18" charset="0"/>
                                </a:rPr>
                                <m:t>𝑚𝑐</m:t>
                              </m:r>
                            </m:num>
                            <m:den>
                              <m:r>
                                <a:rPr lang="en-US" b="0" i="1" smtClean="0">
                                  <a:latin typeface="Cambria Math" panose="02040503050406030204" pitchFamily="18" charset="0"/>
                                </a:rPr>
                                <m:t>𝑞</m:t>
                              </m:r>
                              <m:r>
                                <a:rPr lang="en-US" b="0" i="1" smtClean="0">
                                  <a:latin typeface="Cambria Math" panose="02040503050406030204" pitchFamily="18" charset="0"/>
                                </a:rPr>
                                <m:t>ℏ</m:t>
                              </m:r>
                            </m:den>
                          </m:f>
                          <m:d>
                            <m:dPr>
                              <m:ctrlPr>
                                <a:rPr lang="en-US" i="1">
                                  <a:latin typeface="Cambria Math" panose="02040503050406030204" pitchFamily="18" charset="0"/>
                                </a:rPr>
                              </m:ctrlPr>
                            </m:dPr>
                            <m:e>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𝐸</m:t>
                                      </m:r>
                                    </m:e>
                                  </m:acc>
                                </m:num>
                                <m:den>
                                  <m:r>
                                    <a:rPr lang="en-US" i="1">
                                      <a:latin typeface="Cambria Math"/>
                                    </a:rPr>
                                    <m:t>𝑐</m:t>
                                  </m:r>
                                </m:den>
                              </m:f>
                              <m:r>
                                <a:rPr lang="en-US" i="1">
                                  <a:latin typeface="Cambria Math"/>
                                </a:rPr>
                                <m:t>+</m:t>
                              </m:r>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i="1">
                                      <a:latin typeface="Cambria Math"/>
                                    </a:rPr>
                                    <m:t>𝐵</m:t>
                                  </m:r>
                                </m:e>
                              </m:acc>
                            </m:e>
                          </m:d>
                        </m:e>
                      </m:d>
                    </m:oMath>
                  </m:oMathPara>
                </a14:m>
                <a:endParaRPr lang="en-US" dirty="0">
                  <a:latin typeface="Humanst521 Lt BT" panose="020B04020202040203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545012" y="594332"/>
                <a:ext cx="6042750" cy="822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1538404" y="613837"/>
                <a:ext cx="3855911" cy="8220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a:rPr>
                            <m:t>𝜔</m:t>
                          </m:r>
                        </m:e>
                      </m:acc>
                      <m:r>
                        <a:rPr lang="en-US" i="1">
                          <a:latin typeface="Cambria Math"/>
                        </a:rPr>
                        <m:t>=</m:t>
                      </m:r>
                      <m:r>
                        <a:rPr lang="en-US" b="0" i="1" smtClean="0">
                          <a:latin typeface="Cambria Math"/>
                        </a:rPr>
                        <m:t>−</m:t>
                      </m:r>
                      <m:f>
                        <m:fPr>
                          <m:ctrlPr>
                            <a:rPr lang="en-US" i="1">
                              <a:latin typeface="Cambria Math" panose="02040503050406030204" pitchFamily="18" charset="0"/>
                            </a:rPr>
                          </m:ctrlPr>
                        </m:fPr>
                        <m:num>
                          <m:r>
                            <a:rPr lang="en-US" i="1">
                              <a:latin typeface="Cambria Math"/>
                            </a:rPr>
                            <m:t>𝑞</m:t>
                          </m:r>
                        </m:num>
                        <m:den>
                          <m:r>
                            <a:rPr lang="en-US" i="1">
                              <a:latin typeface="Cambria Math"/>
                            </a:rPr>
                            <m:t>𝑚</m:t>
                          </m:r>
                        </m:den>
                      </m:f>
                      <m:d>
                        <m:dPr>
                          <m:begChr m:val="["/>
                          <m:endChr m:val="]"/>
                          <m:ctrlPr>
                            <a:rPr lang="en-US" i="1">
                              <a:latin typeface="Cambria Math" panose="02040503050406030204" pitchFamily="18" charset="0"/>
                            </a:rPr>
                          </m:ctrlPr>
                        </m:dPr>
                        <m:e>
                          <m:r>
                            <a:rPr lang="en-US" i="1">
                              <a:latin typeface="Cambria Math"/>
                            </a:rPr>
                            <m:t>𝑎</m:t>
                          </m:r>
                          <m:acc>
                            <m:accPr>
                              <m:chr m:val="⃗"/>
                              <m:ctrlPr>
                                <a:rPr lang="en-US" i="1">
                                  <a:latin typeface="Cambria Math" panose="02040503050406030204" pitchFamily="18" charset="0"/>
                                </a:rPr>
                              </m:ctrlPr>
                            </m:accPr>
                            <m:e>
                              <m:r>
                                <a:rPr lang="en-US" i="1">
                                  <a:latin typeface="Cambria Math"/>
                                </a:rPr>
                                <m:t>𝐵</m:t>
                              </m:r>
                            </m:e>
                          </m:acc>
                          <m:r>
                            <a:rPr lang="en-US" i="1">
                              <a:latin typeface="Cambria Math"/>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sSup>
                                    <m:sSupPr>
                                      <m:ctrlPr>
                                        <a:rPr lang="en-US" b="0" i="1" smtClean="0">
                                          <a:latin typeface="Cambria Math" panose="02040503050406030204" pitchFamily="18" charset="0"/>
                                        </a:rPr>
                                      </m:ctrlPr>
                                    </m:sSupPr>
                                    <m:e>
                                      <m:r>
                                        <a:rPr lang="en-US" i="1">
                                          <a:latin typeface="Cambria Math"/>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−1</m:t>
                                  </m:r>
                                </m:den>
                              </m:f>
                              <m:r>
                                <a:rPr lang="en-US" i="1">
                                  <a:latin typeface="Cambria Math"/>
                                </a:rPr>
                                <m:t>−</m:t>
                              </m:r>
                              <m:r>
                                <a:rPr lang="en-US" i="1">
                                  <a:latin typeface="Cambria Math"/>
                                </a:rPr>
                                <m:t>𝑎</m:t>
                              </m:r>
                              <m:r>
                                <a:rPr lang="en-US" i="1">
                                  <a:latin typeface="Cambria Math"/>
                                </a:rPr>
                                <m:t> </m:t>
                              </m:r>
                            </m:e>
                          </m:d>
                          <m:f>
                            <m:fPr>
                              <m:ctrlPr>
                                <a:rPr lang="en-US" i="1">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a:rPr>
                                    <m:t>𝛽</m:t>
                                  </m:r>
                                </m:e>
                              </m:acc>
                              <m:r>
                                <a:rPr lang="en-US" i="1">
                                  <a:latin typeface="Cambria Math"/>
                                </a:rPr>
                                <m:t>×</m:t>
                              </m:r>
                              <m:acc>
                                <m:accPr>
                                  <m:chr m:val="⃗"/>
                                  <m:ctrlPr>
                                    <a:rPr lang="en-US" i="1">
                                      <a:latin typeface="Cambria Math" panose="02040503050406030204" pitchFamily="18" charset="0"/>
                                    </a:rPr>
                                  </m:ctrlPr>
                                </m:accPr>
                                <m:e>
                                  <m:r>
                                    <a:rPr lang="en-US" b="0" i="1" smtClean="0">
                                      <a:latin typeface="Cambria Math"/>
                                    </a:rPr>
                                    <m:t>𝐸</m:t>
                                  </m:r>
                                </m:e>
                              </m:acc>
                            </m:num>
                            <m:den>
                              <m:r>
                                <a:rPr lang="en-US" i="1">
                                  <a:latin typeface="Cambria Math"/>
                                </a:rPr>
                                <m:t>𝑐</m:t>
                              </m:r>
                            </m:den>
                          </m:f>
                        </m:e>
                      </m:d>
                    </m:oMath>
                  </m:oMathPara>
                </a14:m>
                <a:endParaRPr lang="en-US" dirty="0">
                  <a:latin typeface="Humanst521 Lt BT" panose="020B04020202040203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538404" y="613837"/>
                <a:ext cx="3855911" cy="822020"/>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bwMode="auto">
          <a:xfrm>
            <a:off x="5077397" y="3216740"/>
            <a:ext cx="3528801" cy="954051"/>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p:txBody>
          <a:bodyPr/>
          <a:lstStyle/>
          <a:p>
            <a:r>
              <a:rPr lang="en-US" dirty="0"/>
              <a:t>State of the art and the frozen spin</a:t>
            </a:r>
            <a:r>
              <a:rPr lang="en-US" baseline="30000" dirty="0"/>
              <a:t>*</a:t>
            </a:r>
            <a:endParaRPr lang="en-US" dirty="0"/>
          </a:p>
        </p:txBody>
      </p:sp>
      <p:cxnSp>
        <p:nvCxnSpPr>
          <p:cNvPr id="23" name="Straight Arrow Connector 22"/>
          <p:cNvCxnSpPr/>
          <p:nvPr/>
        </p:nvCxnSpPr>
        <p:spPr bwMode="auto">
          <a:xfrm flipH="1">
            <a:off x="7392187" y="3937278"/>
            <a:ext cx="311730" cy="233513"/>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sp>
        <p:nvSpPr>
          <p:cNvPr id="30" name="Arc 29"/>
          <p:cNvSpPr/>
          <p:nvPr/>
        </p:nvSpPr>
        <p:spPr bwMode="auto">
          <a:xfrm>
            <a:off x="2716814" y="2059900"/>
            <a:ext cx="5306187" cy="2553764"/>
          </a:xfrm>
          <a:prstGeom prst="arc">
            <a:avLst>
              <a:gd name="adj1" fmla="val 19979841"/>
              <a:gd name="adj2" fmla="val 2387684"/>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19" name="Group 18"/>
          <p:cNvGrpSpPr/>
          <p:nvPr/>
        </p:nvGrpSpPr>
        <p:grpSpPr>
          <a:xfrm>
            <a:off x="7703914" y="3792702"/>
            <a:ext cx="601387" cy="249888"/>
            <a:chOff x="7703914" y="3792702"/>
            <a:chExt cx="601387" cy="249888"/>
          </a:xfrm>
        </p:grpSpPr>
        <p:cxnSp>
          <p:nvCxnSpPr>
            <p:cNvPr id="24" name="Straight Arrow Connector 23"/>
            <p:cNvCxnSpPr/>
            <p:nvPr/>
          </p:nvCxnSpPr>
          <p:spPr bwMode="auto">
            <a:xfrm>
              <a:off x="7703914" y="3937276"/>
              <a:ext cx="376237" cy="10531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8045102" y="3792702"/>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8045102" y="3792702"/>
                  <a:ext cx="260199" cy="236988"/>
                </a:xfrm>
                <a:prstGeom prst="rect">
                  <a:avLst/>
                </a:prstGeom>
                <a:blipFill>
                  <a:blip r:embed="rId6"/>
                  <a:stretch>
                    <a:fillRect l="-9524" b="-5128"/>
                  </a:stretch>
                </a:blipFill>
              </p:spPr>
              <p:txBody>
                <a:bodyPr/>
                <a:lstStyle/>
                <a:p>
                  <a:r>
                    <a:rPr lang="en-US">
                      <a:noFill/>
                    </a:rPr>
                    <a:t> </a:t>
                  </a:r>
                </a:p>
              </p:txBody>
            </p:sp>
          </mc:Fallback>
        </mc:AlternateContent>
      </p:grpSp>
      <p:sp>
        <p:nvSpPr>
          <p:cNvPr id="31" name="Oval 30"/>
          <p:cNvSpPr/>
          <p:nvPr/>
        </p:nvSpPr>
        <p:spPr bwMode="auto">
          <a:xfrm>
            <a:off x="7660933" y="389082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p:sp>
        <p:nvSpPr>
          <p:cNvPr id="43" name="Up Arrow 42"/>
          <p:cNvSpPr/>
          <p:nvPr/>
        </p:nvSpPr>
        <p:spPr bwMode="auto">
          <a:xfrm>
            <a:off x="6540074" y="2725281"/>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B</a:t>
            </a: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49" name="TextBox 48"/>
              <p:cNvSpPr txBox="1"/>
              <p:nvPr/>
            </p:nvSpPr>
            <p:spPr>
              <a:xfrm>
                <a:off x="4808132" y="2006854"/>
                <a:ext cx="4109793" cy="582852"/>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a:solidFill>
                      <a:schemeClr val="tx1">
                        <a:lumMod val="85000"/>
                        <a:lumOff val="15000"/>
                      </a:schemeClr>
                    </a:solidFill>
                    <a:latin typeface="Humanst521 BT" panose="020B0602020204020204" pitchFamily="34" charset="0"/>
                    <a:cs typeface="Franklin Gothic Book"/>
                  </a:rPr>
                  <a:t>Frozen spin at PSI</a:t>
                </a:r>
                <a:r>
                  <a:rPr lang="en-US" sz="1600" kern="1000" spc="30" dirty="0">
                    <a:solidFill>
                      <a:schemeClr val="tx1">
                        <a:lumMod val="85000"/>
                        <a:lumOff val="15000"/>
                      </a:schemeClr>
                    </a:solidFill>
                    <a:latin typeface="Humanst521 Lt BT" panose="020B0402020204020304" pitchFamily="34" charset="0"/>
                    <a:cs typeface="Franklin Gothic Book"/>
                  </a:rPr>
                  <a:t>: </a:t>
                </a:r>
                <a14:m>
                  <m:oMath xmlns:m="http://schemas.openxmlformats.org/officeDocument/2006/math">
                    <m:r>
                      <a:rPr lang="en-US" sz="1600" i="1" kern="1000" spc="30">
                        <a:solidFill>
                          <a:schemeClr val="tx1">
                            <a:lumMod val="85000"/>
                            <a:lumOff val="15000"/>
                          </a:schemeClr>
                        </a:solidFill>
                        <a:latin typeface="Cambria Math" panose="02040503050406030204" pitchFamily="18" charset="0"/>
                        <a:cs typeface="Franklin Gothic Book"/>
                      </a:rPr>
                      <m:t>𝜎</m:t>
                    </m:r>
                    <m:d>
                      <m:dPr>
                        <m:ctrlPr>
                          <a:rPr lang="en-US" sz="1600" i="1" kern="1000" spc="30">
                            <a:solidFill>
                              <a:schemeClr val="tx1">
                                <a:lumMod val="85000"/>
                                <a:lumOff val="15000"/>
                              </a:schemeClr>
                            </a:solidFill>
                            <a:latin typeface="Cambria Math" panose="02040503050406030204" pitchFamily="18" charset="0"/>
                            <a:cs typeface="Franklin Gothic Book"/>
                          </a:rPr>
                        </m:ctrlPr>
                      </m:dPr>
                      <m:e>
                        <m:sSub>
                          <m:sSubPr>
                            <m:ctrlPr>
                              <a:rPr lang="en-US" sz="1600" i="1" kern="1000" spc="30">
                                <a:solidFill>
                                  <a:schemeClr val="tx1">
                                    <a:lumMod val="85000"/>
                                    <a:lumOff val="15000"/>
                                  </a:schemeClr>
                                </a:solidFill>
                                <a:latin typeface="Cambria Math" panose="02040503050406030204" pitchFamily="18" charset="0"/>
                                <a:cs typeface="Franklin Gothic Book"/>
                              </a:rPr>
                            </m:ctrlPr>
                          </m:sSubPr>
                          <m:e>
                            <m:r>
                              <a:rPr lang="en-US" sz="1600" i="1" kern="1000" spc="30">
                                <a:solidFill>
                                  <a:schemeClr val="tx1">
                                    <a:lumMod val="85000"/>
                                    <a:lumOff val="15000"/>
                                  </a:schemeClr>
                                </a:solidFill>
                                <a:latin typeface="Cambria Math" panose="02040503050406030204" pitchFamily="18" charset="0"/>
                                <a:cs typeface="Franklin Gothic Book"/>
                              </a:rPr>
                              <m:t>𝑑</m:t>
                            </m:r>
                          </m:e>
                          <m:sub>
                            <m:r>
                              <a:rPr lang="en-US" sz="1600" i="1" kern="1000" spc="30">
                                <a:solidFill>
                                  <a:schemeClr val="tx1">
                                    <a:lumMod val="85000"/>
                                    <a:lumOff val="15000"/>
                                  </a:schemeClr>
                                </a:solidFill>
                                <a:latin typeface="Cambria Math" panose="02040503050406030204" pitchFamily="18" charset="0"/>
                                <a:cs typeface="Franklin Gothic Book"/>
                              </a:rPr>
                              <m:t>𝜇</m:t>
                            </m:r>
                          </m:sub>
                        </m:sSub>
                      </m:e>
                    </m:d>
                    <m:r>
                      <a:rPr lang="en-US" sz="1600" i="1" kern="1000" spc="30">
                        <a:solidFill>
                          <a:schemeClr val="tx1">
                            <a:lumMod val="85000"/>
                            <a:lumOff val="15000"/>
                          </a:schemeClr>
                        </a:solidFill>
                        <a:latin typeface="Cambria Math" panose="02040503050406030204" pitchFamily="18" charset="0"/>
                        <a:cs typeface="Franklin Gothic Book"/>
                      </a:rPr>
                      <m:t>&lt;</m:t>
                    </m:r>
                    <m:sSup>
                      <m:sSupPr>
                        <m:ctrlPr>
                          <a:rPr lang="en-US" sz="1600" i="1" kern="1000" spc="30">
                            <a:solidFill>
                              <a:schemeClr val="tx1">
                                <a:lumMod val="85000"/>
                                <a:lumOff val="15000"/>
                              </a:schemeClr>
                            </a:solidFill>
                            <a:latin typeface="Cambria Math" panose="02040503050406030204" pitchFamily="18" charset="0"/>
                            <a:cs typeface="Franklin Gothic Book"/>
                          </a:rPr>
                        </m:ctrlPr>
                      </m:sSupPr>
                      <m:e>
                        <m:r>
                          <a:rPr lang="en-US" sz="1600" i="1" kern="1000" spc="30">
                            <a:solidFill>
                              <a:schemeClr val="tx1">
                                <a:lumMod val="85000"/>
                                <a:lumOff val="15000"/>
                              </a:schemeClr>
                            </a:solidFill>
                            <a:latin typeface="Cambria Math" panose="02040503050406030204" pitchFamily="18" charset="0"/>
                            <a:cs typeface="Franklin Gothic Book"/>
                          </a:rPr>
                          <m:t>6⋅10</m:t>
                        </m:r>
                      </m:e>
                      <m:sup>
                        <m:r>
                          <a:rPr lang="en-US" sz="1600" i="1" kern="1000" spc="30">
                            <a:solidFill>
                              <a:schemeClr val="tx1">
                                <a:lumMod val="85000"/>
                                <a:lumOff val="15000"/>
                              </a:schemeClr>
                            </a:solidFill>
                            <a:latin typeface="Cambria Math" panose="02040503050406030204" pitchFamily="18" charset="0"/>
                            <a:cs typeface="Franklin Gothic Book"/>
                          </a:rPr>
                          <m:t>−23</m:t>
                        </m:r>
                      </m:sup>
                    </m:sSup>
                    <m:r>
                      <a:rPr lang="en-US" sz="1600" i="1" kern="1000" spc="30">
                        <a:solidFill>
                          <a:schemeClr val="tx1">
                            <a:lumMod val="85000"/>
                            <a:lumOff val="15000"/>
                          </a:schemeClr>
                        </a:solidFill>
                        <a:latin typeface="Cambria Math" panose="02040503050406030204" pitchFamily="18" charset="0"/>
                        <a:cs typeface="Franklin Gothic Book"/>
                      </a:rPr>
                      <m:t>𝑒</m:t>
                    </m:r>
                    <m:r>
                      <m:rPr>
                        <m:sty m:val="p"/>
                      </m:rPr>
                      <a:rPr lang="en-US" sz="1600" kern="1000" spc="30">
                        <a:solidFill>
                          <a:schemeClr val="tx1">
                            <a:lumMod val="85000"/>
                            <a:lumOff val="15000"/>
                          </a:schemeClr>
                        </a:solidFill>
                        <a:latin typeface="Cambria Math" panose="02040503050406030204" pitchFamily="18" charset="0"/>
                        <a:cs typeface="Franklin Gothic Book"/>
                      </a:rPr>
                      <m:t>cm</m:t>
                    </m:r>
                  </m:oMath>
                </a14:m>
                <a:endParaRPr lang="en-US" sz="1600" kern="1000" spc="30" dirty="0" err="1">
                  <a:solidFill>
                    <a:schemeClr val="tx1">
                      <a:lumMod val="85000"/>
                      <a:lumOff val="15000"/>
                    </a:schemeClr>
                  </a:solidFill>
                  <a:latin typeface="Humanst521 Lt BT" panose="020B0402020204020304" pitchFamily="34" charset="0"/>
                  <a:cs typeface="Franklin Gothic Book"/>
                </a:endParaRPr>
              </a:p>
              <a:p>
                <a:pPr>
                  <a:lnSpc>
                    <a:spcPct val="110000"/>
                  </a:lnSpc>
                  <a:spcBef>
                    <a:spcPts val="0"/>
                  </a:spcBef>
                </a:pPr>
                <a:r>
                  <a:rPr lang="en-US" sz="1600" kern="1000" spc="30" dirty="0">
                    <a:solidFill>
                      <a:schemeClr val="tx1">
                        <a:lumMod val="85000"/>
                        <a:lumOff val="15000"/>
                      </a:schemeClr>
                    </a:solidFill>
                    <a:latin typeface="Humanst521 BT" panose="020B0602020204020204" pitchFamily="34" charset="0"/>
                    <a:cs typeface="Franklin Gothic Book"/>
                  </a:rPr>
                  <a:t> </a:t>
                </a:r>
              </a:p>
            </p:txBody>
          </p:sp>
        </mc:Choice>
        <mc:Fallback xmlns="">
          <p:sp>
            <p:nvSpPr>
              <p:cNvPr id="49" name="TextBox 48"/>
              <p:cNvSpPr txBox="1">
                <a:spLocks noRot="1" noChangeAspect="1" noMove="1" noResize="1" noEditPoints="1" noAdjustHandles="1" noChangeArrowheads="1" noChangeShapeType="1" noTextEdit="1"/>
              </p:cNvSpPr>
              <p:nvPr/>
            </p:nvSpPr>
            <p:spPr>
              <a:xfrm>
                <a:off x="4808132" y="2006854"/>
                <a:ext cx="4109793" cy="582852"/>
              </a:xfrm>
              <a:prstGeom prst="rect">
                <a:avLst/>
              </a:prstGeom>
              <a:blipFill>
                <a:blip r:embed="rId7"/>
                <a:stretch>
                  <a:fillRect l="-3116" t="-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4566387" y="4839328"/>
                <a:ext cx="2610138" cy="272960"/>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b="0" kern="1000" spc="30" dirty="0">
                    <a:solidFill>
                      <a:schemeClr val="tx1">
                        <a:lumMod val="85000"/>
                        <a:lumOff val="15000"/>
                      </a:schemeClr>
                    </a:solidFill>
                    <a:latin typeface="Humanst521 Lt BT" panose="020B0402020204020304" pitchFamily="34" charset="0"/>
                    <a:cs typeface="Franklin Gothic Book"/>
                  </a:rPr>
                  <a:t>Prescursor: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4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𝑑</m:t>
                            </m:r>
                          </m:e>
                          <m:sub>
                            <m:r>
                              <a:rPr lang="en-US" sz="14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400" b="0" i="1" kern="1000" spc="30" smtClean="0">
                        <a:solidFill>
                          <a:schemeClr val="tx1">
                            <a:lumMod val="85000"/>
                            <a:lumOff val="15000"/>
                          </a:schemeClr>
                        </a:solidFill>
                        <a:latin typeface="Cambria Math" panose="02040503050406030204" pitchFamily="18" charset="0"/>
                        <a:cs typeface="Franklin Gothic Book"/>
                      </a:rPr>
                      <m:t>&lt;</m:t>
                    </m:r>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cs typeface="Franklin Gothic Book"/>
                          </a:rPr>
                          <m:t>3⋅10</m:t>
                        </m:r>
                      </m:e>
                      <m:sup>
                        <m:r>
                          <a:rPr lang="en-US" sz="1400" b="0" i="1" kern="1000" spc="30" smtClean="0">
                            <a:solidFill>
                              <a:schemeClr val="tx1">
                                <a:lumMod val="85000"/>
                                <a:lumOff val="15000"/>
                              </a:schemeClr>
                            </a:solidFill>
                            <a:latin typeface="Cambria Math" panose="02040503050406030204" pitchFamily="18" charset="0"/>
                            <a:cs typeface="Franklin Gothic Book"/>
                          </a:rPr>
                          <m:t>−21</m:t>
                        </m:r>
                      </m:sup>
                    </m:sSup>
                    <m:r>
                      <a:rPr lang="en-US" sz="14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cm</m:t>
                    </m:r>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4566387" y="4839328"/>
                <a:ext cx="2610138" cy="272960"/>
              </a:xfrm>
              <a:prstGeom prst="rect">
                <a:avLst/>
              </a:prstGeom>
              <a:blipFill>
                <a:blip r:embed="rId8"/>
                <a:stretch>
                  <a:fillRect l="-4206" t="-8889" r="-1168" b="-28889"/>
                </a:stretch>
              </a:blipFill>
            </p:spPr>
            <p:txBody>
              <a:bodyPr/>
              <a:lstStyle/>
              <a:p>
                <a:r>
                  <a:rPr lang="en-US">
                    <a:noFill/>
                  </a:rPr>
                  <a:t> </a:t>
                </a:r>
              </a:p>
            </p:txBody>
          </p:sp>
        </mc:Fallback>
      </mc:AlternateContent>
      <p:sp>
        <p:nvSpPr>
          <p:cNvPr id="52" name="Right Brace 51"/>
          <p:cNvSpPr/>
          <p:nvPr/>
        </p:nvSpPr>
        <p:spPr bwMode="auto">
          <a:xfrm rot="5400000">
            <a:off x="3766930" y="210007"/>
            <a:ext cx="440754" cy="254098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3" name="TextBox 52"/>
              <p:cNvSpPr txBox="1"/>
              <p:nvPr/>
            </p:nvSpPr>
            <p:spPr>
              <a:xfrm>
                <a:off x="3456140" y="1672242"/>
                <a:ext cx="986134"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g</a:t>
                </a:r>
                <a:r>
                  <a:rPr lang="en-US" sz="1400" b="0" kern="1000" spc="30" dirty="0">
                    <a:solidFill>
                      <a:schemeClr val="tx1">
                        <a:lumMod val="85000"/>
                        <a:lumOff val="15000"/>
                      </a:schemeClr>
                    </a:solidFill>
                    <a:latin typeface="Humanst521 Lt BT" panose="020B0402020204020304" pitchFamily="34" charset="0"/>
                    <a:cs typeface="Franklin Gothic Book"/>
                  </a:rPr>
                  <a:t>-2 term </a:t>
                </a:r>
                <a14:m>
                  <m:oMath xmlns:m="http://schemas.openxmlformats.org/officeDocument/2006/math">
                    <m:sSub>
                      <m:sSubPr>
                        <m:ctrlPr>
                          <a:rPr lang="en-US" sz="1400" b="0" i="1" kern="1000" spc="30" dirty="0" smtClean="0">
                            <a:solidFill>
                              <a:schemeClr val="tx1">
                                <a:lumMod val="85000"/>
                                <a:lumOff val="15000"/>
                              </a:schemeClr>
                            </a:solidFill>
                            <a:latin typeface="Cambria Math" panose="02040503050406030204" pitchFamily="18" charset="0"/>
                            <a:cs typeface="Franklin Gothic Book"/>
                          </a:rPr>
                        </m:ctrlPr>
                      </m:sSubPr>
                      <m:e>
                        <m:r>
                          <a:rPr lang="en-US" sz="1400" b="0" i="1" kern="1000" spc="30" dirty="0" smtClean="0">
                            <a:solidFill>
                              <a:schemeClr val="tx1">
                                <a:lumMod val="85000"/>
                                <a:lumOff val="15000"/>
                              </a:schemeClr>
                            </a:solidFill>
                            <a:latin typeface="Cambria Math" panose="02040503050406030204" pitchFamily="18" charset="0"/>
                            <a:cs typeface="Franklin Gothic Book"/>
                          </a:rPr>
                          <m:t>𝜔</m:t>
                        </m:r>
                      </m:e>
                      <m:sub>
                        <m:r>
                          <a:rPr lang="en-US" sz="1400" b="0" i="1" kern="1000" spc="30" dirty="0" smtClean="0">
                            <a:solidFill>
                              <a:schemeClr val="tx1">
                                <a:lumMod val="85000"/>
                                <a:lumOff val="15000"/>
                              </a:schemeClr>
                            </a:solidFill>
                            <a:latin typeface="Cambria Math" panose="02040503050406030204" pitchFamily="18" charset="0"/>
                            <a:cs typeface="Franklin Gothic Book"/>
                          </a:rPr>
                          <m:t>𝑎</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456140" y="1672242"/>
                <a:ext cx="986134" cy="220381"/>
              </a:xfrm>
              <a:prstGeom prst="rect">
                <a:avLst/>
              </a:prstGeom>
              <a:blipFill>
                <a:blip r:embed="rId9"/>
                <a:stretch>
                  <a:fillRect l="-11111" t="-22222" b="-50000"/>
                </a:stretch>
              </a:blipFill>
            </p:spPr>
            <p:txBody>
              <a:bodyPr/>
              <a:lstStyle/>
              <a:p>
                <a:r>
                  <a:rPr lang="en-US">
                    <a:noFill/>
                  </a:rPr>
                  <a:t> </a:t>
                </a:r>
              </a:p>
            </p:txBody>
          </p:sp>
        </mc:Fallback>
      </mc:AlternateContent>
      <p:grpSp>
        <p:nvGrpSpPr>
          <p:cNvPr id="15" name="Group 14"/>
          <p:cNvGrpSpPr/>
          <p:nvPr/>
        </p:nvGrpSpPr>
        <p:grpSpPr>
          <a:xfrm>
            <a:off x="5400924" y="1252541"/>
            <a:ext cx="1974378" cy="674002"/>
            <a:chOff x="5400924" y="1252541"/>
            <a:chExt cx="1974378" cy="674002"/>
          </a:xfrm>
        </p:grpSpPr>
        <p:sp>
          <p:nvSpPr>
            <p:cNvPr id="54" name="Right Brace 53"/>
            <p:cNvSpPr/>
            <p:nvPr/>
          </p:nvSpPr>
          <p:spPr bwMode="auto">
            <a:xfrm rot="5400000">
              <a:off x="6178262" y="475203"/>
              <a:ext cx="419701" cy="1974378"/>
            </a:xfrm>
            <a:prstGeom prst="rightBrace">
              <a:avLst/>
            </a:prstGeom>
            <a:ln w="12700" cap="rnd">
              <a:solidFill>
                <a:schemeClr val="bg2">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55" name="TextBox 54"/>
                <p:cNvSpPr txBox="1"/>
                <p:nvPr/>
              </p:nvSpPr>
              <p:spPr>
                <a:xfrm>
                  <a:off x="5936125" y="1706162"/>
                  <a:ext cx="1199247" cy="220381"/>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EDM term </a:t>
                  </a:r>
                  <a14:m>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r>
                            <a:rPr lang="en-US" sz="1400" b="0" i="1" kern="1000" spc="30" smtClean="0">
                              <a:solidFill>
                                <a:schemeClr val="tx1">
                                  <a:lumMod val="85000"/>
                                  <a:lumOff val="15000"/>
                                </a:schemeClr>
                              </a:solidFill>
                              <a:latin typeface="Cambria Math" panose="02040503050406030204" pitchFamily="18" charset="0"/>
                              <a:cs typeface="Franklin Gothic Book"/>
                            </a:rPr>
                            <m:t>𝜔</m:t>
                          </m:r>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55" name="TextBox 54"/>
                <p:cNvSpPr txBox="1">
                  <a:spLocks noRot="1" noChangeAspect="1" noMove="1" noResize="1" noEditPoints="1" noAdjustHandles="1" noChangeArrowheads="1" noChangeShapeType="1" noTextEdit="1"/>
                </p:cNvSpPr>
                <p:nvPr/>
              </p:nvSpPr>
              <p:spPr>
                <a:xfrm>
                  <a:off x="5936125" y="1706162"/>
                  <a:ext cx="1199247" cy="220381"/>
                </a:xfrm>
                <a:prstGeom prst="rect">
                  <a:avLst/>
                </a:prstGeom>
                <a:blipFill>
                  <a:blip r:embed="rId10"/>
                  <a:stretch>
                    <a:fillRect l="-9137" t="-22222" b="-50000"/>
                  </a:stretch>
                </a:blipFill>
              </p:spPr>
              <p:txBody>
                <a:bodyPr/>
                <a:lstStyle/>
                <a:p>
                  <a:r>
                    <a:rPr lang="en-US">
                      <a:noFill/>
                    </a:rPr>
                    <a:t> </a:t>
                  </a:r>
                </a:p>
              </p:txBody>
            </p:sp>
          </mc:Fallback>
        </mc:AlternateContent>
      </p:grpSp>
      <p:grpSp>
        <p:nvGrpSpPr>
          <p:cNvPr id="61" name="Group 60"/>
          <p:cNvGrpSpPr/>
          <p:nvPr/>
        </p:nvGrpSpPr>
        <p:grpSpPr>
          <a:xfrm>
            <a:off x="2640606" y="706237"/>
            <a:ext cx="2617195" cy="649063"/>
            <a:chOff x="3202309" y="706237"/>
            <a:chExt cx="2055492" cy="649063"/>
          </a:xfrm>
        </p:grpSpPr>
        <p:cxnSp>
          <p:nvCxnSpPr>
            <p:cNvPr id="57" name="Straight Connector 56"/>
            <p:cNvCxnSpPr/>
            <p:nvPr/>
          </p:nvCxnSpPr>
          <p:spPr bwMode="auto">
            <a:xfrm>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58" name="Straight Connector 57"/>
            <p:cNvCxnSpPr/>
            <p:nvPr/>
          </p:nvCxnSpPr>
          <p:spPr bwMode="auto">
            <a:xfrm flipV="1">
              <a:off x="3202309" y="706237"/>
              <a:ext cx="2055492" cy="649063"/>
            </a:xfrm>
            <a:prstGeom prst="line">
              <a:avLst/>
            </a:prstGeom>
            <a:ln w="28575">
              <a:headEnd type="none" w="med" len="med"/>
              <a:tailEnd type="none" w="med" len="med"/>
            </a:ln>
          </p:spPr>
          <p:style>
            <a:lnRef idx="1">
              <a:schemeClr val="accent3"/>
            </a:lnRef>
            <a:fillRef idx="0">
              <a:schemeClr val="accent3"/>
            </a:fillRef>
            <a:effectRef idx="0">
              <a:schemeClr val="accent3"/>
            </a:effectRef>
            <a:fontRef idx="minor">
              <a:schemeClr val="tx1"/>
            </a:fontRef>
          </p:style>
        </p:cxnSp>
      </p:grpSp>
      <mc:AlternateContent xmlns:mc="http://schemas.openxmlformats.org/markup-compatibility/2006" xmlns:a14="http://schemas.microsoft.com/office/drawing/2010/main">
        <mc:Choice Requires="a14">
          <p:sp>
            <p:nvSpPr>
              <p:cNvPr id="7" name="TextBox 6"/>
              <p:cNvSpPr txBox="1"/>
              <p:nvPr/>
            </p:nvSpPr>
            <p:spPr>
              <a:xfrm>
                <a:off x="4844287" y="2499114"/>
                <a:ext cx="1288430" cy="219997"/>
              </a:xfrm>
              <a:prstGeom prst="rect">
                <a:avLst/>
              </a:prstGeom>
              <a:solidFill>
                <a:schemeClr val="bg1"/>
              </a:solidFill>
            </p:spPr>
            <p:txBody>
              <a:bodyPr wrap="none" lIns="0" tIns="0" rIns="0" bIns="0" rtlCol="0" anchor="t" anchorCtr="0">
                <a:spAutoFit/>
              </a:bodyPr>
              <a:lstStyle/>
              <a:p>
                <a:pPr>
                  <a:lnSpc>
                    <a:spcPct val="110000"/>
                  </a:lnSpc>
                  <a:spcBef>
                    <a:spcPts val="0"/>
                  </a:spcBef>
                </a:pPr>
                <a:r>
                  <a:rPr lang="en-US" sz="1400" kern="1000" spc="30" dirty="0">
                    <a:solidFill>
                      <a:schemeClr val="tx1">
                        <a:lumMod val="85000"/>
                        <a:lumOff val="15000"/>
                      </a:schemeClr>
                    </a:solidFill>
                    <a:latin typeface="Humanst521 Lt BT" panose="020B0402020204020304" pitchFamily="34" charset="0"/>
                    <a:cs typeface="Franklin Gothic Book"/>
                  </a:rPr>
                  <a:t>set </a:t>
                </a:r>
                <a14:m>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𝐸</m:t>
                    </m:r>
                    <m:r>
                      <a:rPr lang="en-US" sz="1400" b="0" i="1" kern="1000" spc="30" smtClean="0">
                        <a:solidFill>
                          <a:schemeClr val="tx1">
                            <a:lumMod val="85000"/>
                            <a:lumOff val="15000"/>
                          </a:schemeClr>
                        </a:solidFill>
                        <a:latin typeface="Cambria Math" panose="02040503050406030204" pitchFamily="18" charset="0"/>
                        <a:cs typeface="Franklin Gothic Book"/>
                      </a:rPr>
                      <m:t> ≅</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𝑎𝐵𝑐</m:t>
                    </m:r>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𝛽</m:t>
                    </m:r>
                    <m:sSup>
                      <m:sSupPr>
                        <m:ctrlP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ctrlPr>
                      </m:sSupPr>
                      <m:e>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𝛾</m:t>
                        </m:r>
                      </m:e>
                      <m:sup>
                        <m:r>
                          <a:rPr lang="en-US" sz="1400" b="0" i="1" kern="1000" spc="30" smtClean="0">
                            <a:solidFill>
                              <a:schemeClr val="tx1">
                                <a:lumMod val="85000"/>
                                <a:lumOff val="15000"/>
                              </a:schemeClr>
                            </a:solidFill>
                            <a:latin typeface="Cambria Math" panose="02040503050406030204" pitchFamily="18" charset="0"/>
                            <a:ea typeface="Cambria Math" panose="02040503050406030204" pitchFamily="18" charset="0"/>
                            <a:cs typeface="Franklin Gothic Book"/>
                          </a:rPr>
                          <m:t>2</m:t>
                        </m:r>
                      </m:sup>
                    </m:sSup>
                  </m:oMath>
                </a14:m>
                <a:endParaRPr lang="en-US" sz="1400" kern="1000" spc="30" dirty="0">
                  <a:solidFill>
                    <a:schemeClr val="tx1">
                      <a:lumMod val="85000"/>
                      <a:lumOff val="15000"/>
                    </a:schemeClr>
                  </a:solidFill>
                  <a:latin typeface="Humanst521 Lt BT" panose="020B0402020204020304" pitchFamily="34" charset="0"/>
                  <a:cs typeface="Franklin Gothic Book"/>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844287" y="2499114"/>
                <a:ext cx="1288430" cy="219997"/>
              </a:xfrm>
              <a:prstGeom prst="rect">
                <a:avLst/>
              </a:prstGeom>
              <a:blipFill>
                <a:blip r:embed="rId11"/>
                <a:stretch>
                  <a:fillRect l="-8531" t="-22222" r="-1896" b="-50000"/>
                </a:stretch>
              </a:blipFill>
            </p:spPr>
            <p:txBody>
              <a:bodyPr/>
              <a:lstStyle/>
              <a:p>
                <a:r>
                  <a:rPr lang="en-US">
                    <a:noFill/>
                  </a:rPr>
                  <a:t> </a:t>
                </a:r>
              </a:p>
            </p:txBody>
          </p:sp>
        </mc:Fallback>
      </mc:AlternateContent>
      <p:sp>
        <p:nvSpPr>
          <p:cNvPr id="42" name="Up Arrow 41"/>
          <p:cNvSpPr/>
          <p:nvPr/>
        </p:nvSpPr>
        <p:spPr bwMode="auto">
          <a:xfrm rot="16956010">
            <a:off x="8275274" y="3836211"/>
            <a:ext cx="547102" cy="634123"/>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E</a:t>
            </a:r>
            <a:endParaRPr lang="en-US" dirty="0">
              <a:latin typeface="Humanst521 Lt BT" panose="020B0402020204020304" pitchFamily="34" charset="0"/>
            </a:endParaRPr>
          </a:p>
        </p:txBody>
      </p:sp>
      <p:sp>
        <p:nvSpPr>
          <p:cNvPr id="44" name="Slide Number Placeholder 2"/>
          <p:cNvSpPr txBox="1">
            <a:spLocks/>
          </p:cNvSpPr>
          <p:nvPr/>
        </p:nvSpPr>
        <p:spPr>
          <a:xfrm>
            <a:off x="42329" y="4968081"/>
            <a:ext cx="575742" cy="147638"/>
          </a:xfrm>
          <a:prstGeom prst="rect">
            <a:avLst/>
          </a:prstGeom>
        </p:spPr>
        <p:txBody>
          <a:bodyPr vert="horz" wrap="square" lIns="0" tIns="0" rIns="0" bIns="0" numCol="1" anchor="t" anchorCtr="0" compatLnSpc="1">
            <a:prstTxWarp prst="textNoShape">
              <a:avLst/>
            </a:prstTxWarp>
          </a:bodyPr>
          <a:lstStyle>
            <a:defPPr>
              <a:defRPr lang="de-CH"/>
            </a:defPPr>
            <a:lvl1pPr algn="l" rtl="0" fontAlgn="base">
              <a:spcBef>
                <a:spcPct val="0"/>
              </a:spcBef>
              <a:spcAft>
                <a:spcPct val="0"/>
              </a:spcAft>
              <a:defRPr sz="900" kern="1200" smtClean="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HelveticaNeue" pitchFamily="2" charset="0"/>
                <a:ea typeface="+mn-ea"/>
                <a:cs typeface="+mn-cs"/>
              </a:defRPr>
            </a:lvl2pPr>
            <a:lvl3pPr marL="914400" algn="l" rtl="0" fontAlgn="base">
              <a:spcBef>
                <a:spcPct val="0"/>
              </a:spcBef>
              <a:spcAft>
                <a:spcPct val="0"/>
              </a:spcAft>
              <a:defRPr kern="1200">
                <a:solidFill>
                  <a:schemeClr val="tx1"/>
                </a:solidFill>
                <a:latin typeface="HelveticaNeue" pitchFamily="2" charset="0"/>
                <a:ea typeface="+mn-ea"/>
                <a:cs typeface="+mn-cs"/>
              </a:defRPr>
            </a:lvl3pPr>
            <a:lvl4pPr marL="1371600" algn="l" rtl="0" fontAlgn="base">
              <a:spcBef>
                <a:spcPct val="0"/>
              </a:spcBef>
              <a:spcAft>
                <a:spcPct val="0"/>
              </a:spcAft>
              <a:defRPr kern="1200">
                <a:solidFill>
                  <a:schemeClr val="tx1"/>
                </a:solidFill>
                <a:latin typeface="HelveticaNeue" pitchFamily="2" charset="0"/>
                <a:ea typeface="+mn-ea"/>
                <a:cs typeface="+mn-cs"/>
              </a:defRPr>
            </a:lvl4pPr>
            <a:lvl5pPr marL="1828800" algn="l" rtl="0" fontAlgn="base">
              <a:spcBef>
                <a:spcPct val="0"/>
              </a:spcBef>
              <a:spcAft>
                <a:spcPct val="0"/>
              </a:spcAft>
              <a:defRPr kern="1200">
                <a:solidFill>
                  <a:schemeClr val="tx1"/>
                </a:solidFill>
                <a:latin typeface="HelveticaNeue" pitchFamily="2" charset="0"/>
                <a:ea typeface="+mn-ea"/>
                <a:cs typeface="+mn-cs"/>
              </a:defRPr>
            </a:lvl5pPr>
            <a:lvl6pPr marL="2286000" algn="l" defTabSz="914400" rtl="0" eaLnBrk="1" latinLnBrk="0" hangingPunct="1">
              <a:defRPr kern="1200">
                <a:solidFill>
                  <a:schemeClr val="tx1"/>
                </a:solidFill>
                <a:latin typeface="HelveticaNeue" pitchFamily="2" charset="0"/>
                <a:ea typeface="+mn-ea"/>
                <a:cs typeface="+mn-cs"/>
              </a:defRPr>
            </a:lvl6pPr>
            <a:lvl7pPr marL="2743200" algn="l" defTabSz="914400" rtl="0" eaLnBrk="1" latinLnBrk="0" hangingPunct="1">
              <a:defRPr kern="1200">
                <a:solidFill>
                  <a:schemeClr val="tx1"/>
                </a:solidFill>
                <a:latin typeface="HelveticaNeue" pitchFamily="2" charset="0"/>
                <a:ea typeface="+mn-ea"/>
                <a:cs typeface="+mn-cs"/>
              </a:defRPr>
            </a:lvl7pPr>
            <a:lvl8pPr marL="3200400" algn="l" defTabSz="914400" rtl="0" eaLnBrk="1" latinLnBrk="0" hangingPunct="1">
              <a:defRPr kern="1200">
                <a:solidFill>
                  <a:schemeClr val="tx1"/>
                </a:solidFill>
                <a:latin typeface="HelveticaNeue" pitchFamily="2" charset="0"/>
                <a:ea typeface="+mn-ea"/>
                <a:cs typeface="+mn-cs"/>
              </a:defRPr>
            </a:lvl8pPr>
            <a:lvl9pPr marL="3657600" algn="l" defTabSz="914400" rtl="0" eaLnBrk="1" latinLnBrk="0" hangingPunct="1">
              <a:defRPr kern="1200">
                <a:solidFill>
                  <a:schemeClr val="tx1"/>
                </a:solidFill>
                <a:latin typeface="HelveticaNeue" pitchFamily="2" charset="0"/>
                <a:ea typeface="+mn-ea"/>
                <a:cs typeface="+mn-cs"/>
              </a:defRPr>
            </a:lvl9pPr>
          </a:lstStyle>
          <a:p>
            <a:pPr eaLnBrk="0" hangingPunct="0">
              <a:defRPr/>
            </a:pPr>
            <a:fld id="{EBC07571-3134-BB4B-B83F-1A9FE18D34F3}" type="slidenum">
              <a:rPr lang="de-DE" smtClean="0">
                <a:solidFill>
                  <a:srgbClr val="000000"/>
                </a:solidFill>
                <a:latin typeface="Humanst521 Lt BT" panose="020B0402020204020304" pitchFamily="34" charset="0"/>
              </a:rPr>
              <a:pPr eaLnBrk="0" hangingPunct="0">
                <a:defRPr/>
              </a:pPr>
              <a:t>7</a:t>
            </a:fld>
            <a:endParaRPr lang="de-DE" dirty="0">
              <a:solidFill>
                <a:srgbClr val="000000"/>
              </a:solidFill>
              <a:latin typeface="Humanst521 Lt BT" panose="020B0402020204020304" pitchFamily="34" charset="0"/>
            </a:endParaRPr>
          </a:p>
        </p:txBody>
      </p:sp>
      <p:sp>
        <p:nvSpPr>
          <p:cNvPr id="13" name="TextBox 12"/>
          <p:cNvSpPr txBox="1"/>
          <p:nvPr/>
        </p:nvSpPr>
        <p:spPr>
          <a:xfrm>
            <a:off x="601894" y="4944993"/>
            <a:ext cx="2271584" cy="173189"/>
          </a:xfrm>
          <a:prstGeom prst="rect">
            <a:avLst/>
          </a:prstGeom>
          <a:noFill/>
        </p:spPr>
        <p:txBody>
          <a:bodyPr wrap="none" lIns="0" tIns="0" rIns="0" bIns="0" rtlCol="0" anchor="t" anchorCtr="0">
            <a:spAutoFit/>
          </a:bodyPr>
          <a:lstStyle/>
          <a:p>
            <a:pPr>
              <a:lnSpc>
                <a:spcPct val="110000"/>
              </a:lnSpc>
              <a:spcBef>
                <a:spcPts val="0"/>
              </a:spcBef>
            </a:pPr>
            <a:r>
              <a:rPr lang="en-US" sz="1100" kern="1000" spc="30" dirty="0">
                <a:solidFill>
                  <a:schemeClr val="tx1">
                    <a:lumMod val="85000"/>
                    <a:lumOff val="15000"/>
                  </a:schemeClr>
                </a:solidFill>
                <a:latin typeface="Humanst521 Lt BT" panose="020B0402020204020304" pitchFamily="34" charset="0"/>
                <a:cs typeface="Franklin Gothic Book"/>
              </a:rPr>
              <a:t>[</a:t>
            </a:r>
            <a:r>
              <a:rPr lang="en-US" sz="1100" kern="1000" spc="30" baseline="30000" dirty="0">
                <a:solidFill>
                  <a:schemeClr val="tx1">
                    <a:lumMod val="85000"/>
                    <a:lumOff val="15000"/>
                  </a:schemeClr>
                </a:solidFill>
                <a:latin typeface="Humanst521 Lt BT" panose="020B0402020204020304" pitchFamily="34" charset="0"/>
                <a:cs typeface="Franklin Gothic Book"/>
              </a:rPr>
              <a:t>*</a:t>
            </a:r>
            <a:r>
              <a:rPr lang="en-US" sz="1100" kern="1000" spc="30" dirty="0">
                <a:solidFill>
                  <a:schemeClr val="tx1">
                    <a:lumMod val="85000"/>
                    <a:lumOff val="15000"/>
                  </a:schemeClr>
                </a:solidFill>
                <a:latin typeface="Humanst521 Lt BT" panose="020B0402020204020304" pitchFamily="34" charset="0"/>
                <a:cs typeface="Franklin Gothic Book"/>
              </a:rPr>
              <a:t>Farley et al,, PRL93 042001 (2004) ] ,</a:t>
            </a:r>
          </a:p>
        </p:txBody>
      </p:sp>
      <p:grpSp>
        <p:nvGrpSpPr>
          <p:cNvPr id="16" name="Group 15"/>
          <p:cNvGrpSpPr/>
          <p:nvPr/>
        </p:nvGrpSpPr>
        <p:grpSpPr>
          <a:xfrm>
            <a:off x="-2300415" y="2024133"/>
            <a:ext cx="6275697" cy="2562690"/>
            <a:chOff x="-2300415" y="2024133"/>
            <a:chExt cx="6275697" cy="2562690"/>
          </a:xfrm>
        </p:grpSpPr>
        <p:sp>
          <p:nvSpPr>
            <p:cNvPr id="5" name="Arc 4"/>
            <p:cNvSpPr/>
            <p:nvPr/>
          </p:nvSpPr>
          <p:spPr bwMode="auto">
            <a:xfrm>
              <a:off x="-2300415" y="2033059"/>
              <a:ext cx="5306187" cy="2553764"/>
            </a:xfrm>
            <a:prstGeom prst="arc">
              <a:avLst>
                <a:gd name="adj1" fmla="val 19979841"/>
                <a:gd name="adj2" fmla="val 5539216"/>
              </a:avLst>
            </a:prstGeom>
            <a:ln w="12700" cap="rnd">
              <a:solidFill>
                <a:schemeClr val="bg2">
                  <a:lumMod val="75000"/>
                </a:schemeClr>
              </a:solidFill>
              <a:prstDash val="dash"/>
              <a:headEnd type="none" w="med" len="med"/>
              <a:tailEnd type="arrow" w="med" len="med"/>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dirty="0">
                <a:latin typeface="Humanst521 Lt BT" panose="020B0402020204020304" pitchFamily="34" charset="0"/>
              </a:endParaRPr>
            </a:p>
          </p:txBody>
        </p:sp>
        <p:grpSp>
          <p:nvGrpSpPr>
            <p:cNvPr id="3" name="Group 2"/>
            <p:cNvGrpSpPr/>
            <p:nvPr/>
          </p:nvGrpSpPr>
          <p:grpSpPr>
            <a:xfrm>
              <a:off x="112928" y="2024133"/>
              <a:ext cx="3862354" cy="2318437"/>
              <a:chOff x="112928" y="1967862"/>
              <a:chExt cx="3862354" cy="2318437"/>
            </a:xfrm>
          </p:grpSpPr>
          <p:sp>
            <p:nvSpPr>
              <p:cNvPr id="56" name="Oval 55"/>
              <p:cNvSpPr/>
              <p:nvPr/>
            </p:nvSpPr>
            <p:spPr bwMode="auto">
              <a:xfrm rot="670316">
                <a:off x="1577840" y="3605192"/>
                <a:ext cx="2047875" cy="657225"/>
              </a:xfrm>
              <a:prstGeom prst="ellipse">
                <a:avLst/>
              </a:prstGeom>
              <a:solidFill>
                <a:schemeClr val="bg1">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34" name="Straight Connector 33"/>
              <p:cNvCxnSpPr/>
              <p:nvPr/>
            </p:nvCxnSpPr>
            <p:spPr bwMode="auto">
              <a:xfrm>
                <a:off x="112928" y="3328835"/>
                <a:ext cx="3205274" cy="817708"/>
              </a:xfrm>
              <a:prstGeom prst="line">
                <a:avLst/>
              </a:prstGeom>
              <a:ln w="12700" cap="rnd">
                <a:solidFill>
                  <a:schemeClr val="bg2">
                    <a:lumMod val="60000"/>
                    <a:lumOff val="40000"/>
                  </a:schemeClr>
                </a:solidFill>
                <a:prstDash val="sysDash"/>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4" name="Oval 3"/>
              <p:cNvSpPr/>
              <p:nvPr/>
            </p:nvSpPr>
            <p:spPr bwMode="auto">
              <a:xfrm rot="1608878">
                <a:off x="1571225" y="3629074"/>
                <a:ext cx="2047875" cy="657225"/>
              </a:xfrm>
              <a:prstGeom prst="ellipse">
                <a:avLst/>
              </a:prstGeom>
              <a:solidFill>
                <a:srgbClr val="7DA56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p:cxnSp>
            <p:nvCxnSpPr>
              <p:cNvPr id="6" name="Straight Arrow Connector 5"/>
              <p:cNvCxnSpPr>
                <a:endCxn id="4" idx="3"/>
              </p:cNvCxnSpPr>
              <p:nvPr/>
            </p:nvCxnSpPr>
            <p:spPr bwMode="auto">
              <a:xfrm flipH="1" flipV="1">
                <a:off x="1844163" y="3838450"/>
                <a:ext cx="751002" cy="119237"/>
              </a:xfrm>
              <a:prstGeom prst="straightConnector1">
                <a:avLst/>
              </a:prstGeom>
              <a:ln w="38100" cap="rnd">
                <a:solidFill>
                  <a:srgbClr val="0066AA"/>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bwMode="auto">
              <a:xfrm flipV="1">
                <a:off x="2595162" y="2809925"/>
                <a:ext cx="0" cy="1147761"/>
              </a:xfrm>
              <a:prstGeom prst="straightConnector1">
                <a:avLst/>
              </a:prstGeom>
              <a:ln w="19050" cap="rnd">
                <a:solidFill>
                  <a:schemeClr val="bg2">
                    <a:lumMod val="75000"/>
                  </a:schemeClr>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1" name="Straight Arrow Connector 10"/>
              <p:cNvCxnSpPr/>
              <p:nvPr/>
            </p:nvCxnSpPr>
            <p:spPr bwMode="auto">
              <a:xfrm>
                <a:off x="2595163" y="3957686"/>
                <a:ext cx="319087" cy="84904"/>
              </a:xfrm>
              <a:prstGeom prst="straightConnector1">
                <a:avLst/>
              </a:prstGeom>
              <a:ln w="19050" cap="rnd">
                <a:solidFill>
                  <a:srgbClr val="75A82B"/>
                </a:solidFill>
                <a:headEnd type="none" w="med" len="med"/>
                <a:tailEnd type="triangle"/>
              </a:ln>
              <a:effectLst/>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bwMode="auto">
              <a:xfrm flipV="1">
                <a:off x="2595162" y="2940493"/>
                <a:ext cx="315612" cy="1017194"/>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25" name="Arc 24"/>
              <p:cNvSpPr/>
              <p:nvPr/>
            </p:nvSpPr>
            <p:spPr bwMode="auto">
              <a:xfrm rot="1618659">
                <a:off x="1571225" y="3626839"/>
                <a:ext cx="2047875" cy="657225"/>
              </a:xfrm>
              <a:prstGeom prst="arc">
                <a:avLst>
                  <a:gd name="adj1" fmla="val 9639987"/>
                  <a:gd name="adj2" fmla="val 11296803"/>
                </a:avLst>
              </a:prstGeom>
              <a:noFill/>
              <a:ln w="19050">
                <a:solidFill>
                  <a:srgbClr val="014DB2"/>
                </a:solidFill>
                <a:headEnd type="none" w="med" len="med"/>
                <a:tailEnd type="triangle" w="med" len="med"/>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2276075" y="2831747"/>
                    <a:ext cx="270652"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𝑎</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276075" y="2831747"/>
                    <a:ext cx="270652" cy="236988"/>
                  </a:xfrm>
                  <a:prstGeom prst="rect">
                    <a:avLst/>
                  </a:prstGeom>
                  <a:blipFill>
                    <a:blip r:embed="rId12"/>
                    <a:stretch>
                      <a:fillRect l="-6667"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942110" y="3801266"/>
                    <a:ext cx="260199"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sSub>
                            <m:sSubPr>
                              <m:ctrlPr>
                                <a:rPr lang="en-US" sz="1400" b="0" i="1" kern="1000" spc="30" smtClean="0">
                                  <a:solidFill>
                                    <a:schemeClr val="tx1">
                                      <a:lumMod val="85000"/>
                                      <a:lumOff val="15000"/>
                                    </a:schemeClr>
                                  </a:solidFill>
                                  <a:latin typeface="Cambria Math" panose="02040503050406030204" pitchFamily="18" charset="0"/>
                                  <a:cs typeface="Franklin Gothic Book"/>
                                </a:rPr>
                              </m:ctrlPr>
                            </m:sSubPr>
                            <m:e>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𝜔</m:t>
                                  </m:r>
                                </m:e>
                              </m:acc>
                            </m:e>
                            <m:sub>
                              <m:r>
                                <a:rPr lang="en-US" sz="1400" b="0" i="1" kern="1000" spc="30" smtClean="0">
                                  <a:solidFill>
                                    <a:schemeClr val="tx1">
                                      <a:lumMod val="85000"/>
                                      <a:lumOff val="15000"/>
                                    </a:schemeClr>
                                  </a:solidFill>
                                  <a:latin typeface="Cambria Math" panose="02040503050406030204" pitchFamily="18" charset="0"/>
                                  <a:cs typeface="Franklin Gothic Book"/>
                                </a:rPr>
                                <m:t>𝑒</m:t>
                              </m:r>
                            </m:sub>
                          </m:sSub>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942110" y="3801266"/>
                    <a:ext cx="260199" cy="236988"/>
                  </a:xfrm>
                  <a:prstGeom prst="rect">
                    <a:avLst/>
                  </a:prstGeom>
                  <a:blipFill>
                    <a:blip r:embed="rId13"/>
                    <a:stretch>
                      <a:fillRect l="-9524"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941409" y="2666327"/>
                    <a:ext cx="1033873" cy="287195"/>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ad>
                            <m:radPr>
                              <m:degHide m:val="on"/>
                              <m:ctrlPr>
                                <a:rPr lang="en-US" sz="1400" b="0" i="1" kern="1000" spc="30" smtClean="0">
                                  <a:solidFill>
                                    <a:schemeClr val="tx1">
                                      <a:lumMod val="85000"/>
                                      <a:lumOff val="15000"/>
                                    </a:schemeClr>
                                  </a:solidFill>
                                  <a:latin typeface="Cambria Math" panose="02040503050406030204" pitchFamily="18" charset="0"/>
                                </a:rPr>
                              </m:ctrlPr>
                            </m:radPr>
                            <m:deg/>
                            <m:e>
                              <m:sSub>
                                <m:sSubPr>
                                  <m:ctrlPr>
                                    <a:rPr lang="en-US" sz="1400" i="1" kern="1000" spc="30">
                                      <a:solidFill>
                                        <a:schemeClr val="tx1">
                                          <a:lumMod val="85000"/>
                                          <a:lumOff val="15000"/>
                                        </a:schemeClr>
                                      </a:solidFill>
                                      <a:latin typeface="Cambria Math" panose="02040503050406030204" pitchFamily="18" charset="0"/>
                                      <a:cs typeface="Franklin Gothic Book"/>
                                    </a:rPr>
                                  </m:ctrlPr>
                                </m:sSubPr>
                                <m:e>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acc>
                                        <m:accPr>
                                          <m:chr m:val="⃗"/>
                                          <m:ctrlPr>
                                            <a:rPr lang="en-US" sz="1400" i="1" kern="1000" spc="30">
                                              <a:solidFill>
                                                <a:schemeClr val="tx1">
                                                  <a:lumMod val="85000"/>
                                                  <a:lumOff val="15000"/>
                                                </a:schemeClr>
                                              </a:solidFill>
                                              <a:latin typeface="Cambria Math" panose="02040503050406030204" pitchFamily="18" charset="0"/>
                                              <a:cs typeface="Franklin Gothic Book"/>
                                            </a:rPr>
                                          </m:ctrlPr>
                                        </m:accPr>
                                        <m:e>
                                          <m:r>
                                            <a:rPr lang="en-US" sz="1400" i="1" kern="1000" spc="30">
                                              <a:solidFill>
                                                <a:schemeClr val="tx1">
                                                  <a:lumMod val="85000"/>
                                                  <a:lumOff val="15000"/>
                                                </a:schemeClr>
                                              </a:solidFill>
                                              <a:latin typeface="Cambria Math" panose="02040503050406030204" pitchFamily="18" charset="0"/>
                                              <a:cs typeface="Franklin Gothic Book"/>
                                            </a:rPr>
                                            <m:t>𝜔</m:t>
                                          </m:r>
                                        </m:e>
                                      </m:acc>
                                    </m:e>
                                    <m:sup>
                                      <m:r>
                                        <a:rPr lang="en-US" sz="1400" b="0" i="1" kern="1000" spc="30" smtClean="0">
                                          <a:solidFill>
                                            <a:schemeClr val="tx1">
                                              <a:lumMod val="85000"/>
                                              <a:lumOff val="15000"/>
                                            </a:schemeClr>
                                          </a:solidFill>
                                          <a:latin typeface="Cambria Math" panose="02040503050406030204" pitchFamily="18" charset="0"/>
                                          <a:cs typeface="Franklin Gothic Book"/>
                                        </a:rPr>
                                        <m:t>2</m:t>
                                      </m:r>
                                    </m:sup>
                                  </m:sSup>
                                </m:e>
                                <m:sub>
                                  <m:r>
                                    <a:rPr lang="en-US" sz="1400" i="1" kern="1000" spc="30">
                                      <a:solidFill>
                                        <a:schemeClr val="tx1">
                                          <a:lumMod val="85000"/>
                                          <a:lumOff val="15000"/>
                                        </a:schemeClr>
                                      </a:solidFill>
                                      <a:latin typeface="Cambria Math" panose="02040503050406030204" pitchFamily="18" charset="0"/>
                                      <a:cs typeface="Franklin Gothic Book"/>
                                    </a:rPr>
                                    <m:t>𝑎</m:t>
                                  </m:r>
                                </m:sub>
                              </m:sSub>
                              <m:r>
                                <a:rPr lang="en-US" sz="1400" i="1" kern="1000" spc="30">
                                  <a:solidFill>
                                    <a:schemeClr val="tx1">
                                      <a:lumMod val="85000"/>
                                      <a:lumOff val="15000"/>
                                    </a:schemeClr>
                                  </a:solidFill>
                                  <a:latin typeface="Cambria Math" panose="02040503050406030204" pitchFamily="18" charset="0"/>
                                  <a:cs typeface="Franklin Gothic Book"/>
                                </a:rPr>
                                <m:t>+</m:t>
                              </m:r>
                              <m:sSub>
                                <m:sSubPr>
                                  <m:ctrlPr>
                                    <a:rPr lang="en-US" sz="1400" i="1" kern="1000" spc="30">
                                      <a:solidFill>
                                        <a:schemeClr val="tx1">
                                          <a:lumMod val="85000"/>
                                          <a:lumOff val="15000"/>
                                        </a:schemeClr>
                                      </a:solidFill>
                                      <a:latin typeface="Cambria Math" panose="02040503050406030204" pitchFamily="18" charset="0"/>
                                      <a:cs typeface="Franklin Gothic Book"/>
                                    </a:rPr>
                                  </m:ctrlPr>
                                </m:sSubPr>
                                <m:e>
                                  <m:sSup>
                                    <m:sSupPr>
                                      <m:ctrlPr>
                                        <a:rPr lang="en-US" sz="1400" b="0" i="1" kern="1000" spc="30" smtClean="0">
                                          <a:solidFill>
                                            <a:schemeClr val="tx1">
                                              <a:lumMod val="85000"/>
                                              <a:lumOff val="15000"/>
                                            </a:schemeClr>
                                          </a:solidFill>
                                          <a:latin typeface="Cambria Math" panose="02040503050406030204" pitchFamily="18" charset="0"/>
                                          <a:cs typeface="Franklin Gothic Book"/>
                                        </a:rPr>
                                      </m:ctrlPr>
                                    </m:sSupPr>
                                    <m:e>
                                      <m:acc>
                                        <m:accPr>
                                          <m:chr m:val="⃗"/>
                                          <m:ctrlPr>
                                            <a:rPr lang="en-US" sz="1400" i="1" kern="1000" spc="30">
                                              <a:solidFill>
                                                <a:schemeClr val="tx1">
                                                  <a:lumMod val="85000"/>
                                                  <a:lumOff val="15000"/>
                                                </a:schemeClr>
                                              </a:solidFill>
                                              <a:latin typeface="Cambria Math" panose="02040503050406030204" pitchFamily="18" charset="0"/>
                                              <a:cs typeface="Franklin Gothic Book"/>
                                            </a:rPr>
                                          </m:ctrlPr>
                                        </m:accPr>
                                        <m:e>
                                          <m:r>
                                            <a:rPr lang="en-US" sz="1400" i="1" kern="1000" spc="30">
                                              <a:solidFill>
                                                <a:schemeClr val="tx1">
                                                  <a:lumMod val="85000"/>
                                                  <a:lumOff val="15000"/>
                                                </a:schemeClr>
                                              </a:solidFill>
                                              <a:latin typeface="Cambria Math" panose="02040503050406030204" pitchFamily="18" charset="0"/>
                                              <a:cs typeface="Franklin Gothic Book"/>
                                            </a:rPr>
                                            <m:t>𝜔</m:t>
                                          </m:r>
                                        </m:e>
                                      </m:acc>
                                    </m:e>
                                    <m:sup>
                                      <m:r>
                                        <a:rPr lang="en-US" sz="1400" b="0" i="1" kern="1000" spc="30" smtClean="0">
                                          <a:solidFill>
                                            <a:schemeClr val="tx1">
                                              <a:lumMod val="85000"/>
                                              <a:lumOff val="15000"/>
                                            </a:schemeClr>
                                          </a:solidFill>
                                          <a:latin typeface="Cambria Math" panose="02040503050406030204" pitchFamily="18" charset="0"/>
                                          <a:cs typeface="Franklin Gothic Book"/>
                                        </a:rPr>
                                        <m:t>2</m:t>
                                      </m:r>
                                    </m:sup>
                                  </m:sSup>
                                </m:e>
                                <m:sub>
                                  <m:r>
                                    <a:rPr lang="en-US" sz="1400" i="1" kern="1000" spc="30">
                                      <a:solidFill>
                                        <a:schemeClr val="tx1">
                                          <a:lumMod val="85000"/>
                                          <a:lumOff val="15000"/>
                                        </a:schemeClr>
                                      </a:solidFill>
                                      <a:latin typeface="Cambria Math" panose="02040503050406030204" pitchFamily="18" charset="0"/>
                                      <a:cs typeface="Franklin Gothic Book"/>
                                    </a:rPr>
                                    <m:t>𝑒</m:t>
                                  </m:r>
                                </m:sub>
                              </m:sSub>
                            </m:e>
                          </m:rad>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941409" y="2666327"/>
                    <a:ext cx="1033873" cy="28719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640606" y="3033321"/>
                    <a:ext cx="152414" cy="236988"/>
                  </a:xfrm>
                  <a:prstGeom prst="rect">
                    <a:avLst/>
                  </a:prstGeom>
                  <a:solidFill>
                    <a:schemeClr val="bg1"/>
                  </a:solid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𝜂</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640606" y="3033321"/>
                    <a:ext cx="152414" cy="236988"/>
                  </a:xfrm>
                  <a:prstGeom prst="rect">
                    <a:avLst/>
                  </a:prstGeom>
                  <a:blipFill>
                    <a:blip r:embed="rId15"/>
                    <a:stretch>
                      <a:fillRect l="-24000" r="-24000" b="-15385"/>
                    </a:stretch>
                  </a:blipFill>
                </p:spPr>
                <p:txBody>
                  <a:bodyPr/>
                  <a:lstStyle/>
                  <a:p>
                    <a:r>
                      <a:rPr lang="en-US">
                        <a:noFill/>
                      </a:rPr>
                      <a:t> </a:t>
                    </a:r>
                  </a:p>
                </p:txBody>
              </p:sp>
            </mc:Fallback>
          </mc:AlternateContent>
          <p:sp>
            <p:nvSpPr>
              <p:cNvPr id="8" name="Up Arrow 7"/>
              <p:cNvSpPr/>
              <p:nvPr/>
            </p:nvSpPr>
            <p:spPr bwMode="auto">
              <a:xfrm>
                <a:off x="793948" y="2623944"/>
                <a:ext cx="540944" cy="634123"/>
              </a:xfrm>
              <a:prstGeom prst="up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CH" dirty="0">
                    <a:latin typeface="Humanst521 Lt BT" panose="020B0402020204020304" pitchFamily="34" charset="0"/>
                  </a:rPr>
                  <a:t>B</a:t>
                </a:r>
                <a:endParaRPr lang="en-US" dirty="0">
                  <a:latin typeface="Humanst521 Lt BT" panose="020B0402020204020304" pitchFamily="34" charset="0"/>
                </a:endParaRPr>
              </a:p>
            </p:txBody>
          </p:sp>
          <p:sp>
            <p:nvSpPr>
              <p:cNvPr id="10" name="Oval 9"/>
              <p:cNvSpPr/>
              <p:nvPr/>
            </p:nvSpPr>
            <p:spPr bwMode="auto">
              <a:xfrm>
                <a:off x="2552182" y="3911232"/>
                <a:ext cx="85964" cy="85964"/>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latin typeface="Humanst521 Lt BT" panose="020B04020202040203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136485" y="3678521"/>
                    <a:ext cx="13959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acc>
                            <m:accPr>
                              <m:chr m:val="⃗"/>
                              <m:ctrlPr>
                                <a:rPr lang="en-US" sz="1400" b="0" i="1" kern="1000" spc="30" smtClean="0">
                                  <a:solidFill>
                                    <a:schemeClr val="tx1">
                                      <a:lumMod val="85000"/>
                                      <a:lumOff val="15000"/>
                                    </a:schemeClr>
                                  </a:solidFill>
                                  <a:latin typeface="Cambria Math" panose="02040503050406030204" pitchFamily="18" charset="0"/>
                                  <a:cs typeface="Franklin Gothic Book"/>
                                </a:rPr>
                              </m:ctrlPr>
                            </m:accPr>
                            <m:e>
                              <m:r>
                                <a:rPr lang="en-US" sz="1400" b="0" i="1" kern="1000" spc="30" smtClean="0">
                                  <a:solidFill>
                                    <a:schemeClr val="tx1">
                                      <a:lumMod val="85000"/>
                                      <a:lumOff val="15000"/>
                                    </a:schemeClr>
                                  </a:solidFill>
                                  <a:latin typeface="Cambria Math" panose="02040503050406030204" pitchFamily="18" charset="0"/>
                                  <a:cs typeface="Franklin Gothic Book"/>
                                </a:rPr>
                                <m:t>𝑠</m:t>
                              </m:r>
                            </m:e>
                          </m:acc>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136485" y="3678521"/>
                    <a:ext cx="139590" cy="236988"/>
                  </a:xfrm>
                  <a:prstGeom prst="rect">
                    <a:avLst/>
                  </a:prstGeom>
                  <a:blipFill>
                    <a:blip r:embed="rId16"/>
                    <a:stretch>
                      <a:fillRect l="-30435" t="-30769" r="-95652"/>
                    </a:stretch>
                  </a:blipFill>
                </p:spPr>
                <p:txBody>
                  <a:bodyPr/>
                  <a:lstStyle/>
                  <a:p>
                    <a:r>
                      <a:rPr lang="en-US">
                        <a:noFill/>
                      </a:rPr>
                      <a:t> </a:t>
                    </a:r>
                  </a:p>
                </p:txBody>
              </p:sp>
            </mc:Fallback>
          </mc:AlternateContent>
          <p:sp>
            <p:nvSpPr>
              <p:cNvPr id="48" name="TextBox 47"/>
              <p:cNvSpPr txBox="1"/>
              <p:nvPr/>
            </p:nvSpPr>
            <p:spPr>
              <a:xfrm>
                <a:off x="308943" y="2021772"/>
                <a:ext cx="1591061" cy="251800"/>
              </a:xfrm>
              <a:prstGeom prst="rect">
                <a:avLst/>
              </a:prstGeom>
              <a:solidFill>
                <a:schemeClr val="bg1"/>
              </a:solidFill>
            </p:spPr>
            <p:txBody>
              <a:bodyPr wrap="square" lIns="0" tIns="0" rIns="0" bIns="0" rtlCol="0" anchor="t" anchorCtr="0">
                <a:spAutoFit/>
              </a:bodyPr>
              <a:lstStyle/>
              <a:p>
                <a:pPr>
                  <a:lnSpc>
                    <a:spcPct val="110000"/>
                  </a:lnSpc>
                  <a:spcBef>
                    <a:spcPts val="0"/>
                  </a:spcBef>
                </a:pPr>
                <a:r>
                  <a:rPr lang="en-US" sz="1600" kern="1000" spc="30" dirty="0">
                    <a:solidFill>
                      <a:schemeClr val="tx1">
                        <a:lumMod val="85000"/>
                        <a:lumOff val="15000"/>
                      </a:schemeClr>
                    </a:solidFill>
                    <a:latin typeface="Humanst521 BT" panose="020B0602020204020204" pitchFamily="34" charset="0"/>
                    <a:cs typeface="Franklin Gothic Book"/>
                  </a:rPr>
                  <a:t>FNAL &amp; JPARC</a:t>
                </a:r>
              </a:p>
            </p:txBody>
          </p:sp>
          <mc:AlternateContent xmlns:mc="http://schemas.openxmlformats.org/markup-compatibility/2006" xmlns:a14="http://schemas.microsoft.com/office/drawing/2010/main">
            <mc:Choice Requires="a14">
              <p:sp>
                <p:nvSpPr>
                  <p:cNvPr id="50" name="TextBox 49"/>
                  <p:cNvSpPr txBox="1"/>
                  <p:nvPr/>
                </p:nvSpPr>
                <p:spPr>
                  <a:xfrm>
                    <a:off x="1842488" y="1967862"/>
                    <a:ext cx="1773245" cy="312008"/>
                  </a:xfrm>
                  <a:prstGeom prst="rect">
                    <a:avLst/>
                  </a:prstGeom>
                  <a:solidFill>
                    <a:schemeClr val="bg1"/>
                  </a:solidFill>
                </p:spPr>
                <p:txBody>
                  <a:bodyPr wrap="square" lIns="0" tIns="0" rIns="0" bIns="0" rtlCol="0" anchor="t" anchorCtr="0">
                    <a:spAutoFit/>
                  </a:bodyPr>
                  <a:lstStyle/>
                  <a:p>
                    <a:pPr>
                      <a:lnSpc>
                        <a:spcPct val="110000"/>
                      </a:lnSpc>
                      <a:spcBef>
                        <a:spcPts val="0"/>
                      </a:spcBef>
                    </a:pPr>
                    <a14:m>
                      <m:oMathPara xmlns:m="http://schemas.openxmlformats.org/officeDocument/2006/math">
                        <m:oMathParaPr>
                          <m:jc m:val="right"/>
                        </m:oMathParaPr>
                        <m:oMath xmlns:m="http://schemas.openxmlformats.org/officeDocument/2006/math">
                          <m:r>
                            <a:rPr lang="en-US" sz="1600" b="0" i="1" kern="1000" spc="30" smtClean="0">
                              <a:solidFill>
                                <a:schemeClr val="tx1">
                                  <a:lumMod val="85000"/>
                                  <a:lumOff val="15000"/>
                                </a:schemeClr>
                              </a:solidFill>
                              <a:latin typeface="Cambria Math" panose="02040503050406030204" pitchFamily="18" charset="0"/>
                              <a:cs typeface="Franklin Gothic Book"/>
                            </a:rPr>
                            <m:t>𝜎</m:t>
                          </m:r>
                          <m:d>
                            <m:dPr>
                              <m:ctrlPr>
                                <a:rPr lang="en-US" sz="1600" b="0" i="1" kern="1000" spc="30" smtClean="0">
                                  <a:solidFill>
                                    <a:schemeClr val="tx1">
                                      <a:lumMod val="85000"/>
                                      <a:lumOff val="15000"/>
                                    </a:schemeClr>
                                  </a:solidFill>
                                  <a:latin typeface="Cambria Math" panose="02040503050406030204" pitchFamily="18" charset="0"/>
                                  <a:cs typeface="Franklin Gothic Book"/>
                                </a:rPr>
                              </m:ctrlPr>
                            </m:dPr>
                            <m:e>
                              <m:sSub>
                                <m:sSubPr>
                                  <m:ctrlPr>
                                    <a:rPr lang="en-US" sz="1600" b="0" i="1" kern="1000" spc="30" smtClean="0">
                                      <a:solidFill>
                                        <a:schemeClr val="tx1">
                                          <a:lumMod val="85000"/>
                                          <a:lumOff val="15000"/>
                                        </a:schemeClr>
                                      </a:solidFill>
                                      <a:latin typeface="Cambria Math" panose="02040503050406030204" pitchFamily="18" charset="0"/>
                                      <a:cs typeface="Franklin Gothic Book"/>
                                    </a:rPr>
                                  </m:ctrlPr>
                                </m:sSubPr>
                                <m:e>
                                  <m:r>
                                    <a:rPr lang="en-US" sz="1600" b="0" i="1" kern="1000" spc="30" smtClean="0">
                                      <a:solidFill>
                                        <a:schemeClr val="tx1">
                                          <a:lumMod val="85000"/>
                                          <a:lumOff val="15000"/>
                                        </a:schemeClr>
                                      </a:solidFill>
                                      <a:latin typeface="Cambria Math" panose="02040503050406030204" pitchFamily="18" charset="0"/>
                                      <a:cs typeface="Franklin Gothic Book"/>
                                    </a:rPr>
                                    <m:t>𝑑</m:t>
                                  </m:r>
                                </m:e>
                                <m:sub>
                                  <m:r>
                                    <a:rPr lang="en-US" sz="1600" b="0" i="1" kern="1000" spc="30" smtClean="0">
                                      <a:solidFill>
                                        <a:schemeClr val="tx1">
                                          <a:lumMod val="85000"/>
                                          <a:lumOff val="15000"/>
                                        </a:schemeClr>
                                      </a:solidFill>
                                      <a:latin typeface="Cambria Math" panose="02040503050406030204" pitchFamily="18" charset="0"/>
                                      <a:cs typeface="Franklin Gothic Book"/>
                                    </a:rPr>
                                    <m:t>𝜇</m:t>
                                  </m:r>
                                </m:sub>
                              </m:sSub>
                            </m:e>
                          </m:d>
                          <m:r>
                            <a:rPr lang="en-US" sz="1600" b="0" i="1" kern="1000" spc="30" smtClean="0">
                              <a:solidFill>
                                <a:schemeClr val="tx1">
                                  <a:lumMod val="85000"/>
                                  <a:lumOff val="15000"/>
                                </a:schemeClr>
                              </a:solidFill>
                              <a:latin typeface="Cambria Math" panose="02040503050406030204" pitchFamily="18" charset="0"/>
                              <a:cs typeface="Franklin Gothic Book"/>
                            </a:rPr>
                            <m:t>≈</m:t>
                          </m:r>
                          <m:sSup>
                            <m:sSupPr>
                              <m:ctrlPr>
                                <a:rPr lang="en-US" sz="1600" b="0" i="1" kern="1000" spc="30" smtClean="0">
                                  <a:solidFill>
                                    <a:schemeClr val="tx1">
                                      <a:lumMod val="85000"/>
                                      <a:lumOff val="15000"/>
                                    </a:schemeClr>
                                  </a:solidFill>
                                  <a:latin typeface="Cambria Math" panose="02040503050406030204" pitchFamily="18" charset="0"/>
                                  <a:cs typeface="Franklin Gothic Book"/>
                                </a:rPr>
                              </m:ctrlPr>
                            </m:sSupPr>
                            <m:e>
                              <m:r>
                                <a:rPr lang="en-US" sz="1600" b="0" i="1" kern="1000" spc="30" smtClean="0">
                                  <a:solidFill>
                                    <a:schemeClr val="tx1">
                                      <a:lumMod val="85000"/>
                                      <a:lumOff val="15000"/>
                                    </a:schemeClr>
                                  </a:solidFill>
                                  <a:latin typeface="Cambria Math" panose="02040503050406030204" pitchFamily="18" charset="0"/>
                                  <a:cs typeface="Franklin Gothic Book"/>
                                </a:rPr>
                                <m:t>10</m:t>
                              </m:r>
                            </m:e>
                            <m:sup>
                              <m:r>
                                <a:rPr lang="en-US" sz="1600" b="0" i="1" kern="1000" spc="30" smtClean="0">
                                  <a:solidFill>
                                    <a:schemeClr val="tx1">
                                      <a:lumMod val="85000"/>
                                      <a:lumOff val="15000"/>
                                    </a:schemeClr>
                                  </a:solidFill>
                                  <a:latin typeface="Cambria Math" panose="02040503050406030204" pitchFamily="18" charset="0"/>
                                  <a:cs typeface="Franklin Gothic Book"/>
                                </a:rPr>
                                <m:t>−21</m:t>
                              </m:r>
                            </m:sup>
                          </m:sSup>
                          <m:r>
                            <a:rPr lang="en-US" sz="1600" b="0" i="1" kern="1000" spc="30" smtClean="0">
                              <a:solidFill>
                                <a:schemeClr val="tx1">
                                  <a:lumMod val="85000"/>
                                  <a:lumOff val="15000"/>
                                </a:schemeClr>
                              </a:solidFill>
                              <a:latin typeface="Cambria Math" panose="02040503050406030204" pitchFamily="18" charset="0"/>
                              <a:cs typeface="Franklin Gothic Book"/>
                            </a:rPr>
                            <m:t>𝑒</m:t>
                          </m:r>
                          <m:r>
                            <m:rPr>
                              <m:sty m:val="p"/>
                            </m:rPr>
                            <a:rPr lang="en-US" sz="1600" b="0" i="0" kern="1000" spc="30" smtClean="0">
                              <a:solidFill>
                                <a:schemeClr val="tx1">
                                  <a:lumMod val="85000"/>
                                  <a:lumOff val="15000"/>
                                </a:schemeClr>
                              </a:solidFill>
                              <a:latin typeface="Cambria Math" panose="02040503050406030204" pitchFamily="18" charset="0"/>
                              <a:cs typeface="Franklin Gothic Book"/>
                            </a:rPr>
                            <m:t>cm</m:t>
                          </m:r>
                        </m:oMath>
                      </m:oMathPara>
                    </a14:m>
                    <a:endParaRPr lang="en-US" sz="16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842488" y="1967862"/>
                    <a:ext cx="1773245" cy="312008"/>
                  </a:xfrm>
                  <a:prstGeom prst="rect">
                    <a:avLst/>
                  </a:prstGeom>
                  <a:blipFill>
                    <a:blip r:embed="rId17"/>
                    <a:stretch>
                      <a:fillRect r="-3093"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rot="913294">
                    <a:off x="166973" y="3562163"/>
                    <a:ext cx="1065100"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=7.114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64" name="TextBox 63"/>
                  <p:cNvSpPr txBox="1">
                    <a:spLocks noRot="1" noChangeAspect="1" noMove="1" noResize="1" noEditPoints="1" noAdjustHandles="1" noChangeArrowheads="1" noChangeShapeType="1" noTextEdit="1"/>
                  </p:cNvSpPr>
                  <p:nvPr/>
                </p:nvSpPr>
                <p:spPr>
                  <a:xfrm rot="913294">
                    <a:off x="166973" y="3562163"/>
                    <a:ext cx="1065100" cy="236988"/>
                  </a:xfrm>
                  <a:prstGeom prst="rect">
                    <a:avLst/>
                  </a:prstGeom>
                  <a:blipFill>
                    <a:blip r:embed="rId18"/>
                    <a:stretch>
                      <a:fillRect l="-2222"/>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5" name="TextBox 64"/>
              <p:cNvSpPr txBox="1"/>
              <p:nvPr/>
            </p:nvSpPr>
            <p:spPr>
              <a:xfrm rot="913294">
                <a:off x="5382120" y="3444490"/>
                <a:ext cx="961866" cy="236988"/>
              </a:xfrm>
              <a:prstGeom prst="rect">
                <a:avLst/>
              </a:prstGeom>
              <a:noFill/>
            </p:spPr>
            <p:txBody>
              <a:bodyPr wrap="none" lIns="0" tIns="0" rIns="0" bIns="0" rtlCol="0" anchor="t" anchorCtr="0">
                <a:spAutoFit/>
              </a:bodyPr>
              <a:lstStyle/>
              <a:p>
                <a:pPr>
                  <a:lnSpc>
                    <a:spcPct val="110000"/>
                  </a:lnSpc>
                  <a:spcBef>
                    <a:spcPts val="0"/>
                  </a:spcBef>
                </a:pPr>
                <a14:m>
                  <m:oMathPara xmlns:m="http://schemas.openxmlformats.org/officeDocument/2006/math">
                    <m:oMathParaPr>
                      <m:jc m:val="centerGroup"/>
                    </m:oMathParaPr>
                    <m:oMath xmlns:m="http://schemas.openxmlformats.org/officeDocument/2006/math">
                      <m:r>
                        <a:rPr lang="en-US" sz="1400" b="0" i="1" kern="1000" spc="30" smtClean="0">
                          <a:solidFill>
                            <a:schemeClr val="tx1">
                              <a:lumMod val="85000"/>
                              <a:lumOff val="15000"/>
                            </a:schemeClr>
                          </a:solidFill>
                          <a:latin typeface="Cambria Math" panose="02040503050406030204" pitchFamily="18" charset="0"/>
                          <a:cs typeface="Franklin Gothic Book"/>
                        </a:rPr>
                        <m:t>𝑅</m:t>
                      </m:r>
                      <m:r>
                        <a:rPr lang="en-US" sz="1400" b="0" i="1" kern="1000" spc="30" smtClean="0">
                          <a:solidFill>
                            <a:schemeClr val="tx1">
                              <a:lumMod val="85000"/>
                              <a:lumOff val="15000"/>
                            </a:schemeClr>
                          </a:solidFill>
                          <a:latin typeface="Cambria Math" panose="02040503050406030204" pitchFamily="18" charset="0"/>
                          <a:cs typeface="Franklin Gothic Book"/>
                        </a:rPr>
                        <m:t>=0.14 </m:t>
                      </m:r>
                      <m:r>
                        <m:rPr>
                          <m:sty m:val="p"/>
                        </m:rPr>
                        <a:rPr lang="en-US" sz="1400" b="0" i="0" kern="1000" spc="30" smtClean="0">
                          <a:solidFill>
                            <a:schemeClr val="tx1">
                              <a:lumMod val="85000"/>
                              <a:lumOff val="15000"/>
                            </a:schemeClr>
                          </a:solidFill>
                          <a:latin typeface="Cambria Math" panose="02040503050406030204" pitchFamily="18" charset="0"/>
                          <a:cs typeface="Franklin Gothic Book"/>
                        </a:rPr>
                        <m:t>m</m:t>
                      </m:r>
                    </m:oMath>
                  </m:oMathPara>
                </a14:m>
                <a:endParaRPr lang="en-US" sz="1400" kern="1000" spc="30" dirty="0" err="1">
                  <a:solidFill>
                    <a:schemeClr val="tx1">
                      <a:lumMod val="85000"/>
                      <a:lumOff val="15000"/>
                    </a:schemeClr>
                  </a:solidFill>
                  <a:latin typeface="Humanst521 Lt BT" panose="020B0402020204020304" pitchFamily="34" charset="0"/>
                  <a:cs typeface="Franklin Gothic Book"/>
                </a:endParaRPr>
              </a:p>
            </p:txBody>
          </p:sp>
        </mc:Choice>
        <mc:Fallback xmlns="">
          <p:sp>
            <p:nvSpPr>
              <p:cNvPr id="65" name="TextBox 64"/>
              <p:cNvSpPr txBox="1">
                <a:spLocks noRot="1" noChangeAspect="1" noMove="1" noResize="1" noEditPoints="1" noAdjustHandles="1" noChangeArrowheads="1" noChangeShapeType="1" noTextEdit="1"/>
              </p:cNvSpPr>
              <p:nvPr/>
            </p:nvSpPr>
            <p:spPr>
              <a:xfrm rot="913294">
                <a:off x="5382120" y="3444490"/>
                <a:ext cx="961866" cy="236988"/>
              </a:xfrm>
              <a:prstGeom prst="rect">
                <a:avLst/>
              </a:prstGeom>
              <a:blipFill>
                <a:blip r:embed="rId19"/>
                <a:stretch>
                  <a:fillRect l="-2439"/>
                </a:stretch>
              </a:blipFill>
            </p:spPr>
            <p:txBody>
              <a:bodyPr/>
              <a:lstStyle/>
              <a:p>
                <a:r>
                  <a:rPr lang="en-US">
                    <a:noFill/>
                  </a:rPr>
                  <a:t> </a:t>
                </a:r>
              </a:p>
            </p:txBody>
          </p:sp>
        </mc:Fallback>
      </mc:AlternateContent>
      <p:grpSp>
        <p:nvGrpSpPr>
          <p:cNvPr id="62" name="Group 61"/>
          <p:cNvGrpSpPr/>
          <p:nvPr/>
        </p:nvGrpSpPr>
        <p:grpSpPr>
          <a:xfrm>
            <a:off x="88909" y="2136198"/>
            <a:ext cx="4123024" cy="2230123"/>
            <a:chOff x="4737189" y="2781665"/>
            <a:chExt cx="4123024" cy="2230123"/>
          </a:xfrm>
        </p:grpSpPr>
        <p:pic>
          <p:nvPicPr>
            <p:cNvPr id="63" name="Picture 62"/>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4737189" y="3359875"/>
              <a:ext cx="4123024" cy="1651913"/>
            </a:xfrm>
            <a:prstGeom prst="rect">
              <a:avLst/>
            </a:prstGeom>
          </p:spPr>
        </p:pic>
        <mc:AlternateContent xmlns:mc="http://schemas.openxmlformats.org/markup-compatibility/2006" xmlns:a14="http://schemas.microsoft.com/office/drawing/2010/main">
          <mc:Choice Requires="a14">
            <p:sp>
              <p:nvSpPr>
                <p:cNvPr id="66" name="Rectangular Callout 65"/>
                <p:cNvSpPr/>
                <p:nvPr/>
              </p:nvSpPr>
              <p:spPr bwMode="auto">
                <a:xfrm>
                  <a:off x="7621792" y="4606105"/>
                  <a:ext cx="355003" cy="405683"/>
                </a:xfrm>
                <a:prstGeom prst="wedgeRectCallout">
                  <a:avLst>
                    <a:gd name="adj1" fmla="val -105333"/>
                    <a:gd name="adj2" fmla="val -78068"/>
                  </a:avLst>
                </a:prstGeom>
                <a:solidFill>
                  <a:schemeClr val="bg1"/>
                </a:solidFill>
                <a:ln w="19050" cap="flat" cmpd="sng" algn="ctr">
                  <a:solidFill>
                    <a:schemeClr val="accent1"/>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DCA00"/>
                                </a:solidFill>
                                <a:effectLst/>
                                <a:latin typeface="Cambria Math" panose="02040503050406030204" pitchFamily="18" charset="0"/>
                              </a:rPr>
                            </m:ctrlPr>
                          </m:sSubPr>
                          <m:e>
                            <m:r>
                              <a:rPr kumimoji="0" lang="en-US" sz="2400" b="0" i="1" u="none" strike="noStrike" cap="none" normalizeH="0" baseline="0" smtClean="0">
                                <a:ln>
                                  <a:noFill/>
                                </a:ln>
                                <a:solidFill>
                                  <a:srgbClr val="FDCA00"/>
                                </a:solidFill>
                                <a:effectLst/>
                                <a:latin typeface="Cambria Math"/>
                              </a:rPr>
                              <m:t>𝑠</m:t>
                            </m:r>
                          </m:e>
                          <m:sub>
                            <m:r>
                              <a:rPr kumimoji="0" lang="en-US" sz="2400" b="0" i="1" u="none" strike="noStrike" cap="none" normalizeH="0" baseline="0" smtClean="0">
                                <a:ln>
                                  <a:noFill/>
                                </a:ln>
                                <a:solidFill>
                                  <a:srgbClr val="FDCA00"/>
                                </a:solidFill>
                                <a:effectLst/>
                                <a:latin typeface="Cambria Math" panose="02040503050406030204" pitchFamily="18" charset="0"/>
                              </a:rPr>
                              <m:t>𝑥</m:t>
                            </m:r>
                          </m:sub>
                        </m:sSub>
                      </m:oMath>
                    </m:oMathPara>
                  </a14:m>
                  <a:endParaRPr kumimoji="0" lang="en-US" sz="2400" b="0" i="0" u="none" strike="noStrike" cap="none" normalizeH="0" baseline="0" dirty="0">
                    <a:ln>
                      <a:noFill/>
                    </a:ln>
                    <a:solidFill>
                      <a:schemeClr val="tx1"/>
                    </a:solidFill>
                    <a:effectLst/>
                    <a:latin typeface="Humanst521 Lt BT" panose="020B0402020204020304" pitchFamily="34" charset="0"/>
                  </a:endParaRPr>
                </a:p>
              </p:txBody>
            </p:sp>
          </mc:Choice>
          <mc:Fallback xmlns="">
            <p:sp>
              <p:nvSpPr>
                <p:cNvPr id="66" name="Rectangular Callout 65"/>
                <p:cNvSpPr>
                  <a:spLocks noRot="1" noChangeAspect="1" noMove="1" noResize="1" noEditPoints="1" noAdjustHandles="1" noChangeArrowheads="1" noChangeShapeType="1" noTextEdit="1"/>
                </p:cNvSpPr>
                <p:nvPr/>
              </p:nvSpPr>
              <p:spPr bwMode="auto">
                <a:xfrm>
                  <a:off x="7621792" y="4606105"/>
                  <a:ext cx="355003" cy="405683"/>
                </a:xfrm>
                <a:prstGeom prst="wedgeRectCallout">
                  <a:avLst>
                    <a:gd name="adj1" fmla="val -105333"/>
                    <a:gd name="adj2" fmla="val -78068"/>
                  </a:avLst>
                </a:prstGeom>
                <a:blipFill>
                  <a:blip r:embed="rId21"/>
                  <a:stretch>
                    <a:fillRect/>
                  </a:stretch>
                </a:blipFill>
                <a:ln w="19050" cap="flat" cmpd="sng" algn="ctr">
                  <a:solidFill>
                    <a:schemeClr val="accent1"/>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ular Callout 66"/>
                <p:cNvSpPr/>
                <p:nvPr/>
              </p:nvSpPr>
              <p:spPr bwMode="auto">
                <a:xfrm>
                  <a:off x="7795707" y="2781665"/>
                  <a:ext cx="355003" cy="405683"/>
                </a:xfrm>
                <a:prstGeom prst="wedgeRectCallout">
                  <a:avLst>
                    <a:gd name="adj1" fmla="val 42803"/>
                    <a:gd name="adj2" fmla="val 145980"/>
                  </a:avLst>
                </a:prstGeom>
                <a:solidFill>
                  <a:schemeClr val="bg1"/>
                </a:solidFill>
                <a:ln w="19050" cap="flat" cmpd="sng" algn="ctr">
                  <a:solidFill>
                    <a:srgbClr val="0070C0"/>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0070C0"/>
                                </a:solidFill>
                                <a:effectLst/>
                                <a:latin typeface="Cambria Math" panose="02040503050406030204" pitchFamily="18" charset="0"/>
                              </a:rPr>
                            </m:ctrlPr>
                          </m:sSubPr>
                          <m:e>
                            <m:r>
                              <a:rPr kumimoji="0" lang="en-US" sz="2400" b="0" i="1" u="none" strike="noStrike" cap="none" normalizeH="0" baseline="0" smtClean="0">
                                <a:ln>
                                  <a:noFill/>
                                </a:ln>
                                <a:solidFill>
                                  <a:srgbClr val="0070C0"/>
                                </a:solidFill>
                                <a:effectLst/>
                                <a:latin typeface="Cambria Math"/>
                              </a:rPr>
                              <m:t>𝑠</m:t>
                            </m:r>
                          </m:e>
                          <m:sub>
                            <m:r>
                              <a:rPr kumimoji="0" lang="en-US" sz="2400" b="0" i="1" u="none" strike="noStrike" cap="none" normalizeH="0" baseline="0" smtClean="0">
                                <a:ln>
                                  <a:noFill/>
                                </a:ln>
                                <a:solidFill>
                                  <a:srgbClr val="0070C0"/>
                                </a:solidFill>
                                <a:effectLst/>
                                <a:latin typeface="Cambria Math" panose="02040503050406030204" pitchFamily="18" charset="0"/>
                              </a:rPr>
                              <m:t>𝑧</m:t>
                            </m:r>
                          </m:sub>
                        </m:sSub>
                      </m:oMath>
                    </m:oMathPara>
                  </a14:m>
                  <a:endParaRPr kumimoji="0" lang="en-US" sz="2400" b="0" i="0" u="none" strike="noStrike" cap="none" normalizeH="0" baseline="0" dirty="0">
                    <a:ln>
                      <a:noFill/>
                    </a:ln>
                    <a:solidFill>
                      <a:schemeClr val="tx1"/>
                    </a:solidFill>
                    <a:effectLst/>
                    <a:latin typeface="Humanst521 Lt BT" panose="020B0402020204020304" pitchFamily="34" charset="0"/>
                  </a:endParaRPr>
                </a:p>
              </p:txBody>
            </p:sp>
          </mc:Choice>
          <mc:Fallback xmlns="">
            <p:sp>
              <p:nvSpPr>
                <p:cNvPr id="67" name="Rectangular Callout 66"/>
                <p:cNvSpPr>
                  <a:spLocks noRot="1" noChangeAspect="1" noMove="1" noResize="1" noEditPoints="1" noAdjustHandles="1" noChangeArrowheads="1" noChangeShapeType="1" noTextEdit="1"/>
                </p:cNvSpPr>
                <p:nvPr/>
              </p:nvSpPr>
              <p:spPr bwMode="auto">
                <a:xfrm>
                  <a:off x="7795707" y="2781665"/>
                  <a:ext cx="355003" cy="405683"/>
                </a:xfrm>
                <a:prstGeom prst="wedgeRectCallout">
                  <a:avLst>
                    <a:gd name="adj1" fmla="val 42803"/>
                    <a:gd name="adj2" fmla="val 145980"/>
                  </a:avLst>
                </a:prstGeom>
                <a:blipFill>
                  <a:blip r:embed="rId22"/>
                  <a:stretch>
                    <a:fillRect l="-4839"/>
                  </a:stretch>
                </a:blipFill>
                <a:ln w="19050" cap="flat" cmpd="sng" algn="ctr">
                  <a:solidFill>
                    <a:srgbClr val="0070C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ular Callout 67"/>
                <p:cNvSpPr/>
                <p:nvPr/>
              </p:nvSpPr>
              <p:spPr bwMode="auto">
                <a:xfrm>
                  <a:off x="8044925" y="3773052"/>
                  <a:ext cx="355003" cy="434859"/>
                </a:xfrm>
                <a:prstGeom prst="wedgeRectCallout">
                  <a:avLst>
                    <a:gd name="adj1" fmla="val -114355"/>
                    <a:gd name="adj2" fmla="val 82525"/>
                  </a:avLst>
                </a:prstGeom>
                <a:solidFill>
                  <a:schemeClr val="bg1"/>
                </a:solidFill>
                <a:ln w="19050" cap="flat" cmpd="sng" algn="ctr">
                  <a:solidFill>
                    <a:srgbClr val="F7450D"/>
                  </a:solidFill>
                  <a:prstDash val="solid"/>
                  <a:round/>
                  <a:headEnd type="none" w="med" len="med"/>
                  <a:tailEnd type="none" w="med" len="med"/>
                </a:ln>
                <a:effectLst/>
              </p:spPr>
              <p:txBody>
                <a:bodyPr vert="horz" wrap="square" lIns="36000" tIns="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2400" b="0" i="1" u="none" strike="noStrike" cap="none" normalizeH="0" baseline="0" smtClean="0">
                                <a:ln>
                                  <a:noFill/>
                                </a:ln>
                                <a:solidFill>
                                  <a:srgbClr val="F7450D"/>
                                </a:solidFill>
                                <a:effectLst/>
                                <a:latin typeface="Cambria Math" panose="02040503050406030204" pitchFamily="18" charset="0"/>
                              </a:rPr>
                            </m:ctrlPr>
                          </m:sSubPr>
                          <m:e>
                            <m:r>
                              <a:rPr kumimoji="0" lang="en-US" sz="2400" b="0" i="1" u="none" strike="noStrike" cap="none" normalizeH="0" baseline="0" smtClean="0">
                                <a:ln>
                                  <a:noFill/>
                                </a:ln>
                                <a:solidFill>
                                  <a:srgbClr val="F7450D"/>
                                </a:solidFill>
                                <a:effectLst/>
                                <a:latin typeface="Cambria Math"/>
                              </a:rPr>
                              <m:t>𝑠</m:t>
                            </m:r>
                          </m:e>
                          <m:sub>
                            <m:r>
                              <a:rPr kumimoji="0" lang="en-US" sz="2400" b="0" i="1" u="none" strike="noStrike" cap="none" normalizeH="0" baseline="0" smtClean="0">
                                <a:ln>
                                  <a:noFill/>
                                </a:ln>
                                <a:solidFill>
                                  <a:srgbClr val="F7450D"/>
                                </a:solidFill>
                                <a:effectLst/>
                                <a:latin typeface="Cambria Math" panose="02040503050406030204" pitchFamily="18" charset="0"/>
                              </a:rPr>
                              <m:t>𝑦</m:t>
                            </m:r>
                          </m:sub>
                        </m:sSub>
                      </m:oMath>
                    </m:oMathPara>
                  </a14:m>
                  <a:endParaRPr kumimoji="0" lang="en-US" sz="2400" b="0" i="0" u="none" strike="noStrike" cap="none" normalizeH="0" baseline="0" dirty="0">
                    <a:ln>
                      <a:noFill/>
                    </a:ln>
                    <a:solidFill>
                      <a:srgbClr val="F7450D"/>
                    </a:solidFill>
                    <a:effectLst/>
                    <a:latin typeface="Humanst521 Lt BT" panose="020B0402020204020304" pitchFamily="34" charset="0"/>
                  </a:endParaRPr>
                </a:p>
              </p:txBody>
            </p:sp>
          </mc:Choice>
          <mc:Fallback xmlns="">
            <p:sp>
              <p:nvSpPr>
                <p:cNvPr id="68" name="Rectangular Callout 67"/>
                <p:cNvSpPr>
                  <a:spLocks noRot="1" noChangeAspect="1" noMove="1" noResize="1" noEditPoints="1" noAdjustHandles="1" noChangeArrowheads="1" noChangeShapeType="1" noTextEdit="1"/>
                </p:cNvSpPr>
                <p:nvPr/>
              </p:nvSpPr>
              <p:spPr bwMode="auto">
                <a:xfrm>
                  <a:off x="8044925" y="3773052"/>
                  <a:ext cx="355003" cy="434859"/>
                </a:xfrm>
                <a:prstGeom prst="wedgeRectCallout">
                  <a:avLst>
                    <a:gd name="adj1" fmla="val -114355"/>
                    <a:gd name="adj2" fmla="val 82525"/>
                  </a:avLst>
                </a:prstGeom>
                <a:blipFill>
                  <a:blip r:embed="rId23"/>
                  <a:stretch>
                    <a:fillRect r="-3030"/>
                  </a:stretch>
                </a:blipFill>
                <a:ln w="19050" cap="flat" cmpd="sng" algn="ctr">
                  <a:solidFill>
                    <a:srgbClr val="F7450D"/>
                  </a:solidFill>
                  <a:prstDash val="solid"/>
                  <a:round/>
                  <a:headEnd type="none" w="med" len="med"/>
                  <a:tailEnd type="none" w="med" len="med"/>
                </a:ln>
                <a:effectLst/>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1607963333"/>
      </p:ext>
    </p:extLst>
  </p:cSld>
  <p:clrMapOvr>
    <a:masterClrMapping/>
  </p:clrMapOvr>
  <p:transition spd="med" advTm="261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700"/>
                                        <p:tgtEl>
                                          <p:spTgt spid="18"/>
                                        </p:tgtEl>
                                      </p:cBhvr>
                                    </p:animEffect>
                                  </p:childTnLst>
                                </p:cTn>
                              </p:par>
                              <p:par>
                                <p:cTn id="26" presetID="1"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5" grpId="0"/>
      <p:bldP spid="7"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36808" y="95476"/>
            <a:ext cx="7362825" cy="381375"/>
          </a:xfrm>
        </p:spPr>
        <p:txBody>
          <a:bodyPr/>
          <a:lstStyle/>
          <a:p>
            <a:pPr algn="l"/>
            <a:r>
              <a:rPr lang="en-US" dirty="0">
                <a:solidFill>
                  <a:schemeClr val="bg1">
                    <a:lumMod val="95000"/>
                  </a:schemeClr>
                </a:solidFill>
              </a:rPr>
              <a:t>HIPA – high intensity proton accelerator</a:t>
            </a:r>
          </a:p>
        </p:txBody>
      </p:sp>
      <p:sp>
        <p:nvSpPr>
          <p:cNvPr id="3" name="Slide Number Placeholder 2"/>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pic>
        <p:nvPicPr>
          <p:cNvPr id="8" name="Content Placeholder 7"/>
          <p:cNvPicPr>
            <a:picLocks noGrp="1" noChangeAspect="1"/>
          </p:cNvPicPr>
          <p:nvPr>
            <p:ph idx="1"/>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0"/>
            <a:ext cx="9144000" cy="5156200"/>
          </a:xfrm>
        </p:spPr>
      </p:pic>
      <p:sp>
        <p:nvSpPr>
          <p:cNvPr id="11" name="TextBox 10"/>
          <p:cNvSpPr txBox="1"/>
          <p:nvPr/>
        </p:nvSpPr>
        <p:spPr>
          <a:xfrm rot="21376224">
            <a:off x="392489" y="2523756"/>
            <a:ext cx="1205715" cy="473976"/>
          </a:xfrm>
          <a:prstGeom prst="rect">
            <a:avLst/>
          </a:prstGeom>
          <a:noFill/>
          <a:scene3d>
            <a:camera prst="isometricOffAxis1Top">
              <a:rot lat="20447524" lon="21175031" rev="993068"/>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defPPr>
              <a:defRPr lang="de-CH"/>
            </a:defPPr>
            <a:lvl1pPr algn="r">
              <a:lnSpc>
                <a:spcPct val="110000"/>
              </a:lnSpc>
              <a:spcBef>
                <a:spcPts val="0"/>
              </a:spcBef>
              <a:defRPr sz="1400" i="1" kern="1000" spc="30">
                <a:solidFill>
                  <a:schemeClr val="tx1">
                    <a:lumMod val="85000"/>
                    <a:lumOff val="15000"/>
                  </a:schemeClr>
                </a:solidFill>
                <a:latin typeface="+mn-lt"/>
                <a:cs typeface="Franklin Gothic Book"/>
              </a:defRPr>
            </a:lvl1p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Cockcroft-Walton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rPr>
              <a:t> 800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rPr>
              <a:t>keV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endParaRPr>
          </a:p>
        </p:txBody>
      </p:sp>
      <p:sp>
        <p:nvSpPr>
          <p:cNvPr id="12" name="TextBox 11"/>
          <p:cNvSpPr txBox="1"/>
          <p:nvPr/>
        </p:nvSpPr>
        <p:spPr>
          <a:xfrm>
            <a:off x="1261652" y="4495448"/>
            <a:ext cx="1191352" cy="473976"/>
          </a:xfrm>
          <a:prstGeom prst="rect">
            <a:avLst/>
          </a:prstGeom>
          <a:noFill/>
          <a:scene3d>
            <a:camera prst="orthographicFront">
              <a:rot lat="600000" lon="1620000" rev="1380000"/>
            </a:camera>
            <a:lightRig rig="threePt" dir="t"/>
          </a:scene3d>
        </p:spPr>
        <p:txBody>
          <a:bodyPr wrap="none" lIns="0" tIns="0" rIns="0" bIns="0" rtlCol="0" anchor="t" anchorCtr="0">
            <a:spAutoFit/>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Injector</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72MeV</a:t>
            </a:r>
            <a:endPar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p:sp>
        <p:nvSpPr>
          <p:cNvPr id="35" name="TextBox 34"/>
          <p:cNvSpPr txBox="1"/>
          <p:nvPr/>
        </p:nvSpPr>
        <p:spPr>
          <a:xfrm>
            <a:off x="2402764" y="2175639"/>
            <a:ext cx="1030089" cy="947952"/>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Main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cyclotron</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590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MeV</a:t>
            </a:r>
            <a:b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b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I</a:t>
            </a:r>
            <a:r>
              <a:rPr kumimoji="0" lang="de-CH"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rPr>
              <a:t>p</a:t>
            </a:r>
            <a:r>
              <a:rPr kumimoji="0" lang="de-CH" sz="1400" b="0" i="1" u="none" strike="noStrike" kern="1000" cap="none" spc="30" normalizeH="0" baseline="-2500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2.4 mA</a:t>
            </a:r>
            <a:endParaRPr kumimoji="0" lang="en-US" sz="1400" b="0" i="1" u="none" strike="noStrike" kern="1000" cap="none" spc="30" normalizeH="0" baseline="-25000" noProof="0" dirty="0" err="1">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P=1.4 MW</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36" name="TextBox 35"/>
          <p:cNvSpPr txBox="1"/>
          <p:nvPr/>
        </p:nvSpPr>
        <p:spPr>
          <a:xfrm>
            <a:off x="6924450" y="3151579"/>
            <a:ext cx="448201"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nEDM</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p:txBody>
      </p:sp>
      <p:sp>
        <p:nvSpPr>
          <p:cNvPr id="37" name="TextBox 36"/>
          <p:cNvSpPr txBox="1"/>
          <p:nvPr/>
        </p:nvSpPr>
        <p:spPr>
          <a:xfrm>
            <a:off x="6188163" y="895308"/>
            <a:ext cx="1047146" cy="473976"/>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Pion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and</a:t>
            </a:r>
            <a:r>
              <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 </a:t>
            </a:r>
            <a:r>
              <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rPr>
              <a:t>Muon</a:t>
            </a:r>
            <a:endParaRPr kumimoji="0" lang="de-CH"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endParaRPr>
          </a:p>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000000">
                    <a:lumMod val="85000"/>
                    <a:lumOff val="15000"/>
                  </a:srgbClr>
                </a:solidFill>
                <a:effectLst/>
                <a:uLnTx/>
                <a:uFillTx/>
                <a:latin typeface="Humanst521 Lt BT"/>
                <a:cs typeface="Franklin Gothic Book"/>
              </a:rPr>
              <a:t>research</a:t>
            </a:r>
            <a:endParaRPr kumimoji="0" lang="de-CH" sz="1400" b="0" i="1"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p:sp>
        <p:nvSpPr>
          <p:cNvPr id="40" name="TextBox 39"/>
          <p:cNvSpPr txBox="1"/>
          <p:nvPr/>
        </p:nvSpPr>
        <p:spPr>
          <a:xfrm>
            <a:off x="7372651" y="4732436"/>
            <a:ext cx="716863" cy="220958"/>
          </a:xfrm>
          <a:prstGeom prst="rect">
            <a:avLst/>
          </a:prstGeom>
          <a:noFill/>
          <a:scene3d>
            <a:camera prst="orthographicFront">
              <a:rot lat="600000" lon="1620000" rev="1380000"/>
            </a:camera>
            <a:lightRig rig="threePt" dir="t"/>
          </a:scene3d>
        </p:spPr>
        <p:txBody>
          <a:bodyPr wrap="none" lIns="0" tIns="0" rIns="0" bIns="0" rtlCol="0" anchor="t" anchorCtr="0">
            <a:spAutoFit/>
            <a:scene3d>
              <a:camera prst="perspectiveHeroicExtremeRightFacing">
                <a:rot lat="582076" lon="1015401" rev="1325984"/>
              </a:camera>
              <a:lightRig rig="threePt" dir="t"/>
            </a:scene3d>
          </a:bodyPr>
          <a:lstStyle/>
          <a:p>
            <a:pPr marL="0" marR="0" lvl="0" indent="0" algn="r" defTabSz="914400" rtl="0" eaLnBrk="1" fontAlgn="base" latinLnBrk="0" hangingPunct="1">
              <a:lnSpc>
                <a:spcPct val="110000"/>
              </a:lnSpc>
              <a:spcBef>
                <a:spcPts val="0"/>
              </a:spcBef>
              <a:spcAft>
                <a:spcPct val="0"/>
              </a:spcAft>
              <a:buClrTx/>
              <a:buSzTx/>
              <a:buFontTx/>
              <a:buNone/>
              <a:tabLst/>
              <a:defRPr/>
            </a:pPr>
            <a:r>
              <a:rPr kumimoji="0" lang="en-US" sz="1400" b="0" i="1" u="none" strike="noStrike" kern="1000" cap="none" spc="30" normalizeH="0" baseline="0" noProof="0" dirty="0">
                <a:ln>
                  <a:noFill/>
                </a:ln>
                <a:solidFill>
                  <a:srgbClr val="FFFFFF">
                    <a:lumMod val="95000"/>
                  </a:srgbClr>
                </a:solidFill>
                <a:effectLst/>
                <a:uLnTx/>
                <a:uFillTx/>
                <a:latin typeface="Humanst521 Lt BT"/>
                <a:cs typeface="Franklin Gothic Book"/>
              </a:rPr>
              <a:t>UCN area</a:t>
            </a:r>
            <a:endParaRPr kumimoji="0" lang="de-CH" sz="1400" b="0" i="1" u="none" strike="noStrike" kern="1000" cap="none" spc="30" normalizeH="0" baseline="0" noProof="0" dirty="0">
              <a:ln>
                <a:noFill/>
              </a:ln>
              <a:solidFill>
                <a:srgbClr val="FFFFFF">
                  <a:lumMod val="95000"/>
                </a:srgbClr>
              </a:solidFill>
              <a:effectLst/>
              <a:uLnTx/>
              <a:uFillTx/>
              <a:latin typeface="Humanst521 Lt BT"/>
              <a:cs typeface="Franklin Gothic Book"/>
            </a:endParaRPr>
          </a:p>
        </p:txBody>
      </p:sp>
    </p:spTree>
    <p:extLst>
      <p:ext uri="{BB962C8B-B14F-4D97-AF65-F5344CB8AC3E}">
        <p14:creationId xmlns:p14="http://schemas.microsoft.com/office/powerpoint/2010/main" val="41646675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sz="quarter" idx="13"/>
          </p:nvPr>
        </p:nvPicPr>
        <p:blipFill rotWithShape="1">
          <a:blip r:embed="rId2" cstate="screen">
            <a:extLst>
              <a:ext uri="{28A0092B-C50C-407E-A947-70E740481C1C}">
                <a14:useLocalDpi xmlns:a14="http://schemas.microsoft.com/office/drawing/2010/main" val="0"/>
              </a:ext>
            </a:extLst>
          </a:blip>
          <a:srcRect/>
          <a:stretch/>
        </p:blipFill>
        <p:spPr>
          <a:xfrm rot="5400000">
            <a:off x="-479177" y="1109618"/>
            <a:ext cx="4493133" cy="3554267"/>
          </a:xfrm>
        </p:spPr>
      </p:pic>
      <mc:AlternateContent xmlns:mc="http://schemas.openxmlformats.org/markup-compatibility/2006" xmlns:a14="http://schemas.microsoft.com/office/drawing/2010/main">
        <mc:Choice Requires="a14">
          <p:sp>
            <p:nvSpPr>
              <p:cNvPr id="3" name="Title 2"/>
              <p:cNvSpPr>
                <a:spLocks noGrp="1"/>
              </p:cNvSpPr>
              <p:nvPr>
                <p:ph type="title"/>
              </p:nvPr>
            </p:nvSpPr>
            <p:spPr>
              <a:xfrm>
                <a:off x="2265528" y="54324"/>
                <a:ext cx="6708025" cy="381375"/>
              </a:xfrm>
            </p:spPr>
            <p:txBody>
              <a:bodyPr/>
              <a:lstStyle/>
              <a:p>
                <a:r>
                  <a:rPr lang="en-US" dirty="0"/>
                  <a:t>A search for a </a:t>
                </a:r>
                <a14:m>
                  <m:oMath xmlns:m="http://schemas.openxmlformats.org/officeDocument/2006/math">
                    <m:r>
                      <a:rPr lang="en-US" b="0" i="1" dirty="0" smtClean="0">
                        <a:latin typeface="Cambria Math"/>
                      </a:rPr>
                      <m:t>𝜇</m:t>
                    </m:r>
                  </m:oMath>
                </a14:m>
                <a:r>
                  <a:rPr lang="en-US" dirty="0"/>
                  <a:t>EDM at PSI</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xfrm>
                <a:off x="2265528" y="54324"/>
                <a:ext cx="6708025" cy="381375"/>
              </a:xfrm>
              <a:blipFill>
                <a:blip r:embed="rId3"/>
                <a:stretch>
                  <a:fillRect t="-29032" r="-3182" b="-69355"/>
                </a:stretch>
              </a:blipFill>
            </p:spPr>
            <p:txBody>
              <a:bodyPr/>
              <a:lstStyle/>
              <a:p>
                <a:r>
                  <a:rPr lang="en-US">
                    <a:noFill/>
                  </a:rPr>
                  <a:t> </a:t>
                </a:r>
              </a:p>
            </p:txBody>
          </p:sp>
        </mc:Fallback>
      </mc:AlternateContent>
      <p:pic>
        <p:nvPicPr>
          <p:cNvPr id="44" name="Content Placeholder 4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5627026" y="1003300"/>
            <a:ext cx="2534973" cy="3509963"/>
          </a:xfrm>
        </p:spPr>
      </p:pic>
      <p:sp>
        <p:nvSpPr>
          <p:cNvPr id="5" name="Slide Number Placeholder 4"/>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BC07571-3134-BB4B-B83F-1A9FE18D34F3}" type="slidenum">
              <a:rPr kumimoji="0" lang="de-DE" sz="900" b="0" i="0" u="none" strike="noStrike" kern="1200" cap="none" spc="0" normalizeH="0" baseline="0" noProof="0" smtClean="0">
                <a:ln>
                  <a:noFill/>
                </a:ln>
                <a:solidFill>
                  <a:srgbClr val="000000"/>
                </a:solidFill>
                <a:effectLst/>
                <a:uLnTx/>
                <a:uFillTx/>
                <a:latin typeface="Humanst521 Lt BT"/>
                <a:cs typeface="Arial"/>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de-DE" sz="900" b="0" i="0" u="none" strike="noStrike" kern="1200" cap="none" spc="0" normalizeH="0" baseline="0" noProof="0" dirty="0">
              <a:ln>
                <a:noFill/>
              </a:ln>
              <a:solidFill>
                <a:srgbClr val="000000"/>
              </a:solidFill>
              <a:effectLst/>
              <a:uLnTx/>
              <a:uFillTx/>
              <a:latin typeface="Humanst521 Lt BT"/>
              <a:cs typeface="Arial"/>
            </a:endParaRPr>
          </a:p>
        </p:txBody>
      </p:sp>
      <p:grpSp>
        <p:nvGrpSpPr>
          <p:cNvPr id="23" name="Group 22"/>
          <p:cNvGrpSpPr/>
          <p:nvPr/>
        </p:nvGrpSpPr>
        <p:grpSpPr>
          <a:xfrm>
            <a:off x="1973655" y="-18107"/>
            <a:ext cx="2897109" cy="2598345"/>
            <a:chOff x="1973655" y="-18107"/>
            <a:chExt cx="2897109" cy="2598345"/>
          </a:xfrm>
        </p:grpSpPr>
        <p:sp>
          <p:nvSpPr>
            <p:cNvPr id="17" name="Freeform 16"/>
            <p:cNvSpPr/>
            <p:nvPr/>
          </p:nvSpPr>
          <p:spPr bwMode="auto">
            <a:xfrm>
              <a:off x="1973655" y="-18107"/>
              <a:ext cx="2897109" cy="2598345"/>
            </a:xfrm>
            <a:custGeom>
              <a:avLst/>
              <a:gdLst>
                <a:gd name="connsiteX0" fmla="*/ 1059256 w 2897109"/>
                <a:gd name="connsiteY0" fmla="*/ 0 h 2598345"/>
                <a:gd name="connsiteX1" fmla="*/ 0 w 2897109"/>
                <a:gd name="connsiteY1" fmla="*/ 2598345 h 2598345"/>
                <a:gd name="connsiteX2" fmla="*/ 2897109 w 2897109"/>
                <a:gd name="connsiteY2" fmla="*/ 1865014 h 2598345"/>
                <a:gd name="connsiteX3" fmla="*/ 1059256 w 2897109"/>
                <a:gd name="connsiteY3" fmla="*/ 0 h 2598345"/>
              </a:gdLst>
              <a:ahLst/>
              <a:cxnLst>
                <a:cxn ang="0">
                  <a:pos x="connsiteX0" y="connsiteY0"/>
                </a:cxn>
                <a:cxn ang="0">
                  <a:pos x="connsiteX1" y="connsiteY1"/>
                </a:cxn>
                <a:cxn ang="0">
                  <a:pos x="connsiteX2" y="connsiteY2"/>
                </a:cxn>
                <a:cxn ang="0">
                  <a:pos x="connsiteX3" y="connsiteY3"/>
                </a:cxn>
              </a:cxnLst>
              <a:rect l="l" t="t" r="r" b="b"/>
              <a:pathLst>
                <a:path w="2897109" h="2598345">
                  <a:moveTo>
                    <a:pt x="1059256" y="0"/>
                  </a:moveTo>
                  <a:lnTo>
                    <a:pt x="0" y="2598345"/>
                  </a:lnTo>
                  <a:lnTo>
                    <a:pt x="2897109" y="1865014"/>
                  </a:lnTo>
                  <a:lnTo>
                    <a:pt x="1059256" y="0"/>
                  </a:lnTo>
                  <a:close/>
                </a:path>
              </a:pathLst>
            </a:custGeom>
            <a:solidFill>
              <a:schemeClr val="bg1">
                <a:lumMod val="85000"/>
                <a:alpha val="36000"/>
              </a:schemeClr>
            </a:solidFill>
            <a:ln w="9525" cap="rnd">
              <a:solidFill>
                <a:schemeClr val="bg2">
                  <a:lumMod val="60000"/>
                  <a:lumOff val="40000"/>
                  <a:alpha val="73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cxnSp>
          <p:nvCxnSpPr>
            <p:cNvPr id="22" name="Straight Connector 21"/>
            <p:cNvCxnSpPr>
              <a:endCxn id="17" idx="1"/>
            </p:cNvCxnSpPr>
            <p:nvPr/>
          </p:nvCxnSpPr>
          <p:spPr bwMode="auto">
            <a:xfrm flipH="1">
              <a:off x="1973655" y="1816781"/>
              <a:ext cx="1076680" cy="763457"/>
            </a:xfrm>
            <a:prstGeom prst="line">
              <a:avLst/>
            </a:prstGeom>
            <a:ln w="19050" cap="rnd">
              <a:solidFill>
                <a:schemeClr val="bg2">
                  <a:lumMod val="60000"/>
                  <a:lumOff val="40000"/>
                  <a:alpha val="57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sp>
        <p:nvSpPr>
          <p:cNvPr id="45" name="Rectangle 44"/>
          <p:cNvSpPr/>
          <p:nvPr/>
        </p:nvSpPr>
        <p:spPr bwMode="auto">
          <a:xfrm>
            <a:off x="6309808" y="4280871"/>
            <a:ext cx="963610" cy="854700"/>
          </a:xfrm>
          <a:prstGeom prst="rect">
            <a:avLst/>
          </a:prstGeom>
          <a:solidFill>
            <a:schemeClr val="bg1"/>
          </a:solidFill>
          <a:ln w="38100" cap="rnd">
            <a:no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mc:AlternateContent xmlns:mc="http://schemas.openxmlformats.org/markup-compatibility/2006" xmlns:a14="http://schemas.microsoft.com/office/drawing/2010/main">
        <mc:Choice Requires="a14">
          <p:sp>
            <p:nvSpPr>
              <p:cNvPr id="8" name="TextBox 7"/>
              <p:cNvSpPr txBox="1"/>
              <p:nvPr/>
            </p:nvSpPr>
            <p:spPr>
              <a:xfrm>
                <a:off x="4030986" y="2630400"/>
                <a:ext cx="1716087" cy="1432798"/>
              </a:xfrm>
              <a:prstGeom prst="roundRect">
                <a:avLst>
                  <a:gd name="adj" fmla="val 10309"/>
                </a:avLst>
              </a:prstGeom>
            </p:spPr>
            <p:style>
              <a:lnRef idx="2">
                <a:schemeClr val="accent5">
                  <a:shade val="50000"/>
                </a:schemeClr>
              </a:lnRef>
              <a:fillRef idx="1">
                <a:schemeClr val="accent5"/>
              </a:fillRef>
              <a:effectRef idx="0">
                <a:schemeClr val="accent5"/>
              </a:effectRef>
              <a:fontRef idx="minor">
                <a:schemeClr val="lt1"/>
              </a:fontRef>
            </p:style>
            <p:txBody>
              <a:bodyPr wrap="square" lIns="0" tIns="0" rIns="0" bIns="0" rtlCol="0" anchor="t" anchorCtr="0">
                <a:spAutoFit/>
              </a:bodyPr>
              <a:lstStyle/>
              <a:p>
                <a:pPr marL="0" marR="0" lvl="0" indent="180975" algn="l" defTabSz="914400" rtl="0" eaLnBrk="1" fontAlgn="base" latinLnBrk="0" hangingPunct="1">
                  <a:lnSpc>
                    <a:spcPct val="110000"/>
                  </a:lnSpc>
                  <a:spcBef>
                    <a:spcPts val="0"/>
                  </a:spcBef>
                  <a:spcAft>
                    <a:spcPct val="0"/>
                  </a:spcAft>
                  <a:buClrTx/>
                  <a:buSzTx/>
                  <a:buFontTx/>
                  <a:buNone/>
                  <a:tabLst/>
                  <a:defRPr/>
                </a:pPr>
                <a14:m>
                  <m:oMath xmlns:m="http://schemas.openxmlformats.org/officeDocument/2006/math">
                    <m:r>
                      <a:rPr kumimoji="0" lang="en-US" sz="2000" b="0" i="1" u="none" strike="noStrike" kern="1000" cap="none" spc="30" normalizeH="0" baseline="0" noProof="0" smtClean="0">
                        <a:ln>
                          <a:noFill/>
                        </a:ln>
                        <a:solidFill>
                          <a:srgbClr val="FFFFFF"/>
                        </a:solidFill>
                        <a:effectLst/>
                        <a:uLnTx/>
                        <a:uFillTx/>
                        <a:latin typeface="Cambria Math"/>
                        <a:cs typeface="Franklin Gothic Book"/>
                      </a:rPr>
                      <m:t>𝜇</m:t>
                    </m:r>
                  </m:oMath>
                </a14:m>
                <a:r>
                  <a:rPr kumimoji="0" lang="en-US" sz="2000" b="0" i="0" u="none" strike="noStrike" kern="1000" cap="none" spc="30" normalizeH="0" baseline="0" noProof="0" dirty="0">
                    <a:ln>
                      <a:noFill/>
                    </a:ln>
                    <a:solidFill>
                      <a:srgbClr val="FFFFFF"/>
                    </a:solidFill>
                    <a:effectLst/>
                    <a:uLnTx/>
                    <a:uFillTx/>
                    <a:latin typeface="Humanst521 Lt BT"/>
                    <a:cs typeface="Franklin Gothic Book"/>
                  </a:rPr>
                  <a:t>-beam:</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14:m>
                  <m:oMath xmlns:m="http://schemas.openxmlformats.org/officeDocument/2006/math">
                    <m:sSup>
                      <m:sSupPr>
                        <m:ctrlPr>
                          <a:rPr kumimoji="0" lang="en-US" sz="2000"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sz="2000" b="0" i="1" u="none" strike="noStrike" kern="1000" cap="none" spc="30" normalizeH="0" baseline="0" noProof="0" smtClean="0">
                            <a:ln>
                              <a:noFill/>
                            </a:ln>
                            <a:solidFill>
                              <a:srgbClr val="FFFFFF"/>
                            </a:solidFill>
                            <a:effectLst/>
                            <a:uLnTx/>
                            <a:uFillTx/>
                            <a:latin typeface="Cambria Math"/>
                            <a:cs typeface="Franklin Gothic Book"/>
                          </a:rPr>
                          <m:t>10</m:t>
                        </m:r>
                      </m:e>
                      <m:sup>
                        <m:r>
                          <a:rPr kumimoji="0" lang="en-US" sz="2000" b="0" i="1" u="none" strike="noStrike" kern="1000" cap="none" spc="30" normalizeH="0" baseline="0" noProof="0" smtClean="0">
                            <a:ln>
                              <a:noFill/>
                            </a:ln>
                            <a:solidFill>
                              <a:srgbClr val="FFFFFF"/>
                            </a:solidFill>
                            <a:effectLst/>
                            <a:uLnTx/>
                            <a:uFillTx/>
                            <a:latin typeface="Cambria Math"/>
                            <a:cs typeface="Franklin Gothic Book"/>
                          </a:rPr>
                          <m:t>8</m:t>
                        </m:r>
                      </m:sup>
                    </m:sSup>
                    <m:sSup>
                      <m:sSupPr>
                        <m:ctrlPr>
                          <a:rPr kumimoji="0" lang="en-US" sz="2000" b="0" i="1" u="none" strike="noStrike" kern="1000" cap="none" spc="30" normalizeH="0" baseline="0" noProof="0" smtClean="0">
                            <a:ln>
                              <a:noFill/>
                            </a:ln>
                            <a:solidFill>
                              <a:srgbClr val="FFFFFF"/>
                            </a:solidFill>
                            <a:effectLst/>
                            <a:uLnTx/>
                            <a:uFillTx/>
                            <a:latin typeface="Cambria Math" panose="02040503050406030204" pitchFamily="18" charset="0"/>
                            <a:cs typeface="Franklin Gothic Book"/>
                          </a:rPr>
                        </m:ctrlPr>
                      </m:sSupPr>
                      <m:e>
                        <m:r>
                          <a:rPr kumimoji="0" lang="en-US" sz="2000" b="0" i="1" u="none" strike="noStrike" kern="1000" cap="none" spc="30" normalizeH="0" baseline="0" noProof="0" smtClean="0">
                            <a:ln>
                              <a:noFill/>
                            </a:ln>
                            <a:solidFill>
                              <a:srgbClr val="FFFFFF"/>
                            </a:solidFill>
                            <a:effectLst/>
                            <a:uLnTx/>
                            <a:uFillTx/>
                            <a:latin typeface="Cambria Math"/>
                            <a:cs typeface="Franklin Gothic Book"/>
                          </a:rPr>
                          <m:t>𝜇</m:t>
                        </m:r>
                      </m:e>
                      <m:sup>
                        <m:r>
                          <a:rPr kumimoji="0" lang="en-US" sz="2000" b="0" i="1" u="none" strike="noStrike" kern="1000" cap="none" spc="30" normalizeH="0" baseline="0" noProof="0" smtClean="0">
                            <a:ln>
                              <a:noFill/>
                            </a:ln>
                            <a:solidFill>
                              <a:srgbClr val="FFFFFF"/>
                            </a:solidFill>
                            <a:effectLst/>
                            <a:uLnTx/>
                            <a:uFillTx/>
                            <a:latin typeface="Cambria Math"/>
                            <a:cs typeface="Franklin Gothic Book"/>
                          </a:rPr>
                          <m:t>+</m:t>
                        </m:r>
                      </m:sup>
                    </m:sSup>
                    <m:r>
                      <a:rPr kumimoji="0" lang="en-US" sz="2000" b="0" i="0" u="none" strike="noStrike" kern="1000" cap="none" spc="30" normalizeH="0" baseline="0" noProof="0" smtClean="0">
                        <a:ln>
                          <a:noFill/>
                        </a:ln>
                        <a:solidFill>
                          <a:srgbClr val="FFFFFF"/>
                        </a:solidFill>
                        <a:effectLst/>
                        <a:uLnTx/>
                        <a:uFillTx/>
                        <a:latin typeface="Cambria Math"/>
                        <a:cs typeface="Franklin Gothic Book"/>
                      </a:rPr>
                      <m:t>/</m:t>
                    </m:r>
                    <m:r>
                      <m:rPr>
                        <m:sty m:val="p"/>
                      </m:rPr>
                      <a:rPr kumimoji="0" lang="en-US" sz="2000" b="0" i="0" u="none" strike="noStrike" kern="1000" cap="none" spc="30" normalizeH="0" baseline="0" noProof="0" smtClean="0">
                        <a:ln>
                          <a:noFill/>
                        </a:ln>
                        <a:solidFill>
                          <a:srgbClr val="FFFFFF"/>
                        </a:solidFill>
                        <a:effectLst/>
                        <a:uLnTx/>
                        <a:uFillTx/>
                        <a:latin typeface="Cambria Math"/>
                        <a:cs typeface="Franklin Gothic Book"/>
                      </a:rPr>
                      <m:t>s</m:t>
                    </m:r>
                  </m:oMath>
                </a14:m>
                <a:r>
                  <a:rPr kumimoji="0" lang="en-US" sz="2000" b="0" i="0" u="none" strike="noStrike" kern="1000" cap="none" spc="30" normalizeH="0" baseline="0" noProof="0" dirty="0">
                    <a:ln>
                      <a:noFill/>
                    </a:ln>
                    <a:solidFill>
                      <a:srgbClr val="FFFFFF"/>
                    </a:solidFill>
                    <a:effectLst/>
                    <a:uLnTx/>
                    <a:uFillTx/>
                    <a:latin typeface="Humanst521 Lt BT"/>
                    <a:cs typeface="Franklin Gothic Book"/>
                  </a:rPr>
                  <a:t> </a:t>
                </a:r>
              </a:p>
              <a:p>
                <a:pPr marL="266700" marR="0" lvl="0" indent="-180975" algn="l" defTabSz="914400" rtl="0" eaLnBrk="1" fontAlgn="base" latinLnBrk="0" hangingPunct="1">
                  <a:lnSpc>
                    <a:spcPct val="110000"/>
                  </a:lnSpc>
                  <a:spcBef>
                    <a:spcPts val="0"/>
                  </a:spcBef>
                  <a:spcAft>
                    <a:spcPct val="0"/>
                  </a:spcAft>
                  <a:buClrTx/>
                  <a:buSzTx/>
                  <a:buFont typeface="Arial" panose="020B0604020202020204" pitchFamily="34" charset="0"/>
                  <a:buChar char="•"/>
                  <a:tabLst/>
                  <a:defRPr/>
                </a:pPr>
                <a:r>
                  <a:rPr kumimoji="0" lang="en-US" sz="2000" b="0" i="0" u="none" strike="noStrike" kern="1000" cap="none" spc="30" normalizeH="0" baseline="0" noProof="0" dirty="0">
                    <a:ln>
                      <a:noFill/>
                    </a:ln>
                    <a:solidFill>
                      <a:srgbClr val="FFFFFF"/>
                    </a:solidFill>
                    <a:effectLst/>
                    <a:uLnTx/>
                    <a:uFillTx/>
                    <a:latin typeface="Humanst521 Lt BT"/>
                    <a:cs typeface="Franklin Gothic Book"/>
                  </a:rPr>
                  <a:t>Bunch width </a:t>
                </a:r>
                <a:br>
                  <a:rPr kumimoji="0" lang="en-US" sz="2000" b="0" i="0" u="none" strike="noStrike" kern="1000" cap="none" spc="30" normalizeH="0" baseline="0" noProof="0" dirty="0">
                    <a:ln>
                      <a:noFill/>
                    </a:ln>
                    <a:solidFill>
                      <a:srgbClr val="FFFFFF"/>
                    </a:solidFill>
                    <a:effectLst/>
                    <a:uLnTx/>
                    <a:uFillTx/>
                    <a:latin typeface="Humanst521 Lt BT"/>
                    <a:cs typeface="Franklin Gothic Book"/>
                  </a:rPr>
                </a:br>
                <a:r>
                  <a:rPr kumimoji="0" lang="en-US" sz="2000" b="0" i="0" u="none" strike="noStrike" kern="1000" cap="none" spc="30" normalizeH="0" baseline="0" noProof="0" dirty="0">
                    <a:ln>
                      <a:noFill/>
                    </a:ln>
                    <a:solidFill>
                      <a:srgbClr val="FFFFFF"/>
                    </a:solidFill>
                    <a:effectLst/>
                    <a:uLnTx/>
                    <a:uFillTx/>
                    <a:latin typeface="Humanst521 Lt BT"/>
                    <a:cs typeface="Franklin Gothic Book"/>
                  </a:rPr>
                  <a:t>3.9 ns </a:t>
                </a:r>
              </a:p>
            </p:txBody>
          </p:sp>
        </mc:Choice>
        <mc:Fallback xmlns="">
          <p:sp>
            <p:nvSpPr>
              <p:cNvPr id="8" name="TextBox 7"/>
              <p:cNvSpPr txBox="1">
                <a:spLocks noRot="1" noChangeAspect="1" noMove="1" noResize="1" noEditPoints="1" noAdjustHandles="1" noChangeArrowheads="1" noChangeShapeType="1" noTextEdit="1"/>
              </p:cNvSpPr>
              <p:nvPr/>
            </p:nvSpPr>
            <p:spPr>
              <a:xfrm>
                <a:off x="4030986" y="2630400"/>
                <a:ext cx="1716087" cy="1432798"/>
              </a:xfrm>
              <a:prstGeom prst="roundRect">
                <a:avLst>
                  <a:gd name="adj" fmla="val 10309"/>
                </a:avLst>
              </a:prstGeom>
              <a:blipFill>
                <a:blip r:embed="rId5"/>
                <a:stretch>
                  <a:fillRect l="-350" t="-833" r="-3497" b="-4583"/>
                </a:stretch>
              </a:blipFill>
            </p:spPr>
            <p:txBody>
              <a:bodyPr/>
              <a:lstStyle/>
              <a:p>
                <a:r>
                  <a:rPr lang="en-US">
                    <a:noFill/>
                  </a:rPr>
                  <a:t> </a:t>
                </a:r>
              </a:p>
            </p:txBody>
          </p:sp>
        </mc:Fallback>
      </mc:AlternateContent>
      <p:sp>
        <p:nvSpPr>
          <p:cNvPr id="10" name="Arc 9"/>
          <p:cNvSpPr/>
          <p:nvPr/>
        </p:nvSpPr>
        <p:spPr bwMode="auto">
          <a:xfrm rot="-2400000">
            <a:off x="7039795" y="4336648"/>
            <a:ext cx="1097092" cy="866037"/>
          </a:xfrm>
          <a:prstGeom prst="arc">
            <a:avLst>
              <a:gd name="adj1" fmla="val 13401715"/>
              <a:gd name="adj2" fmla="val 16670671"/>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11" name="Arc 10"/>
          <p:cNvSpPr/>
          <p:nvPr/>
        </p:nvSpPr>
        <p:spPr bwMode="auto">
          <a:xfrm rot="19548340" flipV="1">
            <a:off x="6527974" y="3483446"/>
            <a:ext cx="978016" cy="1056686"/>
          </a:xfrm>
          <a:prstGeom prst="arc">
            <a:avLst>
              <a:gd name="adj1" fmla="val 13450015"/>
              <a:gd name="adj2" fmla="val 16670671"/>
            </a:avLst>
          </a:prstGeom>
          <a:ln w="19050">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13" name="AutoShape 5"/>
          <p:cNvSpPr>
            <a:spLocks noChangeAspect="1" noChangeArrowheads="1" noTextEdit="1"/>
          </p:cNvSpPr>
          <p:nvPr/>
        </p:nvSpPr>
        <p:spPr bwMode="auto">
          <a:xfrm>
            <a:off x="-4135249" y="19050"/>
            <a:ext cx="11044684" cy="5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panose="020B0402020204020304" pitchFamily="34" charset="0"/>
              <a:cs typeface="Arial"/>
            </a:endParaRPr>
          </a:p>
        </p:txBody>
      </p:sp>
      <p:sp>
        <p:nvSpPr>
          <p:cNvPr id="15" name="Oval 14"/>
          <p:cNvSpPr/>
          <p:nvPr/>
        </p:nvSpPr>
        <p:spPr bwMode="auto">
          <a:xfrm rot="4051548">
            <a:off x="1674032" y="2879069"/>
            <a:ext cx="1918973" cy="1147111"/>
          </a:xfrm>
          <a:prstGeom prst="ellipse">
            <a:avLst/>
          </a:prstGeom>
          <a:noFill/>
          <a:ln w="57150">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grpSp>
        <p:nvGrpSpPr>
          <p:cNvPr id="6" name="Group 5"/>
          <p:cNvGrpSpPr/>
          <p:nvPr/>
        </p:nvGrpSpPr>
        <p:grpSpPr>
          <a:xfrm>
            <a:off x="2016129" y="-19973"/>
            <a:ext cx="3356675" cy="1954961"/>
            <a:chOff x="2046881" y="128525"/>
            <a:chExt cx="3356675" cy="1954961"/>
          </a:xfrm>
        </p:grpSpPr>
        <p:grpSp>
          <p:nvGrpSpPr>
            <p:cNvPr id="4" name="Group 3"/>
            <p:cNvGrpSpPr/>
            <p:nvPr/>
          </p:nvGrpSpPr>
          <p:grpSpPr>
            <a:xfrm>
              <a:off x="2046881" y="128525"/>
              <a:ext cx="3356675" cy="1954961"/>
              <a:chOff x="2046881" y="128525"/>
              <a:chExt cx="3356675" cy="1954961"/>
            </a:xfrm>
          </p:grpSpPr>
          <p:cxnSp>
            <p:nvCxnSpPr>
              <p:cNvPr id="39" name="Straight Connector 38"/>
              <p:cNvCxnSpPr/>
              <p:nvPr/>
            </p:nvCxnSpPr>
            <p:spPr bwMode="auto">
              <a:xfrm flipV="1">
                <a:off x="2046881" y="1965279"/>
                <a:ext cx="1037513" cy="118207"/>
              </a:xfrm>
              <a:prstGeom prst="line">
                <a:avLst/>
              </a:prstGeom>
              <a:ln w="12700" cap="rnd">
                <a:solidFill>
                  <a:schemeClr val="bg2">
                    <a:lumMod val="40000"/>
                    <a:lumOff val="60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35" name="Group 34"/>
              <p:cNvGrpSpPr/>
              <p:nvPr/>
            </p:nvGrpSpPr>
            <p:grpSpPr>
              <a:xfrm>
                <a:off x="3076492" y="128525"/>
                <a:ext cx="2327064" cy="1868045"/>
                <a:chOff x="633431" y="3501678"/>
                <a:chExt cx="2327064" cy="1868045"/>
              </a:xfrm>
            </p:grpSpPr>
            <p:pic>
              <p:nvPicPr>
                <p:cNvPr id="16" name="Picture 1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5794"/>
                <a:stretch/>
              </p:blipFill>
              <p:spPr bwMode="auto">
                <a:xfrm>
                  <a:off x="633431" y="3501678"/>
                  <a:ext cx="1832218" cy="1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bwMode="auto">
                <a:xfrm flipH="1">
                  <a:off x="638026" y="4347392"/>
                  <a:ext cx="1237473" cy="0"/>
                </a:xfrm>
                <a:prstGeom prst="line">
                  <a:avLst/>
                </a:prstGeom>
                <a:ln w="38100" cap="rnd">
                  <a:solidFill>
                    <a:schemeClr val="accent1">
                      <a:lumMod val="60000"/>
                      <a:lumOff val="40000"/>
                    </a:schemeClr>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18" name="Straight Connector 17"/>
                <p:cNvCxnSpPr/>
                <p:nvPr/>
              </p:nvCxnSpPr>
              <p:spPr bwMode="auto">
                <a:xfrm>
                  <a:off x="2134806" y="4347392"/>
                  <a:ext cx="825689" cy="0"/>
                </a:xfrm>
                <a:prstGeom prst="line">
                  <a:avLst/>
                </a:prstGeom>
                <a:ln w="38100" cap="rnd">
                  <a:solidFill>
                    <a:schemeClr val="accent1">
                      <a:lumMod val="60000"/>
                      <a:lumOff val="40000"/>
                    </a:schemeClr>
                  </a:solidFill>
                  <a:headEnd type="none" w="med" len="med"/>
                  <a:tailEnd type="arrow"/>
                </a:ln>
              </p:spPr>
              <p:style>
                <a:lnRef idx="2">
                  <a:schemeClr val="accent6"/>
                </a:lnRef>
                <a:fillRef idx="0">
                  <a:schemeClr val="accent6"/>
                </a:fillRef>
                <a:effectRef idx="1">
                  <a:schemeClr val="accent6"/>
                </a:effectRef>
                <a:fontRef idx="minor">
                  <a:schemeClr val="tx1"/>
                </a:fontRef>
              </p:style>
            </p:cxnSp>
          </p:grpSp>
        </p:grpSp>
        <p:sp>
          <p:nvSpPr>
            <p:cNvPr id="21" name="TextBox 20"/>
            <p:cNvSpPr txBox="1"/>
            <p:nvPr/>
          </p:nvSpPr>
          <p:spPr>
            <a:xfrm>
              <a:off x="3380275" y="1121199"/>
              <a:ext cx="772327" cy="283411"/>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800" b="1" i="0" u="none" strike="noStrike" kern="1000" cap="none" spc="30" normalizeH="0" baseline="0" noProof="0" dirty="0">
                  <a:ln>
                    <a:noFill/>
                  </a:ln>
                  <a:solidFill>
                    <a:srgbClr val="FFC000"/>
                  </a:solidFill>
                  <a:effectLst/>
                  <a:uLnTx/>
                  <a:uFillTx/>
                  <a:latin typeface="Humanst521 Lt BT"/>
                  <a:cs typeface="Franklin Gothic Book"/>
                </a:rPr>
                <a:t>p -beam</a:t>
              </a:r>
            </a:p>
          </p:txBody>
        </p:sp>
      </p:grpSp>
      <p:sp>
        <p:nvSpPr>
          <p:cNvPr id="9" name="Oval 8"/>
          <p:cNvSpPr/>
          <p:nvPr/>
        </p:nvSpPr>
        <p:spPr bwMode="auto">
          <a:xfrm>
            <a:off x="6693435" y="4498571"/>
            <a:ext cx="432000" cy="432000"/>
          </a:xfrm>
          <a:prstGeom prst="ellipse">
            <a:avLst/>
          </a:prstGeom>
          <a:solidFill>
            <a:srgbClr val="EE7B34"/>
          </a:solidFill>
          <a:ln w="3175">
            <a:solidFill>
              <a:schemeClr val="tx2">
                <a:lumMod val="50000"/>
                <a:lumOff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lumMod val="85000"/>
                  <a:lumOff val="15000"/>
                </a:srgbClr>
              </a:solidFill>
              <a:effectLst/>
              <a:uLnTx/>
              <a:uFillTx/>
              <a:latin typeface="Humanst521 Lt BT"/>
              <a:cs typeface="Arial"/>
            </a:endParaRPr>
          </a:p>
        </p:txBody>
      </p:sp>
      <mc:AlternateContent xmlns:mc="http://schemas.openxmlformats.org/markup-compatibility/2006" xmlns:a14="http://schemas.microsoft.com/office/drawing/2010/main">
        <mc:Choice Requires="a14">
          <p:sp>
            <p:nvSpPr>
              <p:cNvPr id="47" name="TextBox 46"/>
              <p:cNvSpPr txBox="1"/>
              <p:nvPr/>
            </p:nvSpPr>
            <p:spPr>
              <a:xfrm>
                <a:off x="7016982" y="777119"/>
                <a:ext cx="1307730" cy="270843"/>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p</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𝜋</m:t>
                          </m:r>
                        </m:sub>
                      </m:sSub>
                      <m: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=220</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oMath>
                  </m:oMathPara>
                </a14:m>
                <a:endParaRPr kumimoji="0" lang="en-US" sz="16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016982" y="777119"/>
                <a:ext cx="1307730" cy="270843"/>
              </a:xfrm>
              <a:prstGeom prst="rect">
                <a:avLst/>
              </a:prstGeom>
              <a:blipFill>
                <a:blip r:embed="rId7"/>
                <a:stretch>
                  <a:fillRect l="-3256" r="-3256" b="-15556"/>
                </a:stretch>
              </a:blipFill>
            </p:spPr>
            <p:txBody>
              <a:bodyPr/>
              <a:lstStyle/>
              <a:p>
                <a:r>
                  <a:rPr lang="en-US">
                    <a:noFill/>
                  </a:rPr>
                  <a:t> </a:t>
                </a:r>
              </a:p>
            </p:txBody>
          </p:sp>
        </mc:Fallback>
      </mc:AlternateContent>
      <p:sp>
        <p:nvSpPr>
          <p:cNvPr id="48" name="TextBox 47"/>
          <p:cNvSpPr txBox="1"/>
          <p:nvPr/>
        </p:nvSpPr>
        <p:spPr>
          <a:xfrm>
            <a:off x="7159199" y="1227967"/>
            <a:ext cx="1572866" cy="522772"/>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0" lang="en-US" sz="1600" b="0" i="0" u="none" strike="noStrike" kern="1000" cap="none" spc="30" normalizeH="0" baseline="0" noProof="0" dirty="0">
                <a:ln>
                  <a:noFill/>
                </a:ln>
                <a:solidFill>
                  <a:schemeClr val="accent6">
                    <a:lumMod val="75000"/>
                  </a:schemeClr>
                </a:solidFill>
                <a:effectLst/>
                <a:uLnTx/>
                <a:uFillTx/>
                <a:latin typeface="Humanst521 Lt BT"/>
                <a:cs typeface="Franklin Gothic Book"/>
              </a:rPr>
              <a:t>pion decay channel</a:t>
            </a:r>
            <a:br>
              <a:rPr kumimoji="0" lang="en-US" sz="1600" b="0" i="0" u="none" strike="noStrike" kern="1000" cap="none" spc="30" normalizeH="0" baseline="0" noProof="0" dirty="0">
                <a:ln>
                  <a:noFill/>
                </a:ln>
                <a:solidFill>
                  <a:schemeClr val="accent6">
                    <a:lumMod val="75000"/>
                  </a:schemeClr>
                </a:solidFill>
                <a:effectLst/>
                <a:uLnTx/>
                <a:uFillTx/>
                <a:latin typeface="Humanst521 Lt BT"/>
                <a:cs typeface="Franklin Gothic Book"/>
              </a:rPr>
            </a:br>
            <a:r>
              <a:rPr kumimoji="0" lang="en-US" sz="1600" b="0" i="0" u="none" strike="noStrike" kern="1000" cap="none" spc="30" normalizeH="0" baseline="0" noProof="0" dirty="0">
                <a:ln>
                  <a:noFill/>
                </a:ln>
                <a:solidFill>
                  <a:schemeClr val="accent6">
                    <a:lumMod val="75000"/>
                  </a:schemeClr>
                </a:solidFill>
                <a:effectLst/>
                <a:uLnTx/>
                <a:uFillTx/>
                <a:latin typeface="Humanst521 Lt BT"/>
                <a:cs typeface="Franklin Gothic Book"/>
              </a:rPr>
              <a:t>(8m, 4-5T)</a:t>
            </a:r>
          </a:p>
        </p:txBody>
      </p:sp>
      <p:grpSp>
        <p:nvGrpSpPr>
          <p:cNvPr id="2" name="Group 1"/>
          <p:cNvGrpSpPr/>
          <p:nvPr/>
        </p:nvGrpSpPr>
        <p:grpSpPr>
          <a:xfrm>
            <a:off x="6940123" y="860016"/>
            <a:ext cx="556381" cy="1540675"/>
            <a:chOff x="6869176" y="891548"/>
            <a:chExt cx="601626" cy="1508207"/>
          </a:xfrm>
        </p:grpSpPr>
        <p:sp>
          <p:nvSpPr>
            <p:cNvPr id="49" name="Rectangle 48"/>
            <p:cNvSpPr/>
            <p:nvPr/>
          </p:nvSpPr>
          <p:spPr bwMode="auto">
            <a:xfrm rot="2700000">
              <a:off x="6156832" y="1603892"/>
              <a:ext cx="1508207" cy="83520"/>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sp>
          <p:nvSpPr>
            <p:cNvPr id="55" name="Rectangle 54"/>
            <p:cNvSpPr/>
            <p:nvPr/>
          </p:nvSpPr>
          <p:spPr bwMode="auto">
            <a:xfrm rot="2700000" flipV="1">
              <a:off x="7224928" y="2031774"/>
              <a:ext cx="320945" cy="170802"/>
            </a:xfrm>
            <a:prstGeom prst="rect">
              <a:avLst/>
            </a:prstGeom>
            <a:solidFill>
              <a:srgbClr val="00B050"/>
            </a:solidFill>
            <a:ln w="38100" cap="rnd">
              <a:no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umanst521 Lt BT"/>
                <a:cs typeface="Arial"/>
              </a:endParaRPr>
            </a:p>
          </p:txBody>
        </p:sp>
      </p:grpSp>
      <mc:AlternateContent xmlns:mc="http://schemas.openxmlformats.org/markup-compatibility/2006" xmlns:a14="http://schemas.microsoft.com/office/drawing/2010/main">
        <mc:Choice Requires="a14">
          <p:sp>
            <p:nvSpPr>
              <p:cNvPr id="50" name="TextBox 49"/>
              <p:cNvSpPr txBox="1"/>
              <p:nvPr/>
            </p:nvSpPr>
            <p:spPr>
              <a:xfrm>
                <a:off x="6299326" y="2723183"/>
                <a:ext cx="1507144" cy="292644"/>
              </a:xfrm>
              <a:prstGeom prst="rect">
                <a:avLst/>
              </a:prstGeom>
              <a:solidFill>
                <a:schemeClr val="bg1"/>
              </a:solid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000" cap="none" spc="30" normalizeH="0" baseline="0" noProof="0" smtClean="0">
                              <a:ln>
                                <a:noFill/>
                              </a:ln>
                              <a:solidFill>
                                <a:srgbClr val="000000">
                                  <a:lumMod val="85000"/>
                                  <a:lumOff val="15000"/>
                                </a:srgbClr>
                              </a:solidFill>
                              <a:effectLst/>
                              <a:uLnTx/>
                              <a:uFillTx/>
                              <a:latin typeface="Cambria Math" panose="02040503050406030204" pitchFamily="18" charset="0"/>
                              <a:cs typeface="Franklin Gothic Book"/>
                            </a:rPr>
                          </m:ctrlPr>
                        </m:sSubPr>
                        <m:e>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𝑝</m:t>
                          </m:r>
                        </m:e>
                        <m: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𝜇</m:t>
                          </m:r>
                        </m:sub>
                      </m:sSub>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=125</m:t>
                      </m:r>
                      <m:r>
                        <m:rPr>
                          <m:sty m:val="p"/>
                        </m:rPr>
                        <a:rPr kumimoji="0" lang="en-US" sz="1600" b="0" i="0"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MeV</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m:t>
                      </m:r>
                      <m:r>
                        <a:rPr kumimoji="0" lang="en-US" sz="1600" b="0" i="1" u="none" strike="noStrike" kern="1000" cap="none" spc="30" normalizeH="0" baseline="0" noProof="0" smtClean="0">
                          <a:ln>
                            <a:noFill/>
                          </a:ln>
                          <a:solidFill>
                            <a:srgbClr val="000000">
                              <a:lumMod val="85000"/>
                              <a:lumOff val="15000"/>
                            </a:srgbClr>
                          </a:solidFill>
                          <a:effectLst/>
                          <a:uLnTx/>
                          <a:uFillTx/>
                          <a:latin typeface="Cambria Math"/>
                          <a:cs typeface="Franklin Gothic Book"/>
                        </a:rPr>
                        <m:t>𝑐</m:t>
                      </m:r>
                    </m:oMath>
                  </m:oMathPara>
                </a14:m>
                <a:endParaRPr kumimoji="0" lang="en-US" sz="1600" b="0" i="0" u="none" strike="noStrike" kern="1000" cap="none" spc="30" normalizeH="0" baseline="0" noProof="0" dirty="0" err="1">
                  <a:ln>
                    <a:noFill/>
                  </a:ln>
                  <a:solidFill>
                    <a:srgbClr val="000000">
                      <a:lumMod val="85000"/>
                      <a:lumOff val="15000"/>
                    </a:srgbClr>
                  </a:solidFill>
                  <a:effectLst/>
                  <a:uLnTx/>
                  <a:uFillTx/>
                  <a:latin typeface="Humanst521 Lt BT"/>
                  <a:cs typeface="Franklin Gothic Book"/>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299326" y="2723183"/>
                <a:ext cx="1507144" cy="292644"/>
              </a:xfrm>
              <a:prstGeom prst="rect">
                <a:avLst/>
              </a:prstGeom>
              <a:blipFill>
                <a:blip r:embed="rId8"/>
                <a:stretch>
                  <a:fillRect l="-2823" r="-806" b="-18750"/>
                </a:stretch>
              </a:blipFill>
            </p:spPr>
            <p:txBody>
              <a:bodyPr/>
              <a:lstStyle/>
              <a:p>
                <a:r>
                  <a:rPr lang="en-US">
                    <a:noFill/>
                  </a:rPr>
                  <a:t> </a:t>
                </a:r>
              </a:p>
            </p:txBody>
          </p:sp>
        </mc:Fallback>
      </mc:AlternateContent>
      <p:pic>
        <p:nvPicPr>
          <p:cNvPr id="51" name="Picture 5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03556" y="4396909"/>
            <a:ext cx="1147898" cy="757612"/>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2686646" y="3949934"/>
                <a:ext cx="420948" cy="270843"/>
              </a:xfrm>
              <a:prstGeom prst="rect">
                <a:avLst/>
              </a:prstGeom>
              <a:noFill/>
            </p:spPr>
            <p:txBody>
              <a:bodyPr wrap="none" lIns="0" tIns="0" rIns="0" bIns="0" rtlCol="0" anchor="t" anchorCtr="0">
                <a:spAutoFit/>
              </a:bodyPr>
              <a:lstStyle/>
              <a:p>
                <a:pPr marL="0" marR="0" lvl="0" indent="0" algn="l" defTabSz="914400" rtl="0" eaLnBrk="1" fontAlgn="base" latinLnBrk="0" hangingPunct="1">
                  <a:lnSpc>
                    <a:spcPct val="110000"/>
                  </a:lnSpc>
                  <a:spcBef>
                    <a:spcPts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𝜇</m:t>
                      </m:r>
                      <m:r>
                        <a:rPr kumimoji="0" lang="en-US" sz="1600" b="0" i="1"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𝐸</m:t>
                      </m:r>
                      <m:r>
                        <a:rPr kumimoji="0" lang="en-US" sz="1600" b="0" i="0" u="none" strike="noStrike" kern="1000" cap="none" spc="30" normalizeH="0" baseline="0" noProof="0" smtClean="0">
                          <a:ln>
                            <a:noFill/>
                          </a:ln>
                          <a:solidFill>
                            <a:srgbClr val="EB5B00"/>
                          </a:solidFill>
                          <a:effectLst/>
                          <a:uLnTx/>
                          <a:uFillTx/>
                          <a:latin typeface="Cambria Math" panose="02040503050406030204" pitchFamily="18" charset="0"/>
                          <a:cs typeface="Franklin Gothic Book"/>
                        </a:rPr>
                        <m:t>1</m:t>
                      </m:r>
                    </m:oMath>
                  </m:oMathPara>
                </a14:m>
                <a:endParaRPr kumimoji="0" lang="en-US" sz="1600" b="0" i="0" u="none" strike="noStrike" kern="1000" cap="none" spc="30" normalizeH="0" baseline="0" noProof="0" dirty="0" err="1">
                  <a:ln>
                    <a:noFill/>
                  </a:ln>
                  <a:solidFill>
                    <a:srgbClr val="EB5B00"/>
                  </a:solidFill>
                  <a:effectLst/>
                  <a:uLnTx/>
                  <a:uFillTx/>
                  <a:latin typeface="Humanst521 Lt BT"/>
                  <a:cs typeface="Franklin Gothic Book"/>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686646" y="3949934"/>
                <a:ext cx="420948" cy="270843"/>
              </a:xfrm>
              <a:prstGeom prst="rect">
                <a:avLst/>
              </a:prstGeom>
              <a:blipFill>
                <a:blip r:embed="rId10"/>
                <a:stretch>
                  <a:fillRect l="-14493" r="-10145" b="-20455"/>
                </a:stretch>
              </a:blipFill>
            </p:spPr>
            <p:txBody>
              <a:bodyPr/>
              <a:lstStyle/>
              <a:p>
                <a:r>
                  <a:rPr lang="en-US">
                    <a:noFill/>
                  </a:rPr>
                  <a:t> </a:t>
                </a:r>
              </a:p>
            </p:txBody>
          </p:sp>
        </mc:Fallback>
      </mc:AlternateContent>
    </p:spTree>
    <p:extLst>
      <p:ext uri="{BB962C8B-B14F-4D97-AF65-F5344CB8AC3E}">
        <p14:creationId xmlns:p14="http://schemas.microsoft.com/office/powerpoint/2010/main" val="44178139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1.1|1.1"/>
</p:tagLst>
</file>

<file path=ppt/tags/tag2.xml><?xml version="1.0" encoding="utf-8"?>
<p:tagLst xmlns:a="http://schemas.openxmlformats.org/drawingml/2006/main" xmlns:r="http://schemas.openxmlformats.org/officeDocument/2006/relationships" xmlns:p="http://schemas.openxmlformats.org/presentationml/2006/main">
  <p:tag name="TIMING" val="|0.8|0.8"/>
</p:tagLst>
</file>

<file path=ppt/tags/tag3.xml><?xml version="1.0" encoding="utf-8"?>
<p:tagLst xmlns:a="http://schemas.openxmlformats.org/drawingml/2006/main" xmlns:r="http://schemas.openxmlformats.org/officeDocument/2006/relationships" xmlns:p="http://schemas.openxmlformats.org/presentationml/2006/main">
  <p:tag name="TIMING" val="|28.7|9.2|2.3|8.3|5.5|5.2"/>
</p:tagLst>
</file>

<file path=ppt/theme/theme1.xml><?xml version="1.0" encoding="utf-8"?>
<a:theme xmlns:a="http://schemas.openxmlformats.org/drawingml/2006/main" name="muonEDM_Seminar_EPFL_psw180125">
  <a:themeElements>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fontScheme name="Georgia/Calibri">
      <a:majorFont>
        <a:latin typeface="Georgia"/>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8100" cap="rnd">
          <a:solidFill>
            <a:schemeClr val="accent1">
              <a:lumMod val="60000"/>
              <a:lumOff val="40000"/>
            </a:schemeClr>
          </a:solidFill>
          <a:headEnd type="none" w="med" len="med"/>
          <a:tailEnd type="none" w="med" len="med"/>
        </a:ln>
      </a:spPr>
      <a:bodyPr rtlCol="0" anchor="ctr"/>
      <a:lstStyle>
        <a:defPPr algn="ctr">
          <a:defRPr/>
        </a:defPPr>
      </a:lstStyle>
      <a:style>
        <a:lnRef idx="2">
          <a:schemeClr val="accent6"/>
        </a:lnRef>
        <a:fillRef idx="0">
          <a:schemeClr val="accent6"/>
        </a:fillRef>
        <a:effectRef idx="1">
          <a:schemeClr val="accent6"/>
        </a:effectRef>
        <a:fontRef idx="minor">
          <a:schemeClr val="tx1"/>
        </a:fontRef>
      </a:style>
    </a:spDef>
    <a:lnDef>
      <a:spPr bwMode="auto">
        <a:ln w="12700" cap="rnd">
          <a:solidFill>
            <a:schemeClr val="bg2">
              <a:lumMod val="75000"/>
            </a:schemeClr>
          </a:solidFill>
          <a:headEnd type="none" w="med" len="med"/>
          <a:tailEnd type="none" w="med" len="med"/>
        </a:ln>
        <a:effectLst/>
      </a:spPr>
      <a:bodyPr/>
      <a:lstStyle/>
      <a:style>
        <a:lnRef idx="2">
          <a:schemeClr val="accent6"/>
        </a:lnRef>
        <a:fillRef idx="0">
          <a:schemeClr val="accent6"/>
        </a:fillRef>
        <a:effectRef idx="1">
          <a:schemeClr val="accent6"/>
        </a:effectRef>
        <a:fontRef idx="minor">
          <a:schemeClr val="tx1"/>
        </a:fontRef>
      </a:style>
    </a:lnDef>
    <a:txDef>
      <a:spPr>
        <a:solidFill>
          <a:schemeClr val="bg1"/>
        </a:solidFill>
      </a:spPr>
      <a:bodyPr wrap="none" lIns="0" tIns="0" rIns="0" bIns="0" rtlCol="0" anchor="t" anchorCtr="0">
        <a:spAutoFit/>
      </a:bodyPr>
      <a:lstStyle>
        <a:defPPr>
          <a:lnSpc>
            <a:spcPct val="110000"/>
          </a:lnSpc>
          <a:spcBef>
            <a:spcPts val="0"/>
          </a:spcBef>
          <a:defRPr sz="1400" kern="1000" spc="30" dirty="0" err="1" smtClean="0">
            <a:solidFill>
              <a:schemeClr val="tx1">
                <a:lumMod val="85000"/>
                <a:lumOff val="15000"/>
              </a:schemeClr>
            </a:solidFill>
            <a:latin typeface="+mn-lt"/>
            <a:cs typeface="Franklin Gothic Book"/>
          </a:defRPr>
        </a:defPPr>
      </a:lstStyle>
    </a:txDef>
  </a:objectDefaults>
  <a:extraClrSchemeLst>
    <a:extraClrScheme>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clrMap bg1="lt1" tx1="dk1" bg2="lt2" tx2="dk2" accent1="accent1" accent2="accent2" accent3="accent3" accent4="accent4" accent5="accent5" accent6="accent6" hlink="hlink" folHlink="folHlink"/>
    </a:extraClrScheme>
  </a:extraClrSchemeLst>
  <a:custClrLst>
    <a:custClr name="Grau 100%">
      <a:srgbClr val="505050"/>
    </a:custClr>
    <a:custClr name="Gelb 100%">
      <a:srgbClr val="FDCA00"/>
    </a:custClr>
    <a:custClr name="Orange 100%">
      <a:srgbClr val="EB5B00"/>
    </a:custClr>
    <a:custClr name="Rot 100%">
      <a:srgbClr val="C50006"/>
    </a:custClr>
    <a:custClr name="Braun 100%">
      <a:srgbClr val="85543A"/>
    </a:custClr>
    <a:custClr name="Olivgrün 100%">
      <a:srgbClr val="8F7111"/>
    </a:custClr>
    <a:custClr name="Hellgrün 100%">
      <a:srgbClr val="82911A"/>
    </a:custClr>
    <a:custClr name="Grün 100%">
      <a:srgbClr val="197418"/>
    </a:custClr>
    <a:custClr name="Violet 100%">
      <a:srgbClr val="7C204E"/>
    </a:custClr>
    <a:custClr name="Blau 100%">
      <a:srgbClr val="003B6E"/>
    </a:custClr>
    <a:custClr name="Grau 80%">
      <a:srgbClr val="686868"/>
    </a:custClr>
    <a:custClr name="Gelb 80%">
      <a:srgbClr val="FED43E"/>
    </a:custClr>
    <a:custClr name="Orange 80%">
      <a:srgbClr val="EE7B34"/>
    </a:custClr>
    <a:custClr name="Rot 80%">
      <a:srgbClr val="D04729"/>
    </a:custClr>
    <a:custClr name="Braun 80%">
      <a:srgbClr val="9A7059"/>
    </a:custClr>
    <a:custClr name="Olivgrün 80%">
      <a:srgbClr val="A48841"/>
    </a:custClr>
    <a:custClr name="Hellgrün 80%">
      <a:srgbClr val="9BA34C"/>
    </a:custClr>
    <a:custClr name="Grün 80%">
      <a:srgbClr val="518A42"/>
    </a:custClr>
    <a:custClr name="Violet 80%">
      <a:srgbClr val="914967"/>
    </a:custClr>
    <a:custClr name="Blau 80%">
      <a:srgbClr val="405583"/>
    </a:custClr>
    <a:custClr name="Grau 60%">
      <a:srgbClr val="969696"/>
    </a:custClr>
    <a:custClr name="Gelb 60%">
      <a:srgbClr val="FEDE74"/>
    </a:custClr>
    <a:custClr name="Orange 60%">
      <a:srgbClr val="F29E62"/>
    </a:custClr>
    <a:custClr name="Rot 60%">
      <a:srgbClr val="DA7252"/>
    </a:custClr>
    <a:custClr name="Braun 60%">
      <a:srgbClr val="B2917D"/>
    </a:custClr>
    <a:custClr name="Olivgrün 60%">
      <a:srgbClr val="BAA46A"/>
    </a:custClr>
    <a:custClr name="Hellgrün 60%">
      <a:srgbClr val="B5B874"/>
    </a:custClr>
    <a:custClr name="Grün 60%">
      <a:srgbClr val="7DA569"/>
    </a:custClr>
    <a:custClr name="Violet 60%">
      <a:srgbClr val="AA7084"/>
    </a:custClr>
    <a:custClr name="Blau 60%">
      <a:srgbClr val="69769E"/>
    </a:custClr>
    <a:custClr name="Grau 40%">
      <a:srgbClr val="B9B9B9"/>
    </a:custClr>
    <a:custClr name="Gelb 40%">
      <a:srgbClr val="FFEAA8"/>
    </a:custClr>
    <a:custClr name="Orange 40%">
      <a:srgbClr val="F6C096"/>
    </a:custClr>
    <a:custClr name="Rot 40%">
      <a:srgbClr val="E7A287"/>
    </a:custClr>
    <a:custClr name="Braun 40%">
      <a:srgbClr val="CAB5A6"/>
    </a:custClr>
    <a:custClr name="Olivgrün 40%">
      <a:srgbClr val="D0C19B"/>
    </a:custClr>
    <a:custClr name="Hellgrün 40%">
      <a:srgbClr val="CED0A4"/>
    </a:custClr>
    <a:custClr name="Grün 40%">
      <a:srgbClr val="A8C39A"/>
    </a:custClr>
    <a:custClr name="Violet 40%">
      <a:srgbClr val="C49FAA"/>
    </a:custClr>
    <a:custClr name="Blau 40%">
      <a:srgbClr val="989FBD"/>
    </a:custClr>
    <a:custClr name="Grau 20%">
      <a:srgbClr val="E5E5E5"/>
    </a:custClr>
    <a:custClr name="Gelb 20%">
      <a:srgbClr val="FFF5D6"/>
    </a:custClr>
    <a:custClr name="Orange 20%">
      <a:srgbClr val="FBE1CC"/>
    </a:custClr>
    <a:custClr name="Rot 20%">
      <a:srgbClr val="F3D2C2"/>
    </a:custClr>
    <a:custClr name="Braun 20%">
      <a:srgbClr val="E4D9D2"/>
    </a:custClr>
    <a:custClr name="Olivgrün 20%">
      <a:srgbClr val="E8E1CE"/>
    </a:custClr>
    <a:custClr name="Hellgrün 20%">
      <a:srgbClr val="E7E8D3"/>
    </a:custClr>
    <a:custClr name="Grün 20%">
      <a:srgbClr val="D4E2CE"/>
    </a:custClr>
    <a:custClr name="Violet 20%">
      <a:srgbClr val="E1D0D5"/>
    </a:custClr>
    <a:custClr name="Blau 20%">
      <a:srgbClr val="CBCFDF"/>
    </a:custClr>
  </a:custClr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2.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ppt/theme/themeOverride3.xml><?xml version="1.0" encoding="utf-8"?>
<a:themeOverride xmlns:a="http://schemas.openxmlformats.org/drawingml/2006/main">
  <a:clrScheme name="Farbwelt des PSI">
    <a:dk1>
      <a:srgbClr val="000000"/>
    </a:dk1>
    <a:lt1>
      <a:srgbClr val="FFFFFF"/>
    </a:lt1>
    <a:dk2>
      <a:srgbClr val="000000"/>
    </a:dk2>
    <a:lt2>
      <a:srgbClr val="686868"/>
    </a:lt2>
    <a:accent1>
      <a:srgbClr val="FDCA00"/>
    </a:accent1>
    <a:accent2>
      <a:srgbClr val="EB5B00"/>
    </a:accent2>
    <a:accent3>
      <a:srgbClr val="C50006"/>
    </a:accent3>
    <a:accent4>
      <a:srgbClr val="7C204E"/>
    </a:accent4>
    <a:accent5>
      <a:srgbClr val="003B6E"/>
    </a:accent5>
    <a:accent6>
      <a:srgbClr val="197418"/>
    </a:accent6>
    <a:hlink>
      <a:srgbClr val="000000"/>
    </a:hlink>
    <a:folHlink>
      <a:srgbClr val="686868"/>
    </a:folHlink>
  </a:clrScheme>
</a:themeOverride>
</file>

<file path=docProps/app.xml><?xml version="1.0" encoding="utf-8"?>
<Properties xmlns="http://schemas.openxmlformats.org/officeDocument/2006/extended-properties" xmlns:vt="http://schemas.openxmlformats.org/officeDocument/2006/docPropsVTypes">
  <Template/>
  <TotalTime>0</TotalTime>
  <Words>4644</Words>
  <Application>Microsoft Office PowerPoint</Application>
  <PresentationFormat>On-screen Show (16:9)</PresentationFormat>
  <Paragraphs>547</Paragraphs>
  <Slides>38</Slides>
  <Notes>11</Notes>
  <HiddenSlides>4</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muonEDM_Seminar_EPFL_psw180125</vt:lpstr>
      <vt:lpstr>Search for the muon EDM at PSI </vt:lpstr>
      <vt:lpstr>CP violation &amp; edm</vt:lpstr>
      <vt:lpstr>Limits on μEDM in lepton flavor violating models</vt:lpstr>
      <vt:lpstr>PowerPoint Presentation</vt:lpstr>
      <vt:lpstr>Complementarity of EDM searches</vt:lpstr>
      <vt:lpstr>Frequencies, state of the art, and the frozen spin</vt:lpstr>
      <vt:lpstr>State of the art and the frozen spin*</vt:lpstr>
      <vt:lpstr>HIPA – high intensity proton accelerator</vt:lpstr>
      <vt:lpstr>A search for a μEDM at PSI</vt:lpstr>
      <vt:lpstr>Layout piE1 beamline</vt:lpstr>
      <vt:lpstr>Sensitivity of muon EDM  〖ℏγa_μ〗∕(2PE_f √N τ_μ α)  </vt:lpstr>
      <vt:lpstr>Search for a muEDM using the frozen spin  with longitudinal injection</vt:lpstr>
      <vt:lpstr>The general experimental idea</vt:lpstr>
      <vt:lpstr>Sensitivity at PSI </vt:lpstr>
      <vt:lpstr>Figure of merit -  what changes at 28MeV/c?</vt:lpstr>
      <vt:lpstr>Possible scenarios (first phase B → final C)</vt:lpstr>
      <vt:lpstr>CAD view injection channel and </vt:lpstr>
      <vt:lpstr>Injection channel</vt:lpstr>
      <vt:lpstr>Test beam in 2022 </vt:lpstr>
      <vt:lpstr>Test of entrance trigger Nov. 22</vt:lpstr>
      <vt:lpstr>Spiral entrance veto and storage simulation</vt:lpstr>
      <vt:lpstr>Muon tracker prototype (TPC) </vt:lpstr>
      <vt:lpstr>Radial magnetic field pulse to kick muons</vt:lpstr>
      <vt:lpstr>Eddy current damping of magnetic pulse</vt:lpstr>
      <vt:lpstr>Multiple scattering measurement on carbon</vt:lpstr>
      <vt:lpstr>Straw Trackers - Motivation</vt:lpstr>
      <vt:lpstr>Straw Trackers – Single hit</vt:lpstr>
      <vt:lpstr>Systematic effects</vt:lpstr>
      <vt:lpstr>Coupling of the MDM to EM fields</vt:lpstr>
      <vt:lpstr>Oscillating and constant terms</vt:lpstr>
      <vt:lpstr>Average over all orbits</vt:lpstr>
      <vt:lpstr>Sources of Ey field: electrode non-uniformity</vt:lpstr>
      <vt:lpstr>Constraints on the average horizontal E-field</vt:lpstr>
      <vt:lpstr>Detection efficiency asymmetry</vt:lpstr>
      <vt:lpstr>Constraints on the total detection efficiency</vt:lpstr>
      <vt:lpstr>Conclusion</vt:lpstr>
      <vt:lpstr>The PSI muon EDM collaboration</vt:lpstr>
      <vt:lpstr>Conclusions</vt:lpstr>
    </vt:vector>
  </TitlesOfParts>
  <Company>PSI - Paul Scherrer Institut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n2EDM project</dc:title>
  <dc:creator>Schmidt-Wellenburg Philipp</dc:creator>
  <cp:lastModifiedBy>Schmidt-Wellenburg Philipp (PSI)</cp:lastModifiedBy>
  <cp:revision>261</cp:revision>
  <cp:lastPrinted>2019-01-14T09:33:14Z</cp:lastPrinted>
  <dcterms:created xsi:type="dcterms:W3CDTF">2019-01-09T11:48:28Z</dcterms:created>
  <dcterms:modified xsi:type="dcterms:W3CDTF">2022-11-10T16:41:16Z</dcterms:modified>
</cp:coreProperties>
</file>