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52"/>
  </p:notesMasterIdLst>
  <p:sldIdLst>
    <p:sldId id="342" r:id="rId2"/>
    <p:sldId id="381" r:id="rId3"/>
    <p:sldId id="382" r:id="rId4"/>
    <p:sldId id="388" r:id="rId5"/>
    <p:sldId id="384" r:id="rId6"/>
    <p:sldId id="383" r:id="rId7"/>
    <p:sldId id="385" r:id="rId8"/>
    <p:sldId id="391" r:id="rId9"/>
    <p:sldId id="393" r:id="rId10"/>
    <p:sldId id="390" r:id="rId11"/>
    <p:sldId id="396" r:id="rId12"/>
    <p:sldId id="394" r:id="rId13"/>
    <p:sldId id="363" r:id="rId14"/>
    <p:sldId id="345" r:id="rId15"/>
    <p:sldId id="357" r:id="rId16"/>
    <p:sldId id="348" r:id="rId17"/>
    <p:sldId id="350" r:id="rId18"/>
    <p:sldId id="351" r:id="rId19"/>
    <p:sldId id="347" r:id="rId20"/>
    <p:sldId id="352" r:id="rId21"/>
    <p:sldId id="353" r:id="rId22"/>
    <p:sldId id="354" r:id="rId23"/>
    <p:sldId id="375" r:id="rId24"/>
    <p:sldId id="366" r:id="rId25"/>
    <p:sldId id="367" r:id="rId26"/>
    <p:sldId id="368" r:id="rId27"/>
    <p:sldId id="369" r:id="rId28"/>
    <p:sldId id="370" r:id="rId29"/>
    <p:sldId id="365" r:id="rId30"/>
    <p:sldId id="371" r:id="rId31"/>
    <p:sldId id="392" r:id="rId32"/>
    <p:sldId id="373" r:id="rId33"/>
    <p:sldId id="358" r:id="rId34"/>
    <p:sldId id="359" r:id="rId35"/>
    <p:sldId id="360" r:id="rId36"/>
    <p:sldId id="361" r:id="rId37"/>
    <p:sldId id="362" r:id="rId38"/>
    <p:sldId id="372" r:id="rId39"/>
    <p:sldId id="377" r:id="rId40"/>
    <p:sldId id="376" r:id="rId41"/>
    <p:sldId id="380" r:id="rId42"/>
    <p:sldId id="378" r:id="rId43"/>
    <p:sldId id="379" r:id="rId44"/>
    <p:sldId id="275" r:id="rId45"/>
    <p:sldId id="343" r:id="rId46"/>
    <p:sldId id="344" r:id="rId47"/>
    <p:sldId id="374" r:id="rId48"/>
    <p:sldId id="355" r:id="rId49"/>
    <p:sldId id="386" r:id="rId50"/>
    <p:sldId id="387" r:id="rId5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703" userDrawn="1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63"/>
  </p:normalViewPr>
  <p:slideViewPr>
    <p:cSldViewPr snapToGrid="0">
      <p:cViewPr varScale="1">
        <p:scale>
          <a:sx n="117" d="100"/>
          <a:sy n="117" d="100"/>
        </p:scale>
        <p:origin x="280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703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795398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Comparison">
  <p:cSld name="Logo Bottom: Comparis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200"/>
              <a:buFont typeface="Arial"/>
              <a:buNone/>
              <a:defRPr sz="2600" b="1" i="0" u="none" strike="noStrike" cap="none">
                <a:solidFill>
                  <a:srgbClr val="00308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8449" y="174775"/>
            <a:ext cx="696949" cy="58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;p1">
            <a:extLst>
              <a:ext uri="{FF2B5EF4-FFF2-40B4-BE49-F238E27FC236}">
                <a16:creationId xmlns:a16="http://schemas.microsoft.com/office/drawing/2014/main" id="{F6516DC7-E427-F887-48E5-FFE682C4ED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‹#›</a:t>
            </a:fld>
            <a:endParaRPr lang="mr-IN" dirty="0">
              <a:solidFill>
                <a:srgbClr val="003087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‹#›</a:t>
            </a:fld>
            <a:endParaRPr lang="mr-IN" dirty="0">
              <a:solidFill>
                <a:srgbClr val="003087"/>
              </a:solidFill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6450013" y="4477484"/>
            <a:ext cx="1076325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12;p1"/>
          <p:cNvCxnSpPr/>
          <p:nvPr/>
        </p:nvCxnSpPr>
        <p:spPr>
          <a:xfrm rot="10800000" flipH="1">
            <a:off x="215888" y="6336803"/>
            <a:ext cx="8750700" cy="25800"/>
          </a:xfrm>
          <a:prstGeom prst="straightConnector1">
            <a:avLst/>
          </a:prstGeom>
          <a:noFill/>
          <a:ln w="76200" cap="flat" cmpd="sng">
            <a:solidFill>
              <a:srgbClr val="00308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"/>
          <p:cNvSpPr txBox="1"/>
          <p:nvPr/>
        </p:nvSpPr>
        <p:spPr>
          <a:xfrm>
            <a:off x="176400" y="6428025"/>
            <a:ext cx="5895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2"/>
                </a:solidFill>
              </a:rPr>
              <a:t>EDM</a:t>
            </a:r>
            <a:endParaRPr dirty="0">
              <a:solidFill>
                <a:schemeClr val="bg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article/10.1088/1748-0221/17/02/P02035/meta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" r="-193" b="30816"/>
          <a:stretch/>
        </p:blipFill>
        <p:spPr>
          <a:xfrm>
            <a:off x="-431800" y="1"/>
            <a:ext cx="10045700" cy="43307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Google Shape;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507" y="5448300"/>
            <a:ext cx="2393226" cy="51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7;p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403" y="5439414"/>
            <a:ext cx="1984775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6700" y="1409700"/>
            <a:ext cx="8305800" cy="1035229"/>
          </a:xfrm>
        </p:spPr>
        <p:txBody>
          <a:bodyPr/>
          <a:lstStyle/>
          <a:p>
            <a:pPr algn="ctr"/>
            <a:r>
              <a:rPr lang="en-US" dirty="0"/>
              <a:t>EDMs @ Liverpool, and the UK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1921B9-F2C9-FE15-19FB-97092EE36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851" y="5439415"/>
            <a:ext cx="1632712" cy="50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DF9EE-41F8-7AD2-5BF9-6CF02CBAC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236" y="5448300"/>
            <a:ext cx="1698914" cy="50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AE7D7-1D67-4D2D-5FD4-AE3BDA45B23D}"/>
              </a:ext>
            </a:extLst>
          </p:cNvPr>
          <p:cNvSpPr txBox="1"/>
          <p:nvPr/>
        </p:nvSpPr>
        <p:spPr>
          <a:xfrm>
            <a:off x="3243402" y="4550229"/>
            <a:ext cx="3277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Joe Price – University of Liverpool</a:t>
            </a:r>
          </a:p>
        </p:txBody>
      </p:sp>
      <p:sp>
        <p:nvSpPr>
          <p:cNvPr id="10" name="Google Shape;10;p1">
            <a:extLst>
              <a:ext uri="{FF2B5EF4-FFF2-40B4-BE49-F238E27FC236}">
                <a16:creationId xmlns:a16="http://schemas.microsoft.com/office/drawing/2014/main" id="{E50DE771-271E-524C-C13D-EE8465811FF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4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B6A8F-4CFB-D4EA-2CCB-2B904DE6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Visualising</a:t>
            </a:r>
            <a:r>
              <a:rPr lang="en-US" dirty="0"/>
              <a:t> the oscillation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F5F2A91-9C60-1233-643F-3BC046886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/>
          <a:stretch/>
        </p:blipFill>
        <p:spPr>
          <a:xfrm>
            <a:off x="620486" y="862481"/>
            <a:ext cx="3095420" cy="259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09EC7-FDD7-4477-B86B-955D4AFC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84"/>
          <a:stretch/>
        </p:blipFill>
        <p:spPr>
          <a:xfrm>
            <a:off x="4809670" y="837000"/>
            <a:ext cx="3095421" cy="259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042626-FB38-CB1D-A30D-74B8041C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84"/>
          <a:stretch/>
        </p:blipFill>
        <p:spPr>
          <a:xfrm>
            <a:off x="566058" y="3454481"/>
            <a:ext cx="3095422" cy="259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3A152E-5E9B-4B43-F980-AECE0706A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042" y="3469035"/>
            <a:ext cx="3607049" cy="2592000"/>
          </a:xfrm>
          <a:prstGeom prst="rect">
            <a:avLst/>
          </a:prstGeom>
        </p:spPr>
      </p:pic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8EBF9C9D-FA52-227B-1F99-A8E4ECD34B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10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61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DC94-C5A4-F3A1-1141-977911AB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Acceptance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4F40EC6-3D34-2D4A-88EE-DACA0CC0A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6" t="8117" r="18076"/>
          <a:stretch/>
        </p:blipFill>
        <p:spPr>
          <a:xfrm>
            <a:off x="4468261" y="1552740"/>
            <a:ext cx="4572000" cy="3902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7DFC78-E3B3-DD0C-D743-03D0A5E7A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33" y="3503862"/>
            <a:ext cx="3809530" cy="276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173C6-BFA0-8255-2081-BCE006DBF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5" y="834501"/>
            <a:ext cx="3877949" cy="2594499"/>
          </a:xfrm>
          <a:prstGeom prst="rect">
            <a:avLst/>
          </a:prstGeom>
        </p:spPr>
      </p:pic>
      <p:sp>
        <p:nvSpPr>
          <p:cNvPr id="11" name="Google Shape;10;p1">
            <a:extLst>
              <a:ext uri="{FF2B5EF4-FFF2-40B4-BE49-F238E27FC236}">
                <a16:creationId xmlns:a16="http://schemas.microsoft.com/office/drawing/2014/main" id="{9A4FC098-8485-AE1B-CD89-1F04305264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11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3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EDM – Projected Sensitivity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" y="975222"/>
            <a:ext cx="8801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Run 1 tracker analysis limit (for no signal):</a:t>
            </a:r>
          </a:p>
          <a:p>
            <a:pPr lvl="5"/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		 </a:t>
            </a:r>
            <a:r>
              <a:rPr lang="en-US" sz="2200" b="1" i="1" dirty="0">
                <a:solidFill>
                  <a:srgbClr val="FF0000"/>
                </a:solidFill>
              </a:rPr>
              <a:t>|</a:t>
            </a:r>
            <a:r>
              <a:rPr lang="en-US" sz="2200" b="1" i="1" dirty="0" err="1">
                <a:solidFill>
                  <a:srgbClr val="FF0000"/>
                </a:solidFill>
              </a:rPr>
              <a:t>d</a:t>
            </a:r>
            <a:r>
              <a:rPr lang="en-US" sz="2200" b="1" i="1" baseline="-25000" dirty="0" err="1">
                <a:solidFill>
                  <a:srgbClr val="FF0000"/>
                </a:solidFill>
              </a:rPr>
              <a:t>μ</a:t>
            </a:r>
            <a:r>
              <a:rPr lang="en-US" sz="2200" b="1" i="1" dirty="0">
                <a:solidFill>
                  <a:srgbClr val="FF0000"/>
                </a:solidFill>
              </a:rPr>
              <a:t>| &lt; 2.0 × 10</a:t>
            </a:r>
            <a:r>
              <a:rPr lang="en-US" sz="2200" b="1" i="1" baseline="30000" dirty="0">
                <a:solidFill>
                  <a:srgbClr val="FF0000"/>
                </a:solidFill>
              </a:rPr>
              <a:t>-19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e.cm</a:t>
            </a:r>
            <a:r>
              <a:rPr lang="en-US" sz="2200" b="1" i="1" dirty="0">
                <a:solidFill>
                  <a:srgbClr val="FF0000"/>
                </a:solidFill>
              </a:rPr>
              <a:t> (95%)</a:t>
            </a:r>
          </a:p>
          <a:p>
            <a:pPr lvl="5"/>
            <a:endParaRPr lang="en-US" sz="2200" dirty="0"/>
          </a:p>
          <a:p>
            <a:pPr marL="285750" lvl="5" indent="-285750">
              <a:buFont typeface="Arial"/>
              <a:buChar char="•"/>
            </a:pPr>
            <a:r>
              <a:rPr lang="en-US" sz="2200" dirty="0"/>
              <a:t>We expect a fully systematically limited calorimeter measurement: 		</a:t>
            </a:r>
            <a:r>
              <a:rPr lang="en-US" sz="2200" b="1" i="1" dirty="0">
                <a:solidFill>
                  <a:srgbClr val="FF0000"/>
                </a:solidFill>
              </a:rPr>
              <a:t>|</a:t>
            </a:r>
            <a:r>
              <a:rPr lang="en-US" sz="2200" b="1" i="1" dirty="0" err="1">
                <a:solidFill>
                  <a:srgbClr val="FF0000"/>
                </a:solidFill>
              </a:rPr>
              <a:t>d</a:t>
            </a:r>
            <a:r>
              <a:rPr lang="en-US" sz="2200" b="1" i="1" baseline="-25000" dirty="0" err="1">
                <a:solidFill>
                  <a:srgbClr val="FF0000"/>
                </a:solidFill>
              </a:rPr>
              <a:t>μ</a:t>
            </a:r>
            <a:r>
              <a:rPr lang="en-US" sz="2200" b="1" i="1" dirty="0">
                <a:solidFill>
                  <a:srgbClr val="FF0000"/>
                </a:solidFill>
              </a:rPr>
              <a:t>| &lt; 2.0 × 10</a:t>
            </a:r>
            <a:r>
              <a:rPr lang="en-US" sz="2200" b="1" i="1" baseline="30000" dirty="0">
                <a:solidFill>
                  <a:srgbClr val="FF0000"/>
                </a:solidFill>
              </a:rPr>
              <a:t>-19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e.cm</a:t>
            </a:r>
            <a:r>
              <a:rPr lang="en-US" sz="2200" b="1" i="1" dirty="0">
                <a:solidFill>
                  <a:srgbClr val="FF0000"/>
                </a:solidFill>
              </a:rPr>
              <a:t> (95%)</a:t>
            </a:r>
          </a:p>
          <a:p>
            <a:pPr marL="285750" lvl="5" indent="-285750">
              <a:buFont typeface="Arial"/>
              <a:buChar char="•"/>
            </a:pPr>
            <a:endParaRPr lang="en-US" sz="2200" dirty="0"/>
          </a:p>
          <a:p>
            <a:pPr marL="285750" lvl="5" indent="-285750">
              <a:buFont typeface="Arial"/>
              <a:buChar char="•"/>
            </a:pPr>
            <a:r>
              <a:rPr lang="en-US" sz="2200" dirty="0"/>
              <a:t>Using all data up to and including run 5 and 6, with current tracking, limit will approximately be </a:t>
            </a:r>
          </a:p>
          <a:p>
            <a:pPr lvl="6"/>
            <a:r>
              <a:rPr lang="en-US" sz="2200" b="1" i="1" dirty="0">
                <a:solidFill>
                  <a:srgbClr val="FF0000"/>
                </a:solidFill>
              </a:rPr>
              <a:t>		|</a:t>
            </a:r>
            <a:r>
              <a:rPr lang="en-US" sz="2200" b="1" i="1" dirty="0" err="1">
                <a:solidFill>
                  <a:srgbClr val="FF0000"/>
                </a:solidFill>
              </a:rPr>
              <a:t>d</a:t>
            </a:r>
            <a:r>
              <a:rPr lang="en-US" sz="2200" b="1" i="1" baseline="-25000" dirty="0" err="1">
                <a:solidFill>
                  <a:srgbClr val="FF0000"/>
                </a:solidFill>
              </a:rPr>
              <a:t>μ</a:t>
            </a:r>
            <a:r>
              <a:rPr lang="en-US" sz="2200" b="1" i="1" dirty="0">
                <a:solidFill>
                  <a:srgbClr val="FF0000"/>
                </a:solidFill>
              </a:rPr>
              <a:t>| &lt; 0.3 ×10</a:t>
            </a:r>
            <a:r>
              <a:rPr lang="en-US" sz="2200" b="1" i="1" baseline="30000" dirty="0">
                <a:solidFill>
                  <a:srgbClr val="FF0000"/>
                </a:solidFill>
              </a:rPr>
              <a:t>-19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e.cm</a:t>
            </a:r>
            <a:r>
              <a:rPr lang="en-US" sz="2200" b="1" i="1" dirty="0">
                <a:solidFill>
                  <a:srgbClr val="FF0000"/>
                </a:solidFill>
              </a:rPr>
              <a:t> (95%)</a:t>
            </a:r>
            <a:endParaRPr lang="en-US" sz="2200" dirty="0"/>
          </a:p>
          <a:p>
            <a:pPr marL="285750" lvl="5" indent="-285750">
              <a:buFont typeface="Arial"/>
              <a:buChar char="•"/>
            </a:pPr>
            <a:endParaRPr lang="en-US" sz="2200" dirty="0"/>
          </a:p>
          <a:p>
            <a:pPr marL="285750" lvl="5" indent="-285750">
              <a:buFont typeface="Arial"/>
              <a:buChar char="•"/>
            </a:pPr>
            <a:r>
              <a:rPr lang="en-US" sz="2200" dirty="0"/>
              <a:t>Potential </a:t>
            </a:r>
            <a:r>
              <a:rPr lang="en-US" sz="2200" dirty="0" err="1"/>
              <a:t>optimising</a:t>
            </a:r>
            <a:r>
              <a:rPr lang="en-US" sz="2200" dirty="0"/>
              <a:t> of tracking + reprocessing and vertical angle reweighting to squeeze these limits further</a:t>
            </a:r>
          </a:p>
        </p:txBody>
      </p:sp>
      <p:sp>
        <p:nvSpPr>
          <p:cNvPr id="3" name="Google Shape;10;p1">
            <a:extLst>
              <a:ext uri="{FF2B5EF4-FFF2-40B4-BE49-F238E27FC236}">
                <a16:creationId xmlns:a16="http://schemas.microsoft.com/office/drawing/2014/main" id="{2F73C056-7F80-1255-0907-9E9B62E39E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12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2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53BA-0D9B-4069-4381-328DFC7B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tracker @ PSI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3D145-75EE-F898-362E-62FB38AD5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14" y="941614"/>
            <a:ext cx="6604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81F21-9C6F-85FA-A5E4-B3627E340194}"/>
              </a:ext>
            </a:extLst>
          </p:cNvPr>
          <p:cNvSpPr txBox="1"/>
          <p:nvPr/>
        </p:nvSpPr>
        <p:spPr>
          <a:xfrm>
            <a:off x="674914" y="4648200"/>
            <a:ext cx="7511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Have about 100mm of longitudinal space for tracker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closeness of the layers to the storage region determines minimum momentum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Possibility of both inner and outer layers</a:t>
            </a:r>
          </a:p>
        </p:txBody>
      </p:sp>
      <p:sp>
        <p:nvSpPr>
          <p:cNvPr id="6" name="Google Shape;10;p1">
            <a:extLst>
              <a:ext uri="{FF2B5EF4-FFF2-40B4-BE49-F238E27FC236}">
                <a16:creationId xmlns:a16="http://schemas.microsoft.com/office/drawing/2014/main" id="{5465813B-DFFD-C781-F9F2-A0B9D741BB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13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5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7F2B7-7E5B-A9C4-EA9B-40C77859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oscillation – Phase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A5044-9156-AF55-40DC-CBDFAE10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21" r="4821"/>
          <a:stretch/>
        </p:blipFill>
        <p:spPr>
          <a:xfrm>
            <a:off x="4636" y="1426029"/>
            <a:ext cx="6091365" cy="4844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BB4AA-5479-A87C-087E-BF3E55C23E2B}"/>
              </a:ext>
            </a:extLst>
          </p:cNvPr>
          <p:cNvSpPr txBox="1"/>
          <p:nvPr/>
        </p:nvSpPr>
        <p:spPr>
          <a:xfrm>
            <a:off x="6041572" y="1654629"/>
            <a:ext cx="30153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LAB frame e</a:t>
            </a:r>
            <a:r>
              <a:rPr lang="en-US" sz="1800" baseline="30000" dirty="0"/>
              <a:t>+</a:t>
            </a:r>
            <a:r>
              <a:rPr lang="en-US" sz="1800" dirty="0"/>
              <a:t> Momentum distribution depends on </a:t>
            </a:r>
            <a:r>
              <a:rPr lang="en-US" sz="1800" dirty="0" err="1"/>
              <a:t>polarisation</a:t>
            </a:r>
            <a:r>
              <a:rPr lang="en-US" sz="1800" dirty="0"/>
              <a:t>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For frozen spin method and no EDM this will have no time dependence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Acceptance will typically cut off low momentum, so will see oscillation in detected number of e</a:t>
            </a:r>
            <a:r>
              <a:rPr lang="en-US" sz="1800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96C04-E7C2-2EDE-6365-005BA25944FF}"/>
              </a:ext>
            </a:extLst>
          </p:cNvPr>
          <p:cNvSpPr txBox="1"/>
          <p:nvPr/>
        </p:nvSpPr>
        <p:spPr>
          <a:xfrm>
            <a:off x="1371601" y="1861458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125MeV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98070-3B66-DCC7-938B-DCA66539A077}"/>
              </a:ext>
            </a:extLst>
          </p:cNvPr>
          <p:cNvSpPr txBox="1"/>
          <p:nvPr/>
        </p:nvSpPr>
        <p:spPr>
          <a:xfrm>
            <a:off x="620485" y="968829"/>
            <a:ext cx="7249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Phase II (p = 125MeV) maximum energy is ~144.34 MeV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DEB73ED3-CBEE-22B0-8444-DCF59569F2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14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9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D4D3-B2CC-7B1A-32DA-E65A2459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– Phase II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935821B1-06E4-0AD2-A955-B1758871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11" y="775801"/>
            <a:ext cx="4886824" cy="3511637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8328B9B-0B7B-41D7-6C79-CAC15D12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07286"/>
            <a:ext cx="2721429" cy="1955599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B4115EE4-0CA2-ECF6-ED12-7417DA33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623" y="4326380"/>
            <a:ext cx="2694858" cy="1936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0D541A-1AD1-5707-CA5B-105077ED5BDB}"/>
              </a:ext>
            </a:extLst>
          </p:cNvPr>
          <p:cNvSpPr txBox="1"/>
          <p:nvPr/>
        </p:nvSpPr>
        <p:spPr>
          <a:xfrm>
            <a:off x="979715" y="1349993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125MeV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9E915B-91A2-2088-063A-738D7D49B3A3}"/>
                  </a:ext>
                </a:extLst>
              </p:cNvPr>
              <p:cNvSpPr txBox="1"/>
              <p:nvPr/>
            </p:nvSpPr>
            <p:spPr>
              <a:xfrm>
                <a:off x="5551714" y="1110343"/>
                <a:ext cx="3363686" cy="5014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a given rest frame Energy fraction (y) the LAB Energy fraction (</a:t>
                </a:r>
                <a:r>
                  <a:rPr lang="en-US" sz="2000" dirty="0" err="1"/>
                  <a:t>λ</a:t>
                </a:r>
                <a:r>
                  <a:rPr lang="en-US" sz="2000" dirty="0"/>
                  <a:t>) is bounded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upper limit is when the decay is completely into the boost: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r>
                  <a:rPr lang="en-US" sz="2000" dirty="0"/>
                  <a:t>	     y = </a:t>
                </a:r>
                <a:r>
                  <a:rPr lang="en-US" sz="2000" dirty="0" err="1"/>
                  <a:t>λ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lower limit is when the decay is opposite: </a:t>
                </a:r>
              </a:p>
              <a:p>
                <a:endParaRPr lang="en-US" sz="1000" dirty="0"/>
              </a:p>
              <a:p>
                <a:r>
                  <a:rPr lang="en-US" sz="2000" dirty="0"/>
                  <a:t>	y=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/>
                      <m:t>λ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r>
                  <a:rPr lang="en-US" sz="2000" dirty="0"/>
                  <a:t> ≈ 0.13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/>
                      <m:t>λ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9E915B-91A2-2088-063A-738D7D49B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714" y="1110343"/>
                <a:ext cx="3363686" cy="5014065"/>
              </a:xfrm>
              <a:prstGeom prst="rect">
                <a:avLst/>
              </a:prstGeom>
              <a:blipFill>
                <a:blip r:embed="rId5"/>
                <a:stretch>
                  <a:fillRect l="-1880" t="-758" r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C3D106-E200-1965-C9F4-6AA5ACCEAC53}"/>
              </a:ext>
            </a:extLst>
          </p:cNvPr>
          <p:cNvSpPr txBox="1"/>
          <p:nvPr/>
        </p:nvSpPr>
        <p:spPr>
          <a:xfrm>
            <a:off x="7347856" y="689824"/>
            <a:ext cx="102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β </a:t>
            </a:r>
            <a:r>
              <a:rPr lang="en-US" dirty="0"/>
              <a:t>=-0.77</a:t>
            </a:r>
          </a:p>
        </p:txBody>
      </p:sp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556C520F-8998-30A8-8EB5-661720A6A7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15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7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6C9C-803D-D447-6908-3F0E0F9C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– Phase II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6571563A-7CE0-02C1-79E4-E7C40DDA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6" y="831075"/>
            <a:ext cx="6011749" cy="43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3F180-F50B-4E24-6A92-8E7ACD4B6C9A}"/>
              </a:ext>
            </a:extLst>
          </p:cNvPr>
          <p:cNvSpPr txBox="1"/>
          <p:nvPr/>
        </p:nvSpPr>
        <p:spPr>
          <a:xfrm>
            <a:off x="685800" y="5301343"/>
            <a:ext cx="795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Rotating the polarization vector (s) </a:t>
            </a:r>
            <a:r>
              <a:rPr lang="en-US" sz="1800" dirty="0" err="1"/>
              <a:t>w.r.t</a:t>
            </a:r>
            <a:r>
              <a:rPr lang="en-US" sz="1800" dirty="0"/>
              <a:t> the momentum vector changes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 g-2 precession in XZ plane average decay angle is unaffected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0281C-4455-3AC4-69F3-9FED88F6010D}"/>
              </a:ext>
            </a:extLst>
          </p:cNvPr>
          <p:cNvSpPr txBox="1"/>
          <p:nvPr/>
        </p:nvSpPr>
        <p:spPr>
          <a:xfrm>
            <a:off x="228600" y="2590965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125MeV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F586A-B409-9DC9-D481-89C29D9617BC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E452673C-B045-DD50-BFA9-401A16C468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16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3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6C9C-803D-D447-6908-3F0E0F9C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– Phase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1563A-7CE0-02C1-79E4-E7C40DDA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6916" y="831075"/>
            <a:ext cx="6011748" cy="43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E1732-DD7E-D3F7-0812-6A2A2708FB90}"/>
              </a:ext>
            </a:extLst>
          </p:cNvPr>
          <p:cNvSpPr txBox="1"/>
          <p:nvPr/>
        </p:nvSpPr>
        <p:spPr>
          <a:xfrm>
            <a:off x="685800" y="5301343"/>
            <a:ext cx="795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Rotating the polarization vector (s) </a:t>
            </a:r>
            <a:r>
              <a:rPr lang="en-US" sz="1800" dirty="0" err="1"/>
              <a:t>w.r.t</a:t>
            </a:r>
            <a:r>
              <a:rPr lang="en-US" sz="1800" dirty="0"/>
              <a:t> the momentum vector changes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 g-2 precession in XZ plane average decay angle is unaffected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E62E0-6406-00E5-02F9-B5A85E5AA718}"/>
              </a:ext>
            </a:extLst>
          </p:cNvPr>
          <p:cNvSpPr txBox="1"/>
          <p:nvPr/>
        </p:nvSpPr>
        <p:spPr>
          <a:xfrm>
            <a:off x="228600" y="2590965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125MeV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7A695-1468-CA24-EDC4-D015C4258D55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66E58719-B908-FB8D-40E3-4CDC632D9A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17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1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6C9C-803D-D447-6908-3F0E0F9C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– Phase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1563A-7CE0-02C1-79E4-E7C40DDA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6916" y="831075"/>
            <a:ext cx="6011748" cy="43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A8B23-1530-E62B-2896-EC2FE5AAF16D}"/>
              </a:ext>
            </a:extLst>
          </p:cNvPr>
          <p:cNvSpPr txBox="1"/>
          <p:nvPr/>
        </p:nvSpPr>
        <p:spPr>
          <a:xfrm>
            <a:off x="685800" y="5301343"/>
            <a:ext cx="795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Rotating the polarization vector (s) </a:t>
            </a:r>
            <a:r>
              <a:rPr lang="en-US" sz="1800" dirty="0" err="1"/>
              <a:t>w.r.t</a:t>
            </a:r>
            <a:r>
              <a:rPr lang="en-US" sz="1800" dirty="0"/>
              <a:t> the momentum vector changes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 g-2 precession in XZ plane average decay angle is unaffected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D886-858B-189F-8726-A833ACA075CB}"/>
              </a:ext>
            </a:extLst>
          </p:cNvPr>
          <p:cNvSpPr txBox="1"/>
          <p:nvPr/>
        </p:nvSpPr>
        <p:spPr>
          <a:xfrm>
            <a:off x="228600" y="2590965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125MeV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7914D-9CDA-868C-1504-193FF680A59C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ABF94EBA-CDE1-39EC-F67A-16902D45EE7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18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02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37DD-A5AE-4A75-2599-07165BF8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oscillation – Phase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2458C-35C8-12C4-EB9B-20E430E9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5" r="5755"/>
          <a:stretch/>
        </p:blipFill>
        <p:spPr>
          <a:xfrm>
            <a:off x="75301" y="1426028"/>
            <a:ext cx="5966980" cy="484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BD129-53F1-42E5-6533-D1BDC5A4FEC9}"/>
              </a:ext>
            </a:extLst>
          </p:cNvPr>
          <p:cNvSpPr txBox="1"/>
          <p:nvPr/>
        </p:nvSpPr>
        <p:spPr>
          <a:xfrm>
            <a:off x="1371601" y="1861458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91AE7-A693-8CBA-263B-17F01E764FA5}"/>
              </a:ext>
            </a:extLst>
          </p:cNvPr>
          <p:cNvSpPr txBox="1"/>
          <p:nvPr/>
        </p:nvSpPr>
        <p:spPr>
          <a:xfrm>
            <a:off x="620486" y="968829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Phase I (p = 28MeV) maximum energy is ~68.65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68BC4-FAD8-56C7-FAE6-FDC6B3ACCBE6}"/>
              </a:ext>
            </a:extLst>
          </p:cNvPr>
          <p:cNvSpPr txBox="1"/>
          <p:nvPr/>
        </p:nvSpPr>
        <p:spPr>
          <a:xfrm>
            <a:off x="6041572" y="1654629"/>
            <a:ext cx="30153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LAB frame e</a:t>
            </a:r>
            <a:r>
              <a:rPr lang="en-US" sz="1800" baseline="30000" dirty="0"/>
              <a:t>+</a:t>
            </a:r>
            <a:r>
              <a:rPr lang="en-US" sz="1800" dirty="0"/>
              <a:t> Momentum distribution depends on </a:t>
            </a:r>
            <a:r>
              <a:rPr lang="en-US" sz="1800" dirty="0" err="1"/>
              <a:t>polarisation</a:t>
            </a:r>
            <a:r>
              <a:rPr lang="en-US" sz="1800" dirty="0"/>
              <a:t>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For frozen spin method and no EDM this will have no time dependence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Acceptance will typically cut off low momentum, so will see oscillation in detected number of e</a:t>
            </a:r>
            <a:r>
              <a:rPr lang="en-US" sz="1800" baseline="30000" dirty="0"/>
              <a:t>+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CD6DE0E2-F491-1ED7-5A98-C613ACB515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19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9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FE7C3-A1D5-3135-CC4A-3C49F21CD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EDM Research Overview</a:t>
            </a:r>
          </a:p>
        </p:txBody>
      </p:sp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5B904FC6-F504-F9D1-D5CC-9734E3217F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2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6C9C-803D-D447-6908-3F0E0F9C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– Phase 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1563A-7CE0-02C1-79E4-E7C40DDA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6916" y="831075"/>
            <a:ext cx="6011748" cy="4319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A8B23-1530-E62B-2896-EC2FE5AAF16D}"/>
              </a:ext>
            </a:extLst>
          </p:cNvPr>
          <p:cNvSpPr txBox="1"/>
          <p:nvPr/>
        </p:nvSpPr>
        <p:spPr>
          <a:xfrm>
            <a:off x="685800" y="5301343"/>
            <a:ext cx="795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Rotating the polarization vector (s) </a:t>
            </a:r>
            <a:r>
              <a:rPr lang="en-US" sz="1800" dirty="0" err="1"/>
              <a:t>w.r.t</a:t>
            </a:r>
            <a:r>
              <a:rPr lang="en-US" sz="1800" dirty="0"/>
              <a:t> the momentum vector changes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 g-2 precession in XZ plane average decay angle is unaffected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D886-858B-189F-8726-A833ACA075CB}"/>
              </a:ext>
            </a:extLst>
          </p:cNvPr>
          <p:cNvSpPr txBox="1"/>
          <p:nvPr/>
        </p:nvSpPr>
        <p:spPr>
          <a:xfrm>
            <a:off x="228600" y="2590965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58A3E-B7C6-7653-AB9F-5F4634C8289D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7" name="Google Shape;10;p1">
            <a:extLst>
              <a:ext uri="{FF2B5EF4-FFF2-40B4-BE49-F238E27FC236}">
                <a16:creationId xmlns:a16="http://schemas.microsoft.com/office/drawing/2014/main" id="{03A62D2F-DF61-7A33-51E1-91799EFB49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20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77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6C9C-803D-D447-6908-3F0E0F9C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– Phase 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1563A-7CE0-02C1-79E4-E7C40DDA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6917" y="831075"/>
            <a:ext cx="6011746" cy="4319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A8B23-1530-E62B-2896-EC2FE5AAF16D}"/>
              </a:ext>
            </a:extLst>
          </p:cNvPr>
          <p:cNvSpPr txBox="1"/>
          <p:nvPr/>
        </p:nvSpPr>
        <p:spPr>
          <a:xfrm>
            <a:off x="685800" y="5301343"/>
            <a:ext cx="795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Rotating the polarization vector (s) </a:t>
            </a:r>
            <a:r>
              <a:rPr lang="en-US" sz="1800" dirty="0" err="1"/>
              <a:t>w.r.t</a:t>
            </a:r>
            <a:r>
              <a:rPr lang="en-US" sz="1800" dirty="0"/>
              <a:t> the momentum vector changes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 g-2 precession in XZ plane average decay angle is unaffected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D886-858B-189F-8726-A833ACA075CB}"/>
              </a:ext>
            </a:extLst>
          </p:cNvPr>
          <p:cNvSpPr txBox="1"/>
          <p:nvPr/>
        </p:nvSpPr>
        <p:spPr>
          <a:xfrm>
            <a:off x="228600" y="2590965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46D1C-9ABB-12E4-B4FA-460224D1319A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69EFB566-7DF0-B773-CB3F-B7FE2B41E9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21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14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6C9C-803D-D447-6908-3F0E0F9C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– Phase 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1563A-7CE0-02C1-79E4-E7C40DDA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6917" y="831075"/>
            <a:ext cx="6011746" cy="4319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A8B23-1530-E62B-2896-EC2FE5AAF16D}"/>
              </a:ext>
            </a:extLst>
          </p:cNvPr>
          <p:cNvSpPr txBox="1"/>
          <p:nvPr/>
        </p:nvSpPr>
        <p:spPr>
          <a:xfrm>
            <a:off x="685800" y="5301343"/>
            <a:ext cx="795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Rotating the polarization vector (s) </a:t>
            </a:r>
            <a:r>
              <a:rPr lang="en-US" sz="1800" dirty="0" err="1"/>
              <a:t>w.r.t</a:t>
            </a:r>
            <a:r>
              <a:rPr lang="en-US" sz="1800" dirty="0"/>
              <a:t> the momentum vector changes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 g-2 precession in XZ plane average decay angle is unaffected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D886-858B-189F-8726-A833ACA075CB}"/>
              </a:ext>
            </a:extLst>
          </p:cNvPr>
          <p:cNvSpPr txBox="1"/>
          <p:nvPr/>
        </p:nvSpPr>
        <p:spPr>
          <a:xfrm>
            <a:off x="228600" y="2590965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196DF-CD53-98BB-234E-00CAC6DA896C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7" name="Google Shape;10;p1">
            <a:extLst>
              <a:ext uri="{FF2B5EF4-FFF2-40B4-BE49-F238E27FC236}">
                <a16:creationId xmlns:a16="http://schemas.microsoft.com/office/drawing/2014/main" id="{F71DA8C0-37AD-CC2D-6742-350E28DA86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22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2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D266-54BF-BFBC-C4F3-72EE4F878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3845D-D124-6FB7-2EDC-983AA590BF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04260" y="811800"/>
            <a:ext cx="6011748" cy="431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9AE95-EAA7-8216-8CFA-33ACD2E25D17}"/>
              </a:ext>
            </a:extLst>
          </p:cNvPr>
          <p:cNvSpPr txBox="1"/>
          <p:nvPr/>
        </p:nvSpPr>
        <p:spPr>
          <a:xfrm>
            <a:off x="457200" y="5257800"/>
            <a:ext cx="832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Acceptance selects a region of this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Shown here is a min. momentum of 41MeV, |</a:t>
            </a:r>
            <a:r>
              <a:rPr lang="en-US" sz="2000" dirty="0" err="1"/>
              <a:t>θ</a:t>
            </a:r>
            <a:r>
              <a:rPr lang="en-US" sz="2000" baseline="-25000" dirty="0" err="1"/>
              <a:t>y</a:t>
            </a:r>
            <a:r>
              <a:rPr lang="en-US" sz="2000" dirty="0"/>
              <a:t>|=0.5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93396-002C-2965-840E-DA210739856C}"/>
              </a:ext>
            </a:extLst>
          </p:cNvPr>
          <p:cNvSpPr/>
          <p:nvPr/>
        </p:nvSpPr>
        <p:spPr>
          <a:xfrm>
            <a:off x="5236032" y="2421126"/>
            <a:ext cx="1545772" cy="1079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51B22-25AB-C2EE-60DD-1A52205D2646}"/>
              </a:ext>
            </a:extLst>
          </p:cNvPr>
          <p:cNvSpPr txBox="1"/>
          <p:nvPr/>
        </p:nvSpPr>
        <p:spPr>
          <a:xfrm>
            <a:off x="228600" y="2590965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E1405-AE7B-E2EE-CE11-CB42CDEF41C0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C0389383-C38A-DB64-1098-847D82F744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23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63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899" y="1733500"/>
            <a:ext cx="6204856" cy="445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664D9-20DB-2D27-FA92-1B41C3C9320D}"/>
              </a:ext>
            </a:extLst>
          </p:cNvPr>
          <p:cNvSpPr txBox="1"/>
          <p:nvPr/>
        </p:nvSpPr>
        <p:spPr>
          <a:xfrm>
            <a:off x="228600" y="3716661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B005E-2FF9-5CFC-A9ED-61760C339DB4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6F147F-3506-61A5-CADC-8D49FD2CFDAA}"/>
              </a:ext>
            </a:extLst>
          </p:cNvPr>
          <p:cNvCxnSpPr/>
          <p:nvPr/>
        </p:nvCxnSpPr>
        <p:spPr>
          <a:xfrm flipV="1">
            <a:off x="6379029" y="5027704"/>
            <a:ext cx="0" cy="571021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90189E-7A38-99ED-D783-44A3AF649C54}"/>
              </a:ext>
            </a:extLst>
          </p:cNvPr>
          <p:cNvSpPr txBox="1"/>
          <p:nvPr/>
        </p:nvSpPr>
        <p:spPr>
          <a:xfrm>
            <a:off x="6509657" y="5126858"/>
            <a:ext cx="167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 of oscillation at this </a:t>
            </a:r>
            <a:r>
              <a:rPr lang="el-GR" dirty="0"/>
              <a:t>λ</a:t>
            </a:r>
            <a:r>
              <a:rPr lang="en-US" dirty="0"/>
              <a:t>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72200FF3-50A3-4E26-7782-BDCDBE5204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24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0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900" y="1733500"/>
            <a:ext cx="6204854" cy="445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9A491B-4FBA-F4A1-5762-ECA2CB7696D2}"/>
              </a:ext>
            </a:extLst>
          </p:cNvPr>
          <p:cNvSpPr txBox="1"/>
          <p:nvPr/>
        </p:nvSpPr>
        <p:spPr>
          <a:xfrm>
            <a:off x="228600" y="3716661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55CBE-C277-7BE0-6D43-8795634C01FF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6A940F4F-C748-E39C-BB96-1DE7652D28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25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94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900" y="1733500"/>
            <a:ext cx="6204854" cy="445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1D2570-4032-9F8F-4F18-1108615F1AB8}"/>
              </a:ext>
            </a:extLst>
          </p:cNvPr>
          <p:cNvSpPr txBox="1"/>
          <p:nvPr/>
        </p:nvSpPr>
        <p:spPr>
          <a:xfrm>
            <a:off x="228600" y="3716661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DFC9A-86A5-4168-D569-9D752D2C27C2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6F764B78-C40A-97AD-E6A9-D0E8D66CCC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26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09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900" y="1733500"/>
            <a:ext cx="6204854" cy="445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C59AD-CD7F-8971-0977-9B4350B1ABE2}"/>
              </a:ext>
            </a:extLst>
          </p:cNvPr>
          <p:cNvSpPr txBox="1"/>
          <p:nvPr/>
        </p:nvSpPr>
        <p:spPr>
          <a:xfrm>
            <a:off x="228600" y="3716661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29E24-3C12-74CB-CB86-C87AB88F572D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7F122F10-260F-DD13-B641-83612DA83E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27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37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900" y="1733500"/>
            <a:ext cx="6204854" cy="4458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BDA96-3C57-3727-2CC6-8DC1695F08E4}"/>
              </a:ext>
            </a:extLst>
          </p:cNvPr>
          <p:cNvSpPr txBox="1"/>
          <p:nvPr/>
        </p:nvSpPr>
        <p:spPr>
          <a:xfrm>
            <a:off x="228600" y="3716661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A8992-F382-A2D2-63D7-463F6426CAD5}"/>
              </a:ext>
            </a:extLst>
          </p:cNvPr>
          <p:cNvSpPr txBox="1"/>
          <p:nvPr/>
        </p:nvSpPr>
        <p:spPr>
          <a:xfrm>
            <a:off x="7318034" y="829898"/>
            <a:ext cx="163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|p|≈68MeV 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2C4A7628-85D3-2AA5-0158-C03BB39498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28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90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D4C4-3B05-BD29-9FEA-D4C542C2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00FA83-8531-6C18-CA63-D5D6B0CAD082}"/>
              </a:ext>
            </a:extLst>
          </p:cNvPr>
          <p:cNvGrpSpPr/>
          <p:nvPr/>
        </p:nvGrpSpPr>
        <p:grpSpPr>
          <a:xfrm>
            <a:off x="446313" y="3987074"/>
            <a:ext cx="8001000" cy="1777708"/>
            <a:chOff x="446313" y="2684828"/>
            <a:chExt cx="8001000" cy="17777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181273-994F-6671-2BF7-DE4DF11BC5BD}"/>
                </a:ext>
              </a:extLst>
            </p:cNvPr>
            <p:cNvSpPr txBox="1"/>
            <p:nvPr/>
          </p:nvSpPr>
          <p:spPr>
            <a:xfrm>
              <a:off x="446313" y="3139097"/>
              <a:ext cx="8001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Momentum and longitudinal angle potentially used to improve muon EDM sensitivity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Possible change of technology – additional layers…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F5DD6C-578E-4DED-5ADE-513301FCF14C}"/>
                </a:ext>
              </a:extLst>
            </p:cNvPr>
            <p:cNvSpPr txBox="1"/>
            <p:nvPr/>
          </p:nvSpPr>
          <p:spPr>
            <a:xfrm>
              <a:off x="446313" y="2684828"/>
              <a:ext cx="20247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Phase II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D3553A-3811-3090-7859-0E5CDDCAC0EF}"/>
              </a:ext>
            </a:extLst>
          </p:cNvPr>
          <p:cNvSpPr txBox="1"/>
          <p:nvPr/>
        </p:nvSpPr>
        <p:spPr>
          <a:xfrm>
            <a:off x="446313" y="867323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Straw detector design, build, test and DAQ expertise at Liverpool/Manchester/UCL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Demonstrated measurement of straw only g-2 oscillation at FNAL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See </a:t>
            </a:r>
            <a:r>
              <a:rPr lang="en-US" sz="2000" dirty="0">
                <a:hlinkClick r:id="rId2"/>
              </a:rPr>
              <a:t>King et. al</a:t>
            </a:r>
            <a:r>
              <a:rPr lang="en-US" sz="2000" dirty="0"/>
              <a:t>: </a:t>
            </a:r>
            <a:r>
              <a:rPr lang="en-US" sz="1200" dirty="0"/>
              <a:t>https://</a:t>
            </a:r>
            <a:r>
              <a:rPr lang="en-US" sz="1200" dirty="0" err="1"/>
              <a:t>iopscience.iop.org</a:t>
            </a:r>
            <a:r>
              <a:rPr lang="en-US" sz="1200" dirty="0"/>
              <a:t>/article/10.1088/1748-0221/17/02/P02035/meta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EFEF42-615C-D979-7479-9C9B0EFA03B0}"/>
              </a:ext>
            </a:extLst>
          </p:cNvPr>
          <p:cNvGrpSpPr/>
          <p:nvPr/>
        </p:nvGrpSpPr>
        <p:grpSpPr>
          <a:xfrm>
            <a:off x="446312" y="2148474"/>
            <a:ext cx="8175173" cy="1761774"/>
            <a:chOff x="446312" y="2148474"/>
            <a:chExt cx="8175173" cy="17617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A51736-7EAB-3101-E6B0-CE589A8F0DCA}"/>
                </a:ext>
              </a:extLst>
            </p:cNvPr>
            <p:cNvGrpSpPr/>
            <p:nvPr/>
          </p:nvGrpSpPr>
          <p:grpSpPr>
            <a:xfrm>
              <a:off x="446312" y="2148474"/>
              <a:ext cx="8175173" cy="1761774"/>
              <a:chOff x="446313" y="881743"/>
              <a:chExt cx="8175173" cy="176177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4C7DBC-1E1E-529F-6E07-779C000A47C8}"/>
                  </a:ext>
                </a:extLst>
              </p:cNvPr>
              <p:cNvSpPr txBox="1"/>
              <p:nvPr/>
            </p:nvSpPr>
            <p:spPr>
              <a:xfrm>
                <a:off x="446313" y="1320078"/>
                <a:ext cx="817517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Straws used to confirm g-2 oscillation is frozen out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Optimal position/orientation being studied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Need for inner and outer layer?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Acceptance cuts on momentum and vertical longitudinal angle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562956-118F-07A8-EF71-D6889BC8539A}"/>
                  </a:ext>
                </a:extLst>
              </p:cNvPr>
              <p:cNvSpPr txBox="1"/>
              <p:nvPr/>
            </p:nvSpPr>
            <p:spPr>
              <a:xfrm>
                <a:off x="446314" y="881743"/>
                <a:ext cx="20247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Phase I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60948D-6720-04AC-F023-B983D47FDFB7}"/>
                </a:ext>
              </a:extLst>
            </p:cNvPr>
            <p:cNvCxnSpPr/>
            <p:nvPr/>
          </p:nvCxnSpPr>
          <p:spPr>
            <a:xfrm flipV="1">
              <a:off x="5018314" y="3624944"/>
              <a:ext cx="772886" cy="163286"/>
            </a:xfrm>
            <a:prstGeom prst="line">
              <a:avLst/>
            </a:prstGeom>
            <a:ln w="2222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EA65807-75DD-08D8-5DBE-6B08F9512707}"/>
              </a:ext>
            </a:extLst>
          </p:cNvPr>
          <p:cNvSpPr txBox="1"/>
          <p:nvPr/>
        </p:nvSpPr>
        <p:spPr>
          <a:xfrm>
            <a:off x="1251857" y="5620155"/>
            <a:ext cx="676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 and replace the word vertical with longitudinal in plots!</a:t>
            </a:r>
          </a:p>
        </p:txBody>
      </p:sp>
      <p:sp>
        <p:nvSpPr>
          <p:cNvPr id="11" name="Google Shape;10;p1">
            <a:extLst>
              <a:ext uri="{FF2B5EF4-FFF2-40B4-BE49-F238E27FC236}">
                <a16:creationId xmlns:a16="http://schemas.microsoft.com/office/drawing/2014/main" id="{DD184EB8-E0C3-02C2-77D3-506565915B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29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6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CECD1-97B6-1F48-B2CB-F6CE0E69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EDM at FNAL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CB63D-E814-C41E-A44B-A31C3F30F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900" y="1477843"/>
            <a:ext cx="5303549" cy="3253166"/>
          </a:xfrm>
          <a:prstGeom prst="rect">
            <a:avLst/>
          </a:prstGeom>
        </p:spPr>
      </p:pic>
      <p:sp>
        <p:nvSpPr>
          <p:cNvPr id="5" name="Google Shape;10;p1">
            <a:extLst>
              <a:ext uri="{FF2B5EF4-FFF2-40B4-BE49-F238E27FC236}">
                <a16:creationId xmlns:a16="http://schemas.microsoft.com/office/drawing/2014/main" id="{F9DE381C-E874-9376-2D57-CC5693FAFD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3</a:t>
            </a:fld>
            <a:endParaRPr lang="mr-IN" dirty="0">
              <a:solidFill>
                <a:srgbClr val="00308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3FDA2-100C-70C2-56D7-A586F795306C}"/>
              </a:ext>
            </a:extLst>
          </p:cNvPr>
          <p:cNvSpPr txBox="1"/>
          <p:nvPr/>
        </p:nvSpPr>
        <p:spPr>
          <a:xfrm>
            <a:off x="228600" y="4731009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permanent muon EDM tilts the precession plane</a:t>
            </a:r>
          </a:p>
          <a:p>
            <a:r>
              <a:rPr lang="en-US" sz="2000" dirty="0"/>
              <a:t>Causes an oscillation in the vertical angle of positrons out of phase with g-2</a:t>
            </a:r>
          </a:p>
          <a:p>
            <a:r>
              <a:rPr lang="en-US" sz="2000" dirty="0"/>
              <a:t>The precession frequency also increases</a:t>
            </a:r>
          </a:p>
          <a:p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497167-764C-C807-D972-D8FF7D516FB1}"/>
              </a:ext>
            </a:extLst>
          </p:cNvPr>
          <p:cNvCxnSpPr/>
          <p:nvPr/>
        </p:nvCxnSpPr>
        <p:spPr>
          <a:xfrm>
            <a:off x="4234543" y="3240720"/>
            <a:ext cx="0" cy="463645"/>
          </a:xfrm>
          <a:prstGeom prst="straightConnector1">
            <a:avLst/>
          </a:prstGeom>
          <a:ln w="698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5E110D-F8A4-810A-48E3-FD4290E703EB}"/>
              </a:ext>
            </a:extLst>
          </p:cNvPr>
          <p:cNvSpPr txBox="1"/>
          <p:nvPr/>
        </p:nvSpPr>
        <p:spPr>
          <a:xfrm>
            <a:off x="4038600" y="3559623"/>
            <a:ext cx="446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accent3">
                    <a:lumMod val="50000"/>
                  </a:schemeClr>
                </a:solidFill>
              </a:rPr>
              <a:t>μ</a:t>
            </a:r>
            <a:endParaRPr lang="en-US" sz="2000" b="1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95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D4C4-3B05-BD29-9FEA-D4C542C2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0" y="2744581"/>
            <a:ext cx="3276600" cy="427877"/>
          </a:xfrm>
        </p:spPr>
        <p:txBody>
          <a:bodyPr/>
          <a:lstStyle/>
          <a:p>
            <a:r>
              <a:rPr lang="en-US" dirty="0"/>
              <a:t>Backups…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BA283-23AC-830C-E64F-F925DA44961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32600" y="6502399"/>
            <a:ext cx="2311400" cy="221125"/>
          </a:xfrm>
        </p:spPr>
        <p:txBody>
          <a:bodyPr/>
          <a:lstStyle/>
          <a:p>
            <a:r>
              <a:rPr lang="en-GB"/>
              <a:t> PSI Collab</a:t>
            </a:r>
            <a:r>
              <a:rPr lang="mr-IN"/>
              <a:t>: 1</a:t>
            </a:r>
            <a:r>
              <a:rPr lang="en-GB"/>
              <a:t>4</a:t>
            </a:r>
            <a:r>
              <a:rPr lang="mr-IN"/>
              <a:t>/</a:t>
            </a:r>
            <a:r>
              <a:rPr lang="en-GB"/>
              <a:t>10</a:t>
            </a:r>
            <a:r>
              <a:rPr lang="mr-IN"/>
              <a:t>/202</a:t>
            </a:r>
            <a:r>
              <a:rPr lang="en-GB"/>
              <a:t>2</a:t>
            </a:r>
            <a:r>
              <a:rPr lang="mr-IN"/>
              <a:t>: </a:t>
            </a:r>
            <a:fld id="{00000000-1234-1234-1234-123412341234}" type="slidenum">
              <a:rPr lang="mr-IN" smtClean="0"/>
              <a:pPr/>
              <a:t>30</a:t>
            </a:fld>
            <a:endParaRPr lang="mr-IN" dirty="0"/>
          </a:p>
        </p:txBody>
      </p:sp>
    </p:spTree>
    <p:extLst>
      <p:ext uri="{BB962C8B-B14F-4D97-AF65-F5344CB8AC3E}">
        <p14:creationId xmlns:p14="http://schemas.microsoft.com/office/powerpoint/2010/main" val="707016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5E2E7-5974-5F2A-27E4-8D0CD1161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</a:t>
            </a:r>
            <a:r>
              <a:rPr lang="en-US" sz="2800" baseline="-25000" dirty="0"/>
              <a:t>3</a:t>
            </a:r>
            <a:r>
              <a:rPr lang="en-US" sz="2800" dirty="0"/>
              <a:t>(</a:t>
            </a:r>
            <a:r>
              <a:rPr lang="en-US" sz="2800" dirty="0" err="1"/>
              <a:t>λ</a:t>
            </a:r>
            <a:r>
              <a:rPr lang="en-US" sz="2800" dirty="0"/>
              <a:t>, </a:t>
            </a:r>
            <a:r>
              <a:rPr lang="en-US" sz="2800" dirty="0" err="1"/>
              <a:t>θ</a:t>
            </a:r>
            <a:r>
              <a:rPr lang="en-US" sz="2800" baseline="-25000" dirty="0" err="1"/>
              <a:t>y</a:t>
            </a:r>
            <a:r>
              <a:rPr lang="en-US" sz="2800" dirty="0"/>
              <a:t>, t) and F</a:t>
            </a:r>
            <a:r>
              <a:rPr lang="en-US" sz="2800" baseline="-25000" dirty="0"/>
              <a:t>4</a:t>
            </a:r>
            <a:r>
              <a:rPr lang="en-US" sz="2800" dirty="0"/>
              <a:t>(</a:t>
            </a:r>
            <a:r>
              <a:rPr lang="en-US" sz="2800" dirty="0" err="1"/>
              <a:t>λ</a:t>
            </a:r>
            <a:r>
              <a:rPr lang="en-US" sz="2800" dirty="0"/>
              <a:t>, </a:t>
            </a:r>
            <a:r>
              <a:rPr lang="en-US" sz="2800" dirty="0" err="1"/>
              <a:t>θ</a:t>
            </a:r>
            <a:r>
              <a:rPr lang="en-US" sz="2800" baseline="-25000" dirty="0" err="1"/>
              <a:t>y</a:t>
            </a:r>
            <a:r>
              <a:rPr lang="en-US" sz="2800" dirty="0"/>
              <a:t>, t)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5A88F-0A63-C69B-18C7-925152168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1" r="6907"/>
          <a:stretch/>
        </p:blipFill>
        <p:spPr>
          <a:xfrm>
            <a:off x="21760" y="1381682"/>
            <a:ext cx="4484917" cy="3772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DEC197-FF69-1508-DAF8-7FAC51F2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88" r="7671"/>
          <a:stretch/>
        </p:blipFill>
        <p:spPr>
          <a:xfrm>
            <a:off x="4604661" y="1422822"/>
            <a:ext cx="4365172" cy="377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53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8F08-3057-2C7D-B205-B4B970FC8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85B17-095D-575D-3696-C250B24B4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14450"/>
            <a:ext cx="53340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2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899" y="1733500"/>
            <a:ext cx="6204856" cy="4458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FE5F0-5066-A4CD-BBBB-E8C869AA38C8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</p:spTree>
    <p:extLst>
      <p:ext uri="{BB962C8B-B14F-4D97-AF65-F5344CB8AC3E}">
        <p14:creationId xmlns:p14="http://schemas.microsoft.com/office/powerpoint/2010/main" val="2784723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899" y="1733500"/>
            <a:ext cx="6204856" cy="445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86F376-A458-17CC-A9F3-1416F2370D97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</p:spTree>
    <p:extLst>
      <p:ext uri="{BB962C8B-B14F-4D97-AF65-F5344CB8AC3E}">
        <p14:creationId xmlns:p14="http://schemas.microsoft.com/office/powerpoint/2010/main" val="1628905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899" y="1733500"/>
            <a:ext cx="6204856" cy="445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DF2B70-9782-65FE-7454-8315B89C6786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</p:spTree>
    <p:extLst>
      <p:ext uri="{BB962C8B-B14F-4D97-AF65-F5344CB8AC3E}">
        <p14:creationId xmlns:p14="http://schemas.microsoft.com/office/powerpoint/2010/main" val="919448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4899" y="1733500"/>
            <a:ext cx="6204856" cy="445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BE6AD-3B8C-8B8F-5008-BDF1E0E26F76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</p:spTree>
    <p:extLst>
      <p:ext uri="{BB962C8B-B14F-4D97-AF65-F5344CB8AC3E}">
        <p14:creationId xmlns:p14="http://schemas.microsoft.com/office/powerpoint/2010/main" val="2364864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3A9B-EAE1-749B-A3B6-CCF438E3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Acceptance – Phase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A2201-BFB7-3BD1-1B57-8C582A9A5A88}"/>
              </a:ext>
            </a:extLst>
          </p:cNvPr>
          <p:cNvSpPr txBox="1"/>
          <p:nvPr/>
        </p:nvSpPr>
        <p:spPr>
          <a:xfrm>
            <a:off x="413657" y="1023257"/>
            <a:ext cx="758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a simple absolute cut on the vertical angle as proxy for acceptance…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869B504-92A7-C6DB-1C29-54112CD9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1733500"/>
            <a:ext cx="6204857" cy="4458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E77D4C-178C-DDB9-9467-8A2ACCA31718}"/>
              </a:ext>
            </a:extLst>
          </p:cNvPr>
          <p:cNvSpPr txBox="1"/>
          <p:nvPr/>
        </p:nvSpPr>
        <p:spPr>
          <a:xfrm>
            <a:off x="7318034" y="829898"/>
            <a:ext cx="174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</a:t>
            </a:r>
            <a:r>
              <a:rPr lang="en-US" dirty="0"/>
              <a:t>=1 → |p|≈144MeV </a:t>
            </a:r>
          </a:p>
        </p:txBody>
      </p:sp>
    </p:spTree>
    <p:extLst>
      <p:ext uri="{BB962C8B-B14F-4D97-AF65-F5344CB8AC3E}">
        <p14:creationId xmlns:p14="http://schemas.microsoft.com/office/powerpoint/2010/main" val="84808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D4D3-B2CC-7B1A-32DA-E65A2459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– Phase 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821B1-06E4-0AD2-A955-B1758871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211" y="775801"/>
            <a:ext cx="4886823" cy="3511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28B9B-0B7B-41D7-6C79-CAC15D12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307286"/>
            <a:ext cx="2721427" cy="1955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115EE4-0CA2-ECF6-ED12-7417DA33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05624" y="4326380"/>
            <a:ext cx="2694856" cy="1936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0D541A-1AD1-5707-CA5B-105077ED5BDB}"/>
              </a:ext>
            </a:extLst>
          </p:cNvPr>
          <p:cNvSpPr txBox="1"/>
          <p:nvPr/>
        </p:nvSpPr>
        <p:spPr>
          <a:xfrm>
            <a:off x="979715" y="1349993"/>
            <a:ext cx="194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|</a:t>
            </a:r>
            <a:r>
              <a:rPr lang="en-US" sz="2000" dirty="0" err="1"/>
              <a:t>p</a:t>
            </a:r>
            <a:r>
              <a:rPr lang="en-US" sz="2000" baseline="-25000" dirty="0" err="1"/>
              <a:t>μ</a:t>
            </a:r>
            <a:r>
              <a:rPr lang="en-US" sz="2000" dirty="0"/>
              <a:t>| = 28MeV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9E915B-91A2-2088-063A-738D7D49B3A3}"/>
                  </a:ext>
                </a:extLst>
              </p:cNvPr>
              <p:cNvSpPr txBox="1"/>
              <p:nvPr/>
            </p:nvSpPr>
            <p:spPr>
              <a:xfrm>
                <a:off x="5551714" y="1110343"/>
                <a:ext cx="3363686" cy="5014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a given rest frame Energy fraction (y) the LAB Energy fraction (</a:t>
                </a:r>
                <a:r>
                  <a:rPr lang="en-US" sz="2000" dirty="0" err="1"/>
                  <a:t>λ</a:t>
                </a:r>
                <a:r>
                  <a:rPr lang="en-US" sz="2000" dirty="0"/>
                  <a:t>) is bounded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upper limit is when the decay is completely into the boost: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r>
                  <a:rPr lang="en-US" sz="2000" dirty="0"/>
                  <a:t>	     y = </a:t>
                </a:r>
                <a:r>
                  <a:rPr lang="en-US" sz="2000" dirty="0" err="1"/>
                  <a:t>λ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lower limit is when the decay is opposite: </a:t>
                </a:r>
              </a:p>
              <a:p>
                <a:endParaRPr lang="en-US" sz="1000" dirty="0"/>
              </a:p>
              <a:p>
                <a:r>
                  <a:rPr lang="en-US" sz="2000" dirty="0"/>
                  <a:t>	y=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/>
                      <m:t>λ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r>
                  <a:rPr lang="en-US" sz="2000" dirty="0"/>
                  <a:t> ≈ 0.592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/>
                      <m:t>λ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9E915B-91A2-2088-063A-738D7D49B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714" y="1110343"/>
                <a:ext cx="3363686" cy="5014065"/>
              </a:xfrm>
              <a:prstGeom prst="rect">
                <a:avLst/>
              </a:prstGeom>
              <a:blipFill>
                <a:blip r:embed="rId5"/>
                <a:stretch>
                  <a:fillRect l="-1880" t="-758" r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C3D106-E200-1965-C9F4-6AA5ACCEAC53}"/>
              </a:ext>
            </a:extLst>
          </p:cNvPr>
          <p:cNvSpPr txBox="1"/>
          <p:nvPr/>
        </p:nvSpPr>
        <p:spPr>
          <a:xfrm>
            <a:off x="7347856" y="689824"/>
            <a:ext cx="102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β </a:t>
            </a:r>
            <a:r>
              <a:rPr lang="en-US" dirty="0"/>
              <a:t>=-0.256</a:t>
            </a:r>
          </a:p>
        </p:txBody>
      </p:sp>
    </p:spTree>
    <p:extLst>
      <p:ext uri="{BB962C8B-B14F-4D97-AF65-F5344CB8AC3E}">
        <p14:creationId xmlns:p14="http://schemas.microsoft.com/office/powerpoint/2010/main" val="89345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6352-A7BC-D960-C7CC-0B10AD395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83559-EA1D-8076-6A6A-3FC188743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3" y="1151164"/>
            <a:ext cx="8773887" cy="45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32E1-DC65-B542-FF94-4D2CC1CD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- Tracker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8BA2D-2CA3-5C12-F710-8B21EE02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90700"/>
            <a:ext cx="5168227" cy="3671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D46EE-E4B9-8544-22CD-223EC5DA3FFA}"/>
              </a:ext>
            </a:extLst>
          </p:cNvPr>
          <p:cNvSpPr txBox="1"/>
          <p:nvPr/>
        </p:nvSpPr>
        <p:spPr>
          <a:xfrm>
            <a:off x="473528" y="1186542"/>
            <a:ext cx="81969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also look directly at vertical position and angle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Angular measurement less dependent on detector misalignment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2E2F9-E5DD-019D-3784-92368354C908}"/>
              </a:ext>
            </a:extLst>
          </p:cNvPr>
          <p:cNvSpPr txBox="1"/>
          <p:nvPr/>
        </p:nvSpPr>
        <p:spPr>
          <a:xfrm>
            <a:off x="5527456" y="2674919"/>
            <a:ext cx="32736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Get phase and period from </a:t>
            </a:r>
            <a:r>
              <a:rPr lang="el-GR" sz="2000" dirty="0"/>
              <a:t>ω</a:t>
            </a:r>
            <a:r>
              <a:rPr lang="en-US" sz="2000" baseline="-25000" dirty="0"/>
              <a:t>a</a:t>
            </a:r>
            <a:r>
              <a:rPr lang="en-US" sz="2000" dirty="0"/>
              <a:t>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Fold data over at precession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Directly look for sinusoidal* oscillation out of phase with </a:t>
            </a:r>
            <a:r>
              <a:rPr lang="el-GR" sz="2000" dirty="0"/>
              <a:t>ω</a:t>
            </a:r>
            <a:r>
              <a:rPr lang="en-US" sz="2000" baseline="-25000" dirty="0"/>
              <a:t>a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Google Shape;10;p1">
            <a:extLst>
              <a:ext uri="{FF2B5EF4-FFF2-40B4-BE49-F238E27FC236}">
                <a16:creationId xmlns:a16="http://schemas.microsoft.com/office/drawing/2014/main" id="{0B110D04-46F8-CB73-7A66-7AF9CFB81C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4</a:t>
            </a:fld>
            <a:endParaRPr lang="mr-IN" dirty="0">
              <a:solidFill>
                <a:srgbClr val="00308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0134A-40EF-6C05-24BD-BD1FE22D2BB5}"/>
              </a:ext>
            </a:extLst>
          </p:cNvPr>
          <p:cNvSpPr txBox="1"/>
          <p:nvPr/>
        </p:nvSpPr>
        <p:spPr>
          <a:xfrm>
            <a:off x="5856514" y="5954486"/>
            <a:ext cx="2079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*actually not sinusoidal!</a:t>
            </a:r>
          </a:p>
        </p:txBody>
      </p:sp>
    </p:spTree>
    <p:extLst>
      <p:ext uri="{BB962C8B-B14F-4D97-AF65-F5344CB8AC3E}">
        <p14:creationId xmlns:p14="http://schemas.microsoft.com/office/powerpoint/2010/main" val="4267018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0BC6-6082-06B2-94EC-8DBBDD87E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CBE28-2981-F03E-C3AA-35466C2F4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06379"/>
            <a:ext cx="7772400" cy="5445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3D908C-CC7C-4BA6-2EF5-727038BD503E}"/>
              </a:ext>
            </a:extLst>
          </p:cNvPr>
          <p:cNvSpPr txBox="1"/>
          <p:nvPr/>
        </p:nvSpPr>
        <p:spPr>
          <a:xfrm>
            <a:off x="2743200" y="1053737"/>
            <a:ext cx="818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Ⓧy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9C41DF-2960-CF5E-FDC3-FCCE36090685}"/>
              </a:ext>
            </a:extLst>
          </p:cNvPr>
          <p:cNvCxnSpPr/>
          <p:nvPr/>
        </p:nvCxnSpPr>
        <p:spPr>
          <a:xfrm>
            <a:off x="8220891" y="3901440"/>
            <a:ext cx="694509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7B6703-6514-13F6-7297-E79D8D114DD4}"/>
              </a:ext>
            </a:extLst>
          </p:cNvPr>
          <p:cNvSpPr txBox="1"/>
          <p:nvPr/>
        </p:nvSpPr>
        <p:spPr>
          <a:xfrm>
            <a:off x="8532221" y="3840480"/>
            <a:ext cx="818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3758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AC3F-9115-B5A9-9D2C-8E4BB14A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4FFA7-ED7A-08D7-9256-9E0FF16DB235}"/>
              </a:ext>
            </a:extLst>
          </p:cNvPr>
          <p:cNvSpPr txBox="1"/>
          <p:nvPr/>
        </p:nvSpPr>
        <p:spPr>
          <a:xfrm>
            <a:off x="489857" y="892629"/>
            <a:ext cx="7589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 question about whether we need both inner and outer layer – maybe just inner?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100mm height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Inner radius 20mm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straws of g-2 radius (2.5mm) can get ~32 (39?) straws: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Layers of ~20, 12, (7?)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Outer layer ~ 40 straws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FFBBEE-A3D9-3C4F-3C8B-72A666A9CA61}"/>
              </a:ext>
            </a:extLst>
          </p:cNvPr>
          <p:cNvSpPr/>
          <p:nvPr/>
        </p:nvSpPr>
        <p:spPr>
          <a:xfrm>
            <a:off x="4000053" y="3588875"/>
            <a:ext cx="1440000" cy="144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C20CDE-2965-8932-7658-420ABFEC9B9A}"/>
              </a:ext>
            </a:extLst>
          </p:cNvPr>
          <p:cNvCxnSpPr/>
          <p:nvPr/>
        </p:nvCxnSpPr>
        <p:spPr>
          <a:xfrm>
            <a:off x="4000053" y="5403404"/>
            <a:ext cx="1440000" cy="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D10E0F-B167-286D-136E-691B6111DE66}"/>
              </a:ext>
            </a:extLst>
          </p:cNvPr>
          <p:cNvSpPr txBox="1"/>
          <p:nvPr/>
        </p:nvSpPr>
        <p:spPr>
          <a:xfrm>
            <a:off x="4514403" y="5403404"/>
            <a:ext cx="156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948DBE-E9D0-9514-1C76-627589CA8D8B}"/>
              </a:ext>
            </a:extLst>
          </p:cNvPr>
          <p:cNvSpPr/>
          <p:nvPr/>
        </p:nvSpPr>
        <p:spPr>
          <a:xfrm>
            <a:off x="2752279" y="4815077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FC456D-C68A-B858-FF01-B5944080A077}"/>
              </a:ext>
            </a:extLst>
          </p:cNvPr>
          <p:cNvCxnSpPr>
            <a:cxnSpLocks/>
          </p:cNvCxnSpPr>
          <p:nvPr/>
        </p:nvCxnSpPr>
        <p:spPr>
          <a:xfrm>
            <a:off x="2687066" y="5170042"/>
            <a:ext cx="310425" cy="0"/>
          </a:xfrm>
          <a:prstGeom prst="straightConnector1">
            <a:avLst/>
          </a:prstGeom>
          <a:ln w="476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B92EAC-8F5C-F35A-4CDE-E013BCB60E9D}"/>
              </a:ext>
            </a:extLst>
          </p:cNvPr>
          <p:cNvSpPr txBox="1"/>
          <p:nvPr/>
        </p:nvSpPr>
        <p:spPr>
          <a:xfrm>
            <a:off x="2581258" y="5243428"/>
            <a:ext cx="156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2.5cm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32A497-054F-9862-4431-ECCC8A8A29B4}"/>
              </a:ext>
            </a:extLst>
          </p:cNvPr>
          <p:cNvSpPr/>
          <p:nvPr/>
        </p:nvSpPr>
        <p:spPr>
          <a:xfrm>
            <a:off x="4630053" y="483277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CA129D-B812-5831-CE0E-009FC3118D08}"/>
              </a:ext>
            </a:extLst>
          </p:cNvPr>
          <p:cNvSpPr/>
          <p:nvPr/>
        </p:nvSpPr>
        <p:spPr>
          <a:xfrm>
            <a:off x="5241388" y="416398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E084D9-E360-642C-3E94-81DA1813608B}"/>
              </a:ext>
            </a:extLst>
          </p:cNvPr>
          <p:cNvSpPr/>
          <p:nvPr/>
        </p:nvSpPr>
        <p:spPr>
          <a:xfrm>
            <a:off x="4737307" y="361498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C5D1E0-E864-A0A7-A269-B1F20197C69A}"/>
              </a:ext>
            </a:extLst>
          </p:cNvPr>
          <p:cNvSpPr/>
          <p:nvPr/>
        </p:nvSpPr>
        <p:spPr>
          <a:xfrm>
            <a:off x="5002380" y="4699070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0E9BBB-4932-FBE5-54A0-201EE9BE6F42}"/>
              </a:ext>
            </a:extLst>
          </p:cNvPr>
          <p:cNvSpPr/>
          <p:nvPr/>
        </p:nvSpPr>
        <p:spPr>
          <a:xfrm>
            <a:off x="5137940" y="454926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B5E95E-12CF-8326-91FC-1B006F452EB3}"/>
              </a:ext>
            </a:extLst>
          </p:cNvPr>
          <p:cNvSpPr/>
          <p:nvPr/>
        </p:nvSpPr>
        <p:spPr>
          <a:xfrm>
            <a:off x="5227940" y="436697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3C4B74-F256-91BB-D98B-1D038B4D9E04}"/>
              </a:ext>
            </a:extLst>
          </p:cNvPr>
          <p:cNvSpPr/>
          <p:nvPr/>
        </p:nvSpPr>
        <p:spPr>
          <a:xfrm>
            <a:off x="5185557" y="398142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6AD9C0-F02D-4025-AE65-2D4F28680FD8}"/>
              </a:ext>
            </a:extLst>
          </p:cNvPr>
          <p:cNvSpPr/>
          <p:nvPr/>
        </p:nvSpPr>
        <p:spPr>
          <a:xfrm>
            <a:off x="5075736" y="381108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423A28-F36B-7853-3316-7FCDC4DDA4F2}"/>
              </a:ext>
            </a:extLst>
          </p:cNvPr>
          <p:cNvSpPr/>
          <p:nvPr/>
        </p:nvSpPr>
        <p:spPr>
          <a:xfrm>
            <a:off x="4918840" y="3687812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D7ADCB-D428-2C49-B5BA-C8400680CD3A}"/>
              </a:ext>
            </a:extLst>
          </p:cNvPr>
          <p:cNvSpPr/>
          <p:nvPr/>
        </p:nvSpPr>
        <p:spPr>
          <a:xfrm>
            <a:off x="4822380" y="479633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08EE013-3664-43FE-6C05-8040A0059F76}"/>
              </a:ext>
            </a:extLst>
          </p:cNvPr>
          <p:cNvSpPr/>
          <p:nvPr/>
        </p:nvSpPr>
        <p:spPr>
          <a:xfrm>
            <a:off x="4533045" y="361258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6C7801-CC75-66A6-82CD-B61362604C05}"/>
              </a:ext>
            </a:extLst>
          </p:cNvPr>
          <p:cNvSpPr/>
          <p:nvPr/>
        </p:nvSpPr>
        <p:spPr>
          <a:xfrm flipH="1">
            <a:off x="4024256" y="416131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05375E-4E1D-D9F1-85A2-9FA802328218}"/>
              </a:ext>
            </a:extLst>
          </p:cNvPr>
          <p:cNvSpPr/>
          <p:nvPr/>
        </p:nvSpPr>
        <p:spPr>
          <a:xfrm flipH="1">
            <a:off x="4263264" y="469639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540DD0-4C43-69FC-8064-E295E235EDC7}"/>
              </a:ext>
            </a:extLst>
          </p:cNvPr>
          <p:cNvSpPr/>
          <p:nvPr/>
        </p:nvSpPr>
        <p:spPr>
          <a:xfrm flipH="1">
            <a:off x="4127704" y="454659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2570A34-3D03-89BE-792C-6399477259C5}"/>
              </a:ext>
            </a:extLst>
          </p:cNvPr>
          <p:cNvSpPr/>
          <p:nvPr/>
        </p:nvSpPr>
        <p:spPr>
          <a:xfrm flipH="1">
            <a:off x="4037704" y="436430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45BDFDF-AA3E-BDAE-D726-16274AF039DA}"/>
              </a:ext>
            </a:extLst>
          </p:cNvPr>
          <p:cNvSpPr/>
          <p:nvPr/>
        </p:nvSpPr>
        <p:spPr>
          <a:xfrm flipH="1">
            <a:off x="4080087" y="3978753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9C34670-7E1C-27A9-0328-9577B87D92C7}"/>
              </a:ext>
            </a:extLst>
          </p:cNvPr>
          <p:cNvSpPr/>
          <p:nvPr/>
        </p:nvSpPr>
        <p:spPr>
          <a:xfrm flipH="1">
            <a:off x="4189908" y="3808417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7FA4FFA-D2EA-C9B8-A84F-FD5BC7965D62}"/>
              </a:ext>
            </a:extLst>
          </p:cNvPr>
          <p:cNvSpPr/>
          <p:nvPr/>
        </p:nvSpPr>
        <p:spPr>
          <a:xfrm flipH="1">
            <a:off x="4346804" y="3685141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C6F385-C536-0654-9DB5-B517DBEFC37F}"/>
              </a:ext>
            </a:extLst>
          </p:cNvPr>
          <p:cNvSpPr/>
          <p:nvPr/>
        </p:nvSpPr>
        <p:spPr>
          <a:xfrm flipH="1">
            <a:off x="4443264" y="4793663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FC4B58F-F47A-8565-C029-F23D30C522D5}"/>
              </a:ext>
            </a:extLst>
          </p:cNvPr>
          <p:cNvSpPr/>
          <p:nvPr/>
        </p:nvSpPr>
        <p:spPr>
          <a:xfrm flipH="1">
            <a:off x="4289241" y="3994683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DC468C-6F7A-35BD-91A8-CABFD9947367}"/>
              </a:ext>
            </a:extLst>
          </p:cNvPr>
          <p:cNvSpPr/>
          <p:nvPr/>
        </p:nvSpPr>
        <p:spPr>
          <a:xfrm flipH="1">
            <a:off x="4434152" y="3863352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98A18CF-4C04-A0AB-5655-F2AA0287A0B6}"/>
              </a:ext>
            </a:extLst>
          </p:cNvPr>
          <p:cNvSpPr/>
          <p:nvPr/>
        </p:nvSpPr>
        <p:spPr>
          <a:xfrm flipH="1">
            <a:off x="4626659" y="3803292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7844D38-F362-26B1-36CE-75F53FD5E815}"/>
              </a:ext>
            </a:extLst>
          </p:cNvPr>
          <p:cNvSpPr/>
          <p:nvPr/>
        </p:nvSpPr>
        <p:spPr>
          <a:xfrm flipH="1">
            <a:off x="4819232" y="3861088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C6DD8B9-96B1-0B7C-AAB6-5EA9173668C5}"/>
              </a:ext>
            </a:extLst>
          </p:cNvPr>
          <p:cNvSpPr/>
          <p:nvPr/>
        </p:nvSpPr>
        <p:spPr>
          <a:xfrm flipH="1">
            <a:off x="4985080" y="399301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CFDF293-2CF7-DA92-E914-D023F5B46D3A}"/>
              </a:ext>
            </a:extLst>
          </p:cNvPr>
          <p:cNvSpPr/>
          <p:nvPr/>
        </p:nvSpPr>
        <p:spPr>
          <a:xfrm flipH="1">
            <a:off x="5043344" y="4192481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836C945-F9BC-ED95-85A2-7AA1B136A17D}"/>
              </a:ext>
            </a:extLst>
          </p:cNvPr>
          <p:cNvSpPr/>
          <p:nvPr/>
        </p:nvSpPr>
        <p:spPr>
          <a:xfrm flipH="1">
            <a:off x="5004428" y="4389981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FC3B719-7896-9747-FE0F-72CEF1C85336}"/>
              </a:ext>
            </a:extLst>
          </p:cNvPr>
          <p:cNvSpPr/>
          <p:nvPr/>
        </p:nvSpPr>
        <p:spPr>
          <a:xfrm flipH="1">
            <a:off x="4889770" y="455473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950AAD9-2F2B-3809-BCAF-EF09607A40FA}"/>
              </a:ext>
            </a:extLst>
          </p:cNvPr>
          <p:cNvSpPr/>
          <p:nvPr/>
        </p:nvSpPr>
        <p:spPr>
          <a:xfrm flipH="1">
            <a:off x="4695944" y="4628211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5100ED-1791-2382-75C1-E89230C60E69}"/>
              </a:ext>
            </a:extLst>
          </p:cNvPr>
          <p:cNvSpPr/>
          <p:nvPr/>
        </p:nvSpPr>
        <p:spPr>
          <a:xfrm flipH="1">
            <a:off x="4212933" y="417375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70FB83A-9B64-F19D-E772-5CC98283C330}"/>
              </a:ext>
            </a:extLst>
          </p:cNvPr>
          <p:cNvSpPr/>
          <p:nvPr/>
        </p:nvSpPr>
        <p:spPr>
          <a:xfrm flipH="1">
            <a:off x="4237582" y="4366503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58B729E-F873-3DC1-164A-4840434AEA51}"/>
              </a:ext>
            </a:extLst>
          </p:cNvPr>
          <p:cNvSpPr/>
          <p:nvPr/>
        </p:nvSpPr>
        <p:spPr>
          <a:xfrm flipH="1">
            <a:off x="4342914" y="4525627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AE68474-ED3E-F69E-1FB1-5B6A6365D11E}"/>
              </a:ext>
            </a:extLst>
          </p:cNvPr>
          <p:cNvSpPr/>
          <p:nvPr/>
        </p:nvSpPr>
        <p:spPr>
          <a:xfrm flipH="1">
            <a:off x="4508762" y="460406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060485-993C-5C2A-70AF-2C57EC6F88F7}"/>
              </a:ext>
            </a:extLst>
          </p:cNvPr>
          <p:cNvSpPr txBox="1"/>
          <p:nvPr/>
        </p:nvSpPr>
        <p:spPr>
          <a:xfrm>
            <a:off x="4626565" y="4820274"/>
            <a:ext cx="1304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C46BFC-30CB-1232-4EE6-478DF8CFBAC3}"/>
              </a:ext>
            </a:extLst>
          </p:cNvPr>
          <p:cNvSpPr txBox="1"/>
          <p:nvPr/>
        </p:nvSpPr>
        <p:spPr>
          <a:xfrm flipH="1">
            <a:off x="5190879" y="4344301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232C8C-1DC7-7AF5-596A-CD661B23053F}"/>
              </a:ext>
            </a:extLst>
          </p:cNvPr>
          <p:cNvSpPr txBox="1"/>
          <p:nvPr/>
        </p:nvSpPr>
        <p:spPr>
          <a:xfrm flipH="1">
            <a:off x="4676887" y="3603179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529A92-FB05-962A-B4D7-2AD783ABAE79}"/>
              </a:ext>
            </a:extLst>
          </p:cNvPr>
          <p:cNvSpPr txBox="1"/>
          <p:nvPr/>
        </p:nvSpPr>
        <p:spPr>
          <a:xfrm flipH="1">
            <a:off x="3956901" y="4140569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4FCA3B2-299E-6E6C-F035-774067BAC79F}"/>
              </a:ext>
            </a:extLst>
          </p:cNvPr>
          <p:cNvSpPr txBox="1"/>
          <p:nvPr/>
        </p:nvSpPr>
        <p:spPr>
          <a:xfrm flipH="1">
            <a:off x="4632448" y="4615627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D76CD5-9496-A7B4-E634-053E7C208573}"/>
              </a:ext>
            </a:extLst>
          </p:cNvPr>
          <p:cNvSpPr txBox="1"/>
          <p:nvPr/>
        </p:nvSpPr>
        <p:spPr>
          <a:xfrm flipH="1">
            <a:off x="4754716" y="3845827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31BAB3-CA2E-6CA7-F536-20B0607C6155}"/>
              </a:ext>
            </a:extLst>
          </p:cNvPr>
          <p:cNvSpPr txBox="1"/>
          <p:nvPr/>
        </p:nvSpPr>
        <p:spPr>
          <a:xfrm flipH="1">
            <a:off x="4184879" y="4348781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30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BFDCE20-FE35-F6D4-FAD2-0ADAE4BC51AE}"/>
              </a:ext>
            </a:extLst>
          </p:cNvPr>
          <p:cNvSpPr/>
          <p:nvPr/>
        </p:nvSpPr>
        <p:spPr>
          <a:xfrm>
            <a:off x="4679086" y="443477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E31D056-9BA7-C7F9-0B83-628C70C3E86F}"/>
              </a:ext>
            </a:extLst>
          </p:cNvPr>
          <p:cNvSpPr/>
          <p:nvPr/>
        </p:nvSpPr>
        <p:spPr>
          <a:xfrm>
            <a:off x="4827307" y="4301693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6FB55F6-685F-4E36-F793-E6872395B704}"/>
              </a:ext>
            </a:extLst>
          </p:cNvPr>
          <p:cNvSpPr/>
          <p:nvPr/>
        </p:nvSpPr>
        <p:spPr>
          <a:xfrm>
            <a:off x="4807513" y="4100391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6DE7D08-B9C0-D088-F16B-FC6D1973E1EF}"/>
              </a:ext>
            </a:extLst>
          </p:cNvPr>
          <p:cNvSpPr/>
          <p:nvPr/>
        </p:nvSpPr>
        <p:spPr>
          <a:xfrm>
            <a:off x="4641009" y="4004099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D6DF9B-6F32-2458-6D9A-651FCF02A35E}"/>
              </a:ext>
            </a:extLst>
          </p:cNvPr>
          <p:cNvSpPr/>
          <p:nvPr/>
        </p:nvSpPr>
        <p:spPr>
          <a:xfrm>
            <a:off x="4463638" y="4080604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CC82AD9-2A18-7171-53A0-5F3CB7373CA4}"/>
              </a:ext>
            </a:extLst>
          </p:cNvPr>
          <p:cNvSpPr/>
          <p:nvPr/>
        </p:nvSpPr>
        <p:spPr>
          <a:xfrm>
            <a:off x="4499262" y="4395655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7424B4-2CD6-521E-E8D8-2D5F9383F8F2}"/>
              </a:ext>
            </a:extLst>
          </p:cNvPr>
          <p:cNvSpPr/>
          <p:nvPr/>
        </p:nvSpPr>
        <p:spPr>
          <a:xfrm>
            <a:off x="4389535" y="4253940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C02C44-79F2-3B9A-922A-7FACD3308EDA}"/>
              </a:ext>
            </a:extLst>
          </p:cNvPr>
          <p:cNvSpPr txBox="1"/>
          <p:nvPr/>
        </p:nvSpPr>
        <p:spPr>
          <a:xfrm flipH="1">
            <a:off x="4632448" y="4425357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2AB9DA7-1A28-FA79-6422-C7BD6EF98BB5}"/>
              </a:ext>
            </a:extLst>
          </p:cNvPr>
          <p:cNvSpPr txBox="1"/>
          <p:nvPr/>
        </p:nvSpPr>
        <p:spPr>
          <a:xfrm flipH="1">
            <a:off x="4441840" y="4379099"/>
            <a:ext cx="331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055929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75CB-E3FD-6236-DA75-9FEEE2E8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60AD8-E67E-2B8F-A0A8-C9B30DCE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543" y="1544128"/>
            <a:ext cx="5500914" cy="37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36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3CD7-46E0-4C3C-EBCE-27F55D0F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6CE81-872F-D8DB-3C55-45F37818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1479550"/>
            <a:ext cx="42164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8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pictures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C71EB-191B-0442-A06E-EB9BDCAEAFF4}"/>
              </a:ext>
            </a:extLst>
          </p:cNvPr>
          <p:cNvSpPr txBox="1"/>
          <p:nvPr/>
        </p:nvSpPr>
        <p:spPr>
          <a:xfrm>
            <a:off x="533400" y="1034143"/>
            <a:ext cx="736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Paper: https://</a:t>
            </a:r>
            <a:r>
              <a:rPr lang="en-US" dirty="0" err="1"/>
              <a:t>iopscience.iop.org</a:t>
            </a:r>
            <a:r>
              <a:rPr lang="en-US" dirty="0"/>
              <a:t>/article/10.1088/1748-0221/17/02/P02035/meta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27EE3E-0260-2AAB-A532-DF9999610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6133"/>
            <a:ext cx="3605331" cy="2677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1C4CBB-45F4-44D0-B493-F85ABA4BD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56652"/>
            <a:ext cx="3862479" cy="2193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7CEF68-2FE4-1514-3217-1A4309DF1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4" t="5217"/>
          <a:stretch/>
        </p:blipFill>
        <p:spPr>
          <a:xfrm>
            <a:off x="889172" y="4123918"/>
            <a:ext cx="2893786" cy="2079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AA5BC6-3530-B31C-DB71-70E31F941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044" y="3848154"/>
            <a:ext cx="1964239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79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E8D72-B546-A2F0-950C-9B41D907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Trackers @ FNAL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4FA1A-860C-68BA-86E9-0507A7C927F4}"/>
              </a:ext>
            </a:extLst>
          </p:cNvPr>
          <p:cNvSpPr txBox="1"/>
          <p:nvPr/>
        </p:nvSpPr>
        <p:spPr>
          <a:xfrm>
            <a:off x="450266" y="1074509"/>
            <a:ext cx="44849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Demonstrated to run in vacuum, in high B-field gradients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15μm mylar walls, filled with either Argon-Ethane or Argon-CO</a:t>
            </a:r>
            <a:r>
              <a:rPr lang="en-US" sz="2000" baseline="-25000" dirty="0"/>
              <a:t>2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Demonstrated observation of g-2 oscillation using reconstructed tracks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Design, construction, testing and readout expertise at Liverpool, Manchester and UCL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85FB89-4A4A-B282-FF24-A213B20A53DB}"/>
              </a:ext>
            </a:extLst>
          </p:cNvPr>
          <p:cNvGrpSpPr/>
          <p:nvPr/>
        </p:nvGrpSpPr>
        <p:grpSpPr>
          <a:xfrm>
            <a:off x="4898571" y="3429000"/>
            <a:ext cx="3773715" cy="2697794"/>
            <a:chOff x="5172027" y="1369799"/>
            <a:chExt cx="3321145" cy="24355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9ED80E-4A39-608F-2C98-BDA437B5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2027" y="1369799"/>
              <a:ext cx="3321145" cy="243550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0E1B73-A75C-82F5-DBD5-5B90C09DC470}"/>
                </a:ext>
              </a:extLst>
            </p:cNvPr>
            <p:cNvSpPr/>
            <p:nvPr/>
          </p:nvSpPr>
          <p:spPr>
            <a:xfrm>
              <a:off x="5845629" y="1590924"/>
              <a:ext cx="228600" cy="206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14708AC-2ED1-4C2F-0198-E6D996E1E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497" y="821025"/>
            <a:ext cx="3620991" cy="2697793"/>
          </a:xfrm>
          <a:prstGeom prst="rect">
            <a:avLst/>
          </a:prstGeom>
        </p:spPr>
      </p:pic>
      <p:sp>
        <p:nvSpPr>
          <p:cNvPr id="3" name="Google Shape;10;p1">
            <a:extLst>
              <a:ext uri="{FF2B5EF4-FFF2-40B4-BE49-F238E27FC236}">
                <a16:creationId xmlns:a16="http://schemas.microsoft.com/office/drawing/2014/main" id="{34838FB7-26C8-E98B-98C3-91838FDFE9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45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10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ECBD4-CFD2-6AEB-DCF9-973473A4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Trackers – Single hit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DEF88-48D6-2D86-D203-6144AE70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572" y="3482121"/>
            <a:ext cx="3700055" cy="2676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5FEA-9538-D68C-88E9-D563409A4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72" y="823740"/>
            <a:ext cx="3683598" cy="2691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6E839-F938-39F9-2D32-34CF141DB526}"/>
              </a:ext>
            </a:extLst>
          </p:cNvPr>
          <p:cNvSpPr txBox="1"/>
          <p:nvPr/>
        </p:nvSpPr>
        <p:spPr>
          <a:xfrm>
            <a:off x="478971" y="1034143"/>
            <a:ext cx="4093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Highly efficient across straw radius (2.52mm)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Straw hit resolution ~110μm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straw ready to read out again after ~100ns, capable of 10MHz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783E8-48AF-B8D9-C26D-084EEEB9B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98" y="3580128"/>
            <a:ext cx="3605331" cy="2677785"/>
          </a:xfrm>
          <a:prstGeom prst="rect">
            <a:avLst/>
          </a:prstGeom>
        </p:spPr>
      </p:pic>
      <p:sp>
        <p:nvSpPr>
          <p:cNvPr id="3" name="Google Shape;10;p1">
            <a:extLst>
              <a:ext uri="{FF2B5EF4-FFF2-40B4-BE49-F238E27FC236}">
                <a16:creationId xmlns:a16="http://schemas.microsoft.com/office/drawing/2014/main" id="{E2A15E04-D7B5-ED63-5A15-996828C169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46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9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1679-7854-1F80-DF98-49F10645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Leaking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F7256-2FF4-5B84-3144-E26EC0E2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636" y="1055915"/>
            <a:ext cx="5530850" cy="3995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B8AEDB-4269-5396-9FD1-9C43A25EE233}"/>
              </a:ext>
            </a:extLst>
          </p:cNvPr>
          <p:cNvSpPr txBox="1"/>
          <p:nvPr/>
        </p:nvSpPr>
        <p:spPr>
          <a:xfrm>
            <a:off x="141514" y="1055915"/>
            <a:ext cx="34716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Straws will permeate gas through thin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Straws were tested up to relative pressure of 2ATM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numbers quoted here are for a gas mixture 50:50 Ar:CO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Different gases permeate at different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Have option of thicker mylar if leak rate is too high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48E86-C312-5229-8E26-13EB4E269A09}"/>
              </a:ext>
            </a:extLst>
          </p:cNvPr>
          <p:cNvSpPr txBox="1"/>
          <p:nvPr/>
        </p:nvSpPr>
        <p:spPr>
          <a:xfrm>
            <a:off x="4049486" y="5051014"/>
            <a:ext cx="4865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~5 minor straw ruptures in 5 years. Due to multiple pump down/let up cycles</a:t>
            </a:r>
          </a:p>
          <a:p>
            <a:endParaRPr lang="en-US" sz="1600" dirty="0"/>
          </a:p>
          <a:p>
            <a:r>
              <a:rPr lang="en-US" sz="1600" dirty="0"/>
              <a:t>Useful to have ‘hot spares’ to swap in</a:t>
            </a:r>
          </a:p>
        </p:txBody>
      </p:sp>
      <p:sp>
        <p:nvSpPr>
          <p:cNvPr id="7" name="Google Shape;10;p1">
            <a:extLst>
              <a:ext uri="{FF2B5EF4-FFF2-40B4-BE49-F238E27FC236}">
                <a16:creationId xmlns:a16="http://schemas.microsoft.com/office/drawing/2014/main" id="{C38491C7-B403-F284-70EE-3FC3350F35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47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23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7E6A-C031-BBD7-F54A-C376CABE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6B3F4-8CFD-BD4F-3F30-53CE94682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" t="5217"/>
          <a:stretch/>
        </p:blipFill>
        <p:spPr>
          <a:xfrm>
            <a:off x="4873349" y="4111157"/>
            <a:ext cx="2893786" cy="2079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AD4F4-7D81-6605-A9F3-7A4D59FA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56640"/>
            <a:ext cx="4236711" cy="3299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12068C-D136-D5C0-7709-1329B6FCD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09" y="3627804"/>
            <a:ext cx="3043464" cy="2656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C67119-080C-510A-1F7D-7277B9965571}"/>
              </a:ext>
            </a:extLst>
          </p:cNvPr>
          <p:cNvSpPr txBox="1"/>
          <p:nvPr/>
        </p:nvSpPr>
        <p:spPr>
          <a:xfrm>
            <a:off x="228600" y="863273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readout of each straw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Passed through ASDQ for signal shaping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Minimal noise hits throughout data taking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HV supplied to groups of 16 straws – 1625V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 board cooling required</a:t>
            </a:r>
          </a:p>
        </p:txBody>
      </p:sp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B2CE4EB4-D687-1F4F-B469-1119CB17B2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48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99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43D42-D592-05B7-DBE9-4D066DD7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Phase Analysis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F45EC-F94E-8950-BD34-71B54F2C5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0" t="19736" r="1189" b="10000"/>
          <a:stretch/>
        </p:blipFill>
        <p:spPr>
          <a:xfrm>
            <a:off x="228600" y="1773099"/>
            <a:ext cx="8686800" cy="36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8D2-4EB1-6E0B-5964-F89F399B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Gain From the Trackers?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4DF64-02EE-D05A-CEB8-BA570646C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976" y="723079"/>
            <a:ext cx="3740727" cy="2807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452F6-8378-BEE6-0257-9CD9CBBF6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4" y="723079"/>
            <a:ext cx="3317201" cy="2636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FCEA56-0369-BAD5-7340-2A4A0DB663BC}"/>
              </a:ext>
            </a:extLst>
          </p:cNvPr>
          <p:cNvGrpSpPr/>
          <p:nvPr/>
        </p:nvGrpSpPr>
        <p:grpSpPr>
          <a:xfrm>
            <a:off x="4688800" y="3344546"/>
            <a:ext cx="3857372" cy="2770874"/>
            <a:chOff x="642441" y="3268980"/>
            <a:chExt cx="3863771" cy="27708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8C8679-5704-473F-387F-66B7C4D07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42" t="-782"/>
            <a:stretch/>
          </p:blipFill>
          <p:spPr>
            <a:xfrm>
              <a:off x="925829" y="3268980"/>
              <a:ext cx="3580383" cy="27708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927120-AEA2-B4AC-C082-BB1178B8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441" y="4365780"/>
              <a:ext cx="283388" cy="57727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E1F206-25AC-E6C1-23E2-445B3BFA3807}"/>
              </a:ext>
            </a:extLst>
          </p:cNvPr>
          <p:cNvSpPr txBox="1"/>
          <p:nvPr/>
        </p:nvSpPr>
        <p:spPr>
          <a:xfrm>
            <a:off x="228600" y="3429000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momentum measurement means we can focus on the most important positrons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vertical angle measurement is less sensitive to mis-alignment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it also be used to re-weight? </a:t>
            </a:r>
          </a:p>
        </p:txBody>
      </p:sp>
      <p:sp>
        <p:nvSpPr>
          <p:cNvPr id="14" name="Google Shape;10;p1">
            <a:extLst>
              <a:ext uri="{FF2B5EF4-FFF2-40B4-BE49-F238E27FC236}">
                <a16:creationId xmlns:a16="http://schemas.microsoft.com/office/drawing/2014/main" id="{1AAF1115-8A9B-088C-CEFD-1EEBB97295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5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10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2A89-8B3C-D758-701A-2874E400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Phase Analysis (2)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ACBD9-D2CC-E56E-1796-B5F55BC95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3" t="13387" b="9788"/>
          <a:stretch/>
        </p:blipFill>
        <p:spPr>
          <a:xfrm>
            <a:off x="195944" y="1817917"/>
            <a:ext cx="8828314" cy="395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0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65B3E-1A13-E37E-3129-2B61E444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in LAB Frame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C6509C-541C-FE0F-5B49-D0F8D8B69DDB}"/>
              </a:ext>
            </a:extLst>
          </p:cNvPr>
          <p:cNvGrpSpPr/>
          <p:nvPr/>
        </p:nvGrpSpPr>
        <p:grpSpPr>
          <a:xfrm>
            <a:off x="5826214" y="1242334"/>
            <a:ext cx="3317786" cy="2313227"/>
            <a:chOff x="206828" y="1193746"/>
            <a:chExt cx="3317786" cy="23132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AF62BB-1D38-B15D-3D51-039BC7400EED}"/>
                </a:ext>
              </a:extLst>
            </p:cNvPr>
            <p:cNvGrpSpPr/>
            <p:nvPr/>
          </p:nvGrpSpPr>
          <p:grpSpPr>
            <a:xfrm>
              <a:off x="206828" y="1193746"/>
              <a:ext cx="3317786" cy="2313227"/>
              <a:chOff x="2569028" y="770366"/>
              <a:chExt cx="3317786" cy="231322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E563889-C582-75F6-89CA-F067620F8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69028" y="1011720"/>
                <a:ext cx="3276600" cy="19939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27A9FD-A2E8-DE96-6482-11EA907CCBDC}"/>
                  </a:ext>
                </a:extLst>
              </p:cNvPr>
              <p:cNvSpPr txBox="1"/>
              <p:nvPr/>
            </p:nvSpPr>
            <p:spPr>
              <a:xfrm>
                <a:off x="4661082" y="2560373"/>
                <a:ext cx="12257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Polarisation</a:t>
                </a:r>
                <a:r>
                  <a:rPr lang="en-US" dirty="0"/>
                  <a:t> plane (</a:t>
                </a:r>
                <a:r>
                  <a:rPr lang="en-US" dirty="0" err="1"/>
                  <a:t>d</a:t>
                </a:r>
                <a:r>
                  <a:rPr lang="en-US" baseline="-25000" dirty="0" err="1"/>
                  <a:t>μ</a:t>
                </a:r>
                <a:r>
                  <a:rPr lang="en-US" dirty="0"/>
                  <a:t>=0)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6C30E2-8724-BC14-9C6F-83BC9392517D}"/>
                  </a:ext>
                </a:extLst>
              </p:cNvPr>
              <p:cNvSpPr txBox="1"/>
              <p:nvPr/>
            </p:nvSpPr>
            <p:spPr>
              <a:xfrm>
                <a:off x="4303121" y="770366"/>
                <a:ext cx="14042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+</a:t>
                </a:r>
                <a:r>
                  <a:rPr lang="en-US" dirty="0"/>
                  <a:t> momentum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7080AA-B16A-90E2-B68F-ACA43F0DA74F}"/>
                </a:ext>
              </a:extLst>
            </p:cNvPr>
            <p:cNvSpPr txBox="1"/>
            <p:nvPr/>
          </p:nvSpPr>
          <p:spPr>
            <a:xfrm>
              <a:off x="1940921" y="2383934"/>
              <a:ext cx="408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θ</a:t>
              </a:r>
              <a:r>
                <a:rPr lang="en-US" baseline="-25000" dirty="0" err="1"/>
                <a:t>y</a:t>
              </a:r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5B8A22F-DA3D-39AE-1447-F9140B78B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14" y="3978999"/>
            <a:ext cx="2743200" cy="762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6688C2-2F28-D155-F27A-6AA5F70E5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9" y="1209113"/>
            <a:ext cx="5838725" cy="4721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96239C-1E49-D660-4748-EB1F773BAFC9}"/>
              </a:ext>
            </a:extLst>
          </p:cNvPr>
          <p:cNvSpPr txBox="1"/>
          <p:nvPr/>
        </p:nvSpPr>
        <p:spPr>
          <a:xfrm>
            <a:off x="4926330" y="5660317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λ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D7C647-5260-CAB3-A75F-A33A9945EC33}"/>
              </a:ext>
            </a:extLst>
          </p:cNvPr>
          <p:cNvSpPr txBox="1"/>
          <p:nvPr/>
        </p:nvSpPr>
        <p:spPr>
          <a:xfrm>
            <a:off x="6092914" y="484632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</a:t>
            </a:r>
            <a:r>
              <a:rPr lang="en-US" i="1" dirty="0"/>
              <a:t>y</a:t>
            </a:r>
            <a:r>
              <a:rPr lang="en-US" dirty="0"/>
              <a:t> is fraction energy in rest frame</a:t>
            </a:r>
          </a:p>
        </p:txBody>
      </p:sp>
      <p:sp>
        <p:nvSpPr>
          <p:cNvPr id="14" name="Google Shape;10;p1">
            <a:extLst>
              <a:ext uri="{FF2B5EF4-FFF2-40B4-BE49-F238E27FC236}">
                <a16:creationId xmlns:a16="http://schemas.microsoft.com/office/drawing/2014/main" id="{EC8F879E-203E-6E08-4B3D-8DBC1A6B43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6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14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BC05E-A7A2-31E4-3065-1CA750D8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Angle Expression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9C46C-D407-748C-5BC3-2BE1DE563738}"/>
              </a:ext>
            </a:extLst>
          </p:cNvPr>
          <p:cNvSpPr txBox="1"/>
          <p:nvPr/>
        </p:nvSpPr>
        <p:spPr>
          <a:xfrm>
            <a:off x="381000" y="1175657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Derived an expression, assuming β=1, m</a:t>
            </a:r>
            <a:r>
              <a:rPr lang="en-US" sz="1800" baseline="-25000" dirty="0"/>
              <a:t>e</a:t>
            </a:r>
            <a:r>
              <a:rPr lang="en-US" sz="1800" dirty="0"/>
              <a:t>=0 and no </a:t>
            </a:r>
            <a:r>
              <a:rPr lang="en-US" sz="1800" dirty="0" err="1"/>
              <a:t>betatron</a:t>
            </a:r>
            <a:r>
              <a:rPr lang="en-US" sz="1800" dirty="0"/>
              <a:t> oscillations, for the time dependent probability of decay in terms of </a:t>
            </a:r>
            <a:r>
              <a:rPr lang="en-US" sz="1800" dirty="0" err="1"/>
              <a:t>λ</a:t>
            </a:r>
            <a:r>
              <a:rPr lang="en-US" sz="1800" dirty="0"/>
              <a:t>, </a:t>
            </a:r>
            <a:r>
              <a:rPr lang="en-US" sz="1800" dirty="0" err="1"/>
              <a:t>θ</a:t>
            </a:r>
            <a:r>
              <a:rPr lang="en-US" sz="1800" baseline="-25000" dirty="0" err="1"/>
              <a:t>y</a:t>
            </a:r>
            <a:r>
              <a:rPr lang="en-US" sz="1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5544B-CCE1-84A8-F736-67AEA4B5A125}"/>
              </a:ext>
            </a:extLst>
          </p:cNvPr>
          <p:cNvSpPr txBox="1"/>
          <p:nvPr/>
        </p:nvSpPr>
        <p:spPr>
          <a:xfrm>
            <a:off x="532130" y="4748073"/>
            <a:ext cx="8108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Good assumptions for the g-2 experiment!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term is time independent, and gives the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6500"/>
                </a:solidFill>
              </a:rPr>
              <a:t>2</a:t>
            </a:r>
            <a:r>
              <a:rPr lang="en-US" sz="1800" b="1" baseline="30000" dirty="0">
                <a:solidFill>
                  <a:srgbClr val="FF6500"/>
                </a:solidFill>
              </a:rPr>
              <a:t>nd</a:t>
            </a:r>
            <a:r>
              <a:rPr lang="en-US" sz="1800" b="1" dirty="0">
                <a:solidFill>
                  <a:srgbClr val="FF6500"/>
                </a:solidFill>
              </a:rPr>
              <a:t> term depends on the tilt (EDM), </a:t>
            </a:r>
            <a:r>
              <a:rPr lang="en-US" sz="1800" dirty="0"/>
              <a:t>and oscillates out of phase with g-2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term is the g-2 oscillation, independent of EDM</a:t>
            </a:r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46A13-2F42-97E2-FB4C-252E77EB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2343150"/>
            <a:ext cx="8597900" cy="21717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B836EA-DA31-F73B-DB3E-C0F59E08D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2343150"/>
            <a:ext cx="1993900" cy="4953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Google Shape;10;p1">
            <a:extLst>
              <a:ext uri="{FF2B5EF4-FFF2-40B4-BE49-F238E27FC236}">
                <a16:creationId xmlns:a16="http://schemas.microsoft.com/office/drawing/2014/main" id="{79C8F12C-8EFB-3F7F-C27E-5A37B9B62B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7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52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60A9-1AB8-9C79-1D20-2D5BAC9AE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N(</a:t>
            </a:r>
            <a:r>
              <a:rPr lang="en-US" sz="2800" dirty="0" err="1"/>
              <a:t>λ</a:t>
            </a:r>
            <a:r>
              <a:rPr lang="en-US" sz="2800" dirty="0"/>
              <a:t>, </a:t>
            </a:r>
            <a:r>
              <a:rPr lang="en-US" sz="2800" dirty="0" err="1"/>
              <a:t>θ</a:t>
            </a:r>
            <a:r>
              <a:rPr lang="en-US" sz="2800" baseline="-25000" dirty="0" err="1"/>
              <a:t>y</a:t>
            </a:r>
            <a:r>
              <a:rPr lang="en-US" sz="2800" dirty="0"/>
              <a:t>, t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948F74-3113-08B9-CFE1-772BFD47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825275"/>
            <a:ext cx="7576457" cy="5444389"/>
          </a:xfrm>
          <a:prstGeom prst="rect">
            <a:avLst/>
          </a:prstGeom>
        </p:spPr>
      </p:pic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78B3C98F-D6ED-11E9-345A-D1BB10C1C9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8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71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B6A8F-4CFB-D4EA-2CCB-2B904DE6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Visualising</a:t>
            </a:r>
            <a:r>
              <a:rPr lang="en-US" dirty="0"/>
              <a:t> the oscillation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F5F2A91-9C60-1233-643F-3BC046886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862480"/>
            <a:ext cx="7500257" cy="5389632"/>
          </a:xfrm>
          <a:prstGeom prst="rect">
            <a:avLst/>
          </a:prstGeom>
        </p:spPr>
      </p:pic>
      <p:sp>
        <p:nvSpPr>
          <p:cNvPr id="4" name="Google Shape;10;p1">
            <a:extLst>
              <a:ext uri="{FF2B5EF4-FFF2-40B4-BE49-F238E27FC236}">
                <a16:creationId xmlns:a16="http://schemas.microsoft.com/office/drawing/2014/main" id="{ACB3C299-C47A-7A49-762A-19BBCC1011F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279706" y="6479630"/>
            <a:ext cx="2686881" cy="2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GB" dirty="0"/>
              <a:t> </a:t>
            </a:r>
            <a:r>
              <a:rPr lang="en-GB" dirty="0">
                <a:solidFill>
                  <a:srgbClr val="003087"/>
                </a:solidFill>
              </a:rPr>
              <a:t>Muon Workshop</a:t>
            </a:r>
            <a:r>
              <a:rPr lang="mr-IN" dirty="0">
                <a:solidFill>
                  <a:srgbClr val="003087"/>
                </a:solidFill>
              </a:rPr>
              <a:t>: </a:t>
            </a:r>
            <a:r>
              <a:rPr lang="en-GB" dirty="0">
                <a:solidFill>
                  <a:srgbClr val="003087"/>
                </a:solidFill>
              </a:rPr>
              <a:t>9</a:t>
            </a:r>
            <a:r>
              <a:rPr lang="mr-IN" dirty="0">
                <a:solidFill>
                  <a:srgbClr val="003087"/>
                </a:solidFill>
              </a:rPr>
              <a:t>/</a:t>
            </a:r>
            <a:r>
              <a:rPr lang="en-GB" dirty="0">
                <a:solidFill>
                  <a:srgbClr val="003087"/>
                </a:solidFill>
              </a:rPr>
              <a:t>09</a:t>
            </a:r>
            <a:r>
              <a:rPr lang="mr-IN" dirty="0">
                <a:solidFill>
                  <a:srgbClr val="003087"/>
                </a:solidFill>
              </a:rPr>
              <a:t>/202</a:t>
            </a:r>
            <a:r>
              <a:rPr lang="en-GB" dirty="0">
                <a:solidFill>
                  <a:srgbClr val="003087"/>
                </a:solidFill>
              </a:rPr>
              <a:t>2</a:t>
            </a:r>
            <a:r>
              <a:rPr lang="mr-IN" dirty="0">
                <a:solidFill>
                  <a:srgbClr val="003087"/>
                </a:solidFill>
              </a:rPr>
              <a:t>: </a:t>
            </a:r>
            <a:fld id="{00000000-1234-1234-1234-123412341234}" type="slidenum">
              <a:rPr lang="mr-IN" smtClean="0">
                <a:solidFill>
                  <a:srgbClr val="003087"/>
                </a:solidFill>
              </a:rPr>
              <a:pPr/>
              <a:t>9</a:t>
            </a:fld>
            <a:endParaRPr lang="mr-IN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251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20990</TotalTime>
  <Words>2084</Words>
  <Application>Microsoft Macintosh PowerPoint</Application>
  <PresentationFormat>On-screen Show (4:3)</PresentationFormat>
  <Paragraphs>273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Cambria Math</vt:lpstr>
      <vt:lpstr>Calibri</vt:lpstr>
      <vt:lpstr>Arial</vt:lpstr>
      <vt:lpstr>Helvetica Neue</vt:lpstr>
      <vt:lpstr>Fermilab_PPT_090815</vt:lpstr>
      <vt:lpstr>EDMs @ Liverpool, and the UK</vt:lpstr>
      <vt:lpstr>EDM Research Overview</vt:lpstr>
      <vt:lpstr>Muon EDM at FNAL</vt:lpstr>
      <vt:lpstr>Vertical Angle - Tracker</vt:lpstr>
      <vt:lpstr>What Do We Gain From the Trackers?</vt:lpstr>
      <vt:lpstr>Vertical Angle in LAB Frame</vt:lpstr>
      <vt:lpstr>Vertical Angle Expression</vt:lpstr>
      <vt:lpstr>Total N(λ, θy, t)</vt:lpstr>
      <vt:lpstr>Visualising the oscillation</vt:lpstr>
      <vt:lpstr>Visualising the oscillation</vt:lpstr>
      <vt:lpstr>Detector Acceptance</vt:lpstr>
      <vt:lpstr>Fermilab muon EDM – Projected Sensitivity</vt:lpstr>
      <vt:lpstr>Straw tracker @ PSI</vt:lpstr>
      <vt:lpstr>g-2 oscillation – Phase II</vt:lpstr>
      <vt:lpstr>Kinematics – Phase II</vt:lpstr>
      <vt:lpstr>Vertical Angle – Phase II</vt:lpstr>
      <vt:lpstr>Vertical Angle – Phase II</vt:lpstr>
      <vt:lpstr>Vertical Angle – Phase II</vt:lpstr>
      <vt:lpstr>g-2 oscillation – Phase I</vt:lpstr>
      <vt:lpstr>Vertical Angle – Phase I</vt:lpstr>
      <vt:lpstr>Vertical Angle – Phase I</vt:lpstr>
      <vt:lpstr>Vertical Angle – Phase I</vt:lpstr>
      <vt:lpstr>Acceptance</vt:lpstr>
      <vt:lpstr>Effect of Acceptance – Phase I</vt:lpstr>
      <vt:lpstr>Effect of Acceptance – Phase I</vt:lpstr>
      <vt:lpstr>Effect of Acceptance – Phase I</vt:lpstr>
      <vt:lpstr>Effect of Acceptance – Phase I</vt:lpstr>
      <vt:lpstr>Effect of Acceptance – Phase I</vt:lpstr>
      <vt:lpstr>Conclusions</vt:lpstr>
      <vt:lpstr>Backups…</vt:lpstr>
      <vt:lpstr>F3(λ, θy, t) and F4(λ, θy, t)</vt:lpstr>
      <vt:lpstr>PowerPoint Presentation</vt:lpstr>
      <vt:lpstr>Effect of Acceptance – Phase II</vt:lpstr>
      <vt:lpstr>Effect of Acceptance – Phase II</vt:lpstr>
      <vt:lpstr>Effect of Acceptance – Phase II</vt:lpstr>
      <vt:lpstr>Effect of Acceptance – Phase II</vt:lpstr>
      <vt:lpstr>Effect of Acceptance – Phase II</vt:lpstr>
      <vt:lpstr>Kinematics – Phase I</vt:lpstr>
      <vt:lpstr>PowerPoint Presentation</vt:lpstr>
      <vt:lpstr>Overview</vt:lpstr>
      <vt:lpstr>Overview</vt:lpstr>
      <vt:lpstr>PowerPoint Presentation</vt:lpstr>
      <vt:lpstr>PowerPoint Presentation</vt:lpstr>
      <vt:lpstr>Additional pictures</vt:lpstr>
      <vt:lpstr>Straw Trackers @ FNAL</vt:lpstr>
      <vt:lpstr>Straw Trackers – Single hit</vt:lpstr>
      <vt:lpstr>Gas Leaking</vt:lpstr>
      <vt:lpstr>Readout</vt:lpstr>
      <vt:lpstr>Calorimeter Phase Analysis (1)</vt:lpstr>
      <vt:lpstr>Calorimeter Phase Analysis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Price, Joe</cp:lastModifiedBy>
  <cp:revision>147</cp:revision>
  <dcterms:modified xsi:type="dcterms:W3CDTF">2022-11-08T16:56:38Z</dcterms:modified>
</cp:coreProperties>
</file>