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handoutMasterIdLst>
    <p:handoutMasterId r:id="rId20"/>
  </p:handoutMasterIdLst>
  <p:sldIdLst>
    <p:sldId id="1541" r:id="rId2"/>
    <p:sldId id="2826" r:id="rId3"/>
    <p:sldId id="2828" r:id="rId4"/>
    <p:sldId id="2834" r:id="rId5"/>
    <p:sldId id="2833" r:id="rId6"/>
    <p:sldId id="2840" r:id="rId7"/>
    <p:sldId id="2832" r:id="rId8"/>
    <p:sldId id="2835" r:id="rId9"/>
    <p:sldId id="2838" r:id="rId10"/>
    <p:sldId id="2836" r:id="rId11"/>
    <p:sldId id="2843" r:id="rId12"/>
    <p:sldId id="2841" r:id="rId13"/>
    <p:sldId id="319" r:id="rId14"/>
    <p:sldId id="2844" r:id="rId15"/>
    <p:sldId id="2827" r:id="rId16"/>
    <p:sldId id="2839" r:id="rId17"/>
    <p:sldId id="2842" r:id="rId18"/>
  </p:sldIdLst>
  <p:sldSz cx="9144000" cy="5715000" type="screen16x10"/>
  <p:notesSz cx="6743700" cy="9753600"/>
  <p:defaultTextStyle>
    <a:defPPr>
      <a:defRPr lang="de-DE"/>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CCECFF"/>
    <a:srgbClr val="FEFFD1"/>
    <a:srgbClr val="FFFF99"/>
    <a:srgbClr val="B2B2B2"/>
    <a:srgbClr val="CCCCFF"/>
    <a:srgbClr val="FF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3"/>
    <p:restoredTop sz="50000" autoAdjust="0"/>
  </p:normalViewPr>
  <p:slideViewPr>
    <p:cSldViewPr>
      <p:cViewPr>
        <p:scale>
          <a:sx n="100" d="100"/>
          <a:sy n="100" d="100"/>
        </p:scale>
        <p:origin x="856" y="144"/>
      </p:cViewPr>
      <p:guideLst>
        <p:guide orient="horz" pos="2160"/>
        <p:guide pos="2880"/>
        <p:guide orient="horz" pos="18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hdr" sz="quarter"/>
          </p:nvPr>
        </p:nvSpPr>
        <p:spPr bwMode="auto">
          <a:xfrm>
            <a:off x="0" y="0"/>
            <a:ext cx="2922588"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438275" name="Rectangle 3"/>
          <p:cNvSpPr>
            <a:spLocks noGrp="1" noChangeArrowheads="1"/>
          </p:cNvSpPr>
          <p:nvPr>
            <p:ph type="dt" sz="quarter" idx="1"/>
          </p:nvPr>
        </p:nvSpPr>
        <p:spPr bwMode="auto">
          <a:xfrm>
            <a:off x="3819525" y="0"/>
            <a:ext cx="2922588"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438276" name="Rectangle 4"/>
          <p:cNvSpPr>
            <a:spLocks noGrp="1" noChangeArrowheads="1"/>
          </p:cNvSpPr>
          <p:nvPr>
            <p:ph type="ftr" sz="quarter" idx="2"/>
          </p:nvPr>
        </p:nvSpPr>
        <p:spPr bwMode="auto">
          <a:xfrm>
            <a:off x="0" y="9264650"/>
            <a:ext cx="2922588"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438277" name="Rectangle 5"/>
          <p:cNvSpPr>
            <a:spLocks noGrp="1" noChangeArrowheads="1"/>
          </p:cNvSpPr>
          <p:nvPr>
            <p:ph type="sldNum" sz="quarter" idx="3"/>
          </p:nvPr>
        </p:nvSpPr>
        <p:spPr bwMode="auto">
          <a:xfrm>
            <a:off x="3819525" y="9264650"/>
            <a:ext cx="2922588"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B6DF4179-D0EC-204F-A419-6D7B60339F07}" type="slidenum">
              <a:rPr lang="en-US"/>
              <a:pPr>
                <a:defRPr/>
              </a:pPr>
              <a:t>‹Nr.›</a:t>
            </a:fld>
            <a:endParaRPr lang="en-US"/>
          </a:p>
        </p:txBody>
      </p:sp>
    </p:spTree>
    <p:extLst>
      <p:ext uri="{BB962C8B-B14F-4D97-AF65-F5344CB8AC3E}">
        <p14:creationId xmlns:p14="http://schemas.microsoft.com/office/powerpoint/2010/main" val="1251919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0" y="0"/>
            <a:ext cx="2922588"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439299" name="Rectangle 3"/>
          <p:cNvSpPr>
            <a:spLocks noGrp="1" noChangeArrowheads="1"/>
          </p:cNvSpPr>
          <p:nvPr>
            <p:ph type="dt" idx="1"/>
          </p:nvPr>
        </p:nvSpPr>
        <p:spPr bwMode="auto">
          <a:xfrm>
            <a:off x="3819525" y="0"/>
            <a:ext cx="2922588"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446088" y="731838"/>
            <a:ext cx="5851525" cy="3657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9301" name="Rectangle 5"/>
          <p:cNvSpPr>
            <a:spLocks noGrp="1" noChangeArrowheads="1"/>
          </p:cNvSpPr>
          <p:nvPr>
            <p:ph type="body" sz="quarter" idx="3"/>
          </p:nvPr>
        </p:nvSpPr>
        <p:spPr bwMode="auto">
          <a:xfrm>
            <a:off x="674688" y="4632325"/>
            <a:ext cx="5394325" cy="43894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Textmasterformate durch Klicken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439302" name="Rectangle 6"/>
          <p:cNvSpPr>
            <a:spLocks noGrp="1" noChangeArrowheads="1"/>
          </p:cNvSpPr>
          <p:nvPr>
            <p:ph type="ftr" sz="quarter" idx="4"/>
          </p:nvPr>
        </p:nvSpPr>
        <p:spPr bwMode="auto">
          <a:xfrm>
            <a:off x="0" y="9264650"/>
            <a:ext cx="2922588"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439303" name="Rectangle 7"/>
          <p:cNvSpPr>
            <a:spLocks noGrp="1" noChangeArrowheads="1"/>
          </p:cNvSpPr>
          <p:nvPr>
            <p:ph type="sldNum" sz="quarter" idx="5"/>
          </p:nvPr>
        </p:nvSpPr>
        <p:spPr bwMode="auto">
          <a:xfrm>
            <a:off x="3819525" y="9264650"/>
            <a:ext cx="2922588"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8D46DEE2-F44D-B04A-BE35-B77F446B443A}" type="slidenum">
              <a:rPr lang="en-US"/>
              <a:pPr>
                <a:defRPr/>
              </a:pPr>
              <a:t>‹Nr.›</a:t>
            </a:fld>
            <a:endParaRPr lang="en-US"/>
          </a:p>
        </p:txBody>
      </p:sp>
    </p:spTree>
    <p:extLst>
      <p:ext uri="{BB962C8B-B14F-4D97-AF65-F5344CB8AC3E}">
        <p14:creationId xmlns:p14="http://schemas.microsoft.com/office/powerpoint/2010/main" val="21037631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a:xfrm>
            <a:off x="446088" y="731838"/>
            <a:ext cx="5851525" cy="3657600"/>
          </a:xfrm>
          <a:ln/>
        </p:spPr>
      </p:sp>
      <p:sp>
        <p:nvSpPr>
          <p:cNvPr id="5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5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0B6FE3-1CE4-B74B-9FC7-3B698F6D1638}" type="slidenum">
              <a:rPr lang="de-DE" sz="1200">
                <a:latin typeface="Times New Roman" charset="0"/>
              </a:rPr>
              <a:pPr/>
              <a:t>1</a:t>
            </a:fld>
            <a:endParaRPr lang="de-DE" sz="1200">
              <a:latin typeface="Times New Roman" charset="0"/>
            </a:endParaRPr>
          </a:p>
        </p:txBody>
      </p:sp>
    </p:spTree>
    <p:extLst>
      <p:ext uri="{BB962C8B-B14F-4D97-AF65-F5344CB8AC3E}">
        <p14:creationId xmlns:p14="http://schemas.microsoft.com/office/powerpoint/2010/main" val="412703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9"/>
            <a:ext cx="7772400" cy="1225021"/>
          </a:xfrm>
        </p:spPr>
        <p:txBody>
          <a:bodyPr/>
          <a:lstStyle/>
          <a:p>
            <a:r>
              <a:rPr lang="de-DE"/>
              <a:t>Mastertitelformat bearbeiten</a:t>
            </a:r>
          </a:p>
        </p:txBody>
      </p:sp>
      <p:sp>
        <p:nvSpPr>
          <p:cNvPr id="3" name="Untertitel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Master-Untertitelformat bearbeiten</a:t>
            </a:r>
          </a:p>
        </p:txBody>
      </p:sp>
    </p:spTree>
    <p:extLst>
      <p:ext uri="{BB962C8B-B14F-4D97-AF65-F5344CB8AC3E}">
        <p14:creationId xmlns:p14="http://schemas.microsoft.com/office/powerpoint/2010/main" val="217724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a:xfrm>
            <a:off x="762000" y="698500"/>
            <a:ext cx="7772400" cy="4381500"/>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8506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72250" y="127000"/>
            <a:ext cx="1962150" cy="4953000"/>
          </a:xfrm>
        </p:spPr>
        <p:txBody>
          <a:bodyPr vert="eaVert"/>
          <a:lstStyle/>
          <a:p>
            <a:r>
              <a:rPr lang="de-DE"/>
              <a:t>Mastertitelformat bearbeiten</a:t>
            </a:r>
          </a:p>
        </p:txBody>
      </p:sp>
      <p:sp>
        <p:nvSpPr>
          <p:cNvPr id="3" name="Vertikaler Textplatzhalter 2"/>
          <p:cNvSpPr>
            <a:spLocks noGrp="1"/>
          </p:cNvSpPr>
          <p:nvPr>
            <p:ph type="body" orient="vert" idx="1"/>
          </p:nvPr>
        </p:nvSpPr>
        <p:spPr>
          <a:xfrm>
            <a:off x="685800" y="127000"/>
            <a:ext cx="5734050" cy="4953000"/>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85788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127000"/>
            <a:ext cx="7848600" cy="4953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47316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127000"/>
            <a:ext cx="7772400" cy="444500"/>
          </a:xfrm>
        </p:spPr>
        <p:txBody>
          <a:bodyPr/>
          <a:lstStyle/>
          <a:p>
            <a:r>
              <a:rPr lang="de-DE"/>
              <a:t>Mastertitelformat bearbeiten</a:t>
            </a:r>
          </a:p>
        </p:txBody>
      </p:sp>
      <p:sp>
        <p:nvSpPr>
          <p:cNvPr id="3" name="Inhaltsplatzhalter 2"/>
          <p:cNvSpPr>
            <a:spLocks noGrp="1"/>
          </p:cNvSpPr>
          <p:nvPr>
            <p:ph sz="quarter" idx="1"/>
          </p:nvPr>
        </p:nvSpPr>
        <p:spPr>
          <a:xfrm>
            <a:off x="762000" y="698502"/>
            <a:ext cx="3810000" cy="21272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724400" y="698502"/>
            <a:ext cx="3810000" cy="21272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762000" y="2952752"/>
            <a:ext cx="3810000" cy="21272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724400" y="2952752"/>
            <a:ext cx="3810000" cy="21272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4459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a:t>Mastertitelformat</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762000" y="698500"/>
            <a:ext cx="7772400" cy="4381500"/>
          </a:xfrm>
          <a:prstGeom prst="rect">
            <a:avLst/>
          </a:prstGeom>
        </p:spPr>
        <p:txBody>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Tree>
    <p:extLst>
      <p:ext uri="{BB962C8B-B14F-4D97-AF65-F5344CB8AC3E}">
        <p14:creationId xmlns:p14="http://schemas.microsoft.com/office/powerpoint/2010/main" val="343714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672418"/>
            <a:ext cx="7772400" cy="1135062"/>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Tree>
    <p:extLst>
      <p:ext uri="{BB962C8B-B14F-4D97-AF65-F5344CB8AC3E}">
        <p14:creationId xmlns:p14="http://schemas.microsoft.com/office/powerpoint/2010/main" val="253671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762000" y="698500"/>
            <a:ext cx="3810000" cy="4381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724400" y="698500"/>
            <a:ext cx="3810000" cy="43815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2343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866"/>
            <a:ext cx="8229600" cy="9525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279261"/>
            <a:ext cx="4040188"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33" y="1279261"/>
            <a:ext cx="4041775"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8494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17495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22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10" y="227541"/>
            <a:ext cx="3008313" cy="968376"/>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27546"/>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10"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271915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000501"/>
            <a:ext cx="5486400" cy="472282"/>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4472786"/>
            <a:ext cx="5486400" cy="6707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Tree>
    <p:extLst>
      <p:ext uri="{BB962C8B-B14F-4D97-AF65-F5344CB8AC3E}">
        <p14:creationId xmlns:p14="http://schemas.microsoft.com/office/powerpoint/2010/main" val="758238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528" y="180752"/>
            <a:ext cx="77724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noProof="0" dirty="0"/>
              <a:t>This is the title </a:t>
            </a:r>
          </a:p>
        </p:txBody>
      </p:sp>
      <p:sp>
        <p:nvSpPr>
          <p:cNvPr id="1031" name="Text Box 7"/>
          <p:cNvSpPr txBox="1">
            <a:spLocks noChangeArrowheads="1"/>
          </p:cNvSpPr>
          <p:nvPr/>
        </p:nvSpPr>
        <p:spPr bwMode="auto">
          <a:xfrm>
            <a:off x="755650" y="5377659"/>
            <a:ext cx="184666" cy="276999"/>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1200" baseline="0"/>
              <a:t> </a:t>
            </a:r>
            <a:endParaRPr lang="en-US" sz="1200"/>
          </a:p>
        </p:txBody>
      </p:sp>
      <p:sp>
        <p:nvSpPr>
          <p:cNvPr id="5" name="Slide Number Placeholder 5"/>
          <p:cNvSpPr txBox="1">
            <a:spLocks/>
          </p:cNvSpPr>
          <p:nvPr userDrawn="1"/>
        </p:nvSpPr>
        <p:spPr bwMode="auto">
          <a:xfrm>
            <a:off x="7224464" y="5377780"/>
            <a:ext cx="190500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3119" tIns="41559" rIns="83119" bIns="41559"/>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                      </a:t>
            </a:r>
            <a:r>
              <a:rPr lang="en-US" sz="1200"/>
              <a:t> </a:t>
            </a:r>
            <a:fld id="{20CE132A-8E2A-F442-BF59-45A78F7A5CF0}" type="slidenum">
              <a:rPr lang="en-US" sz="1200"/>
              <a:pPr/>
              <a:t>‹Nr.›</a:t>
            </a:fld>
            <a:endParaRPr lang="en-US" sz="1200">
              <a:latin typeface="Times" charset="0"/>
            </a:endParaRPr>
          </a:p>
        </p:txBody>
      </p:sp>
      <p:sp>
        <p:nvSpPr>
          <p:cNvPr id="3" name="TextBox 2"/>
          <p:cNvSpPr txBox="1"/>
          <p:nvPr userDrawn="1"/>
        </p:nvSpPr>
        <p:spPr>
          <a:xfrm>
            <a:off x="152207" y="5440871"/>
            <a:ext cx="3294492" cy="230832"/>
          </a:xfrm>
          <a:prstGeom prst="rect">
            <a:avLst/>
          </a:prstGeom>
          <a:noFill/>
        </p:spPr>
        <p:txBody>
          <a:bodyPr wrap="none" rtlCol="0">
            <a:spAutoFit/>
          </a:bodyPr>
          <a:lstStyle/>
          <a:p>
            <a:r>
              <a:rPr lang="en-US" sz="900" baseline="0"/>
              <a:t>Max-Klein Fest, Liverpool 9</a:t>
            </a:r>
            <a:r>
              <a:rPr lang="en-US" sz="900" baseline="30000"/>
              <a:t>th</a:t>
            </a:r>
            <a:r>
              <a:rPr lang="en-US" sz="900" baseline="0"/>
              <a:t> Dec. 2022                                  </a:t>
            </a:r>
            <a:endParaRPr lang="en-US" sz="900"/>
          </a:p>
        </p:txBody>
      </p:sp>
      <p:cxnSp>
        <p:nvCxnSpPr>
          <p:cNvPr id="6" name="Straight Connector 5"/>
          <p:cNvCxnSpPr/>
          <p:nvPr userDrawn="1"/>
        </p:nvCxnSpPr>
        <p:spPr bwMode="auto">
          <a:xfrm>
            <a:off x="395536" y="625252"/>
            <a:ext cx="82809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l" rtl="0" eaLnBrk="0" fontAlgn="base" hangingPunct="0">
        <a:spcBef>
          <a:spcPct val="0"/>
        </a:spcBef>
        <a:spcAft>
          <a:spcPct val="0"/>
        </a:spcAft>
        <a:defRPr sz="2100">
          <a:solidFill>
            <a:srgbClr val="000090"/>
          </a:solidFill>
          <a:latin typeface="+mj-lt"/>
          <a:ea typeface="ＭＳ Ｐゴシック" charset="-128"/>
          <a:cs typeface="ＭＳ Ｐゴシック" charset="-128"/>
        </a:defRPr>
      </a:lvl1pPr>
      <a:lvl2pPr algn="ctr" rtl="0" eaLnBrk="0" fontAlgn="base" hangingPunct="0">
        <a:spcBef>
          <a:spcPct val="0"/>
        </a:spcBef>
        <a:spcAft>
          <a:spcPct val="0"/>
        </a:spcAft>
        <a:defRPr sz="2800">
          <a:solidFill>
            <a:srgbClr val="000090"/>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a:solidFill>
            <a:srgbClr val="000090"/>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a:solidFill>
            <a:srgbClr val="000090"/>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a:solidFill>
            <a:srgbClr val="00009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u="sng">
          <a:solidFill>
            <a:schemeClr val="accent2"/>
          </a:solidFill>
          <a:latin typeface="Arial" charset="0"/>
        </a:defRPr>
      </a:lvl6pPr>
      <a:lvl7pPr marL="914400" algn="ctr" rtl="0" eaLnBrk="0" fontAlgn="base" hangingPunct="0">
        <a:spcBef>
          <a:spcPct val="0"/>
        </a:spcBef>
        <a:spcAft>
          <a:spcPct val="0"/>
        </a:spcAft>
        <a:defRPr sz="2400" b="1" u="sng">
          <a:solidFill>
            <a:schemeClr val="accent2"/>
          </a:solidFill>
          <a:latin typeface="Arial" charset="0"/>
        </a:defRPr>
      </a:lvl7pPr>
      <a:lvl8pPr marL="1371600" algn="ctr" rtl="0" eaLnBrk="0" fontAlgn="base" hangingPunct="0">
        <a:spcBef>
          <a:spcPct val="0"/>
        </a:spcBef>
        <a:spcAft>
          <a:spcPct val="0"/>
        </a:spcAft>
        <a:defRPr sz="2400" b="1" u="sng">
          <a:solidFill>
            <a:schemeClr val="accent2"/>
          </a:solidFill>
          <a:latin typeface="Arial" charset="0"/>
        </a:defRPr>
      </a:lvl8pPr>
      <a:lvl9pPr marL="1828800" algn="ctr" rtl="0" eaLnBrk="0" fontAlgn="base" hangingPunct="0">
        <a:spcBef>
          <a:spcPct val="0"/>
        </a:spcBef>
        <a:spcAft>
          <a:spcPct val="0"/>
        </a:spcAft>
        <a:defRPr sz="2400" b="1" u="sng">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Marina.Cobal@cern.ch" TargetMode="External"/><Relationship Id="rId2" Type="http://schemas.openxmlformats.org/officeDocument/2006/relationships/hyperlink" Target="http://atlas-authdb.web.cern.ch/atlas-authdb/"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043608" y="5377780"/>
            <a:ext cx="3456384" cy="3000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6" name="Text Box 7"/>
          <p:cNvSpPr txBox="1">
            <a:spLocks noChangeArrowheads="1"/>
          </p:cNvSpPr>
          <p:nvPr/>
        </p:nvSpPr>
        <p:spPr bwMode="auto">
          <a:xfrm>
            <a:off x="3068045" y="409228"/>
            <a:ext cx="3145285" cy="4832092"/>
          </a:xfrm>
          <a:prstGeom prst="rect">
            <a:avLst/>
          </a:prstGeom>
          <a:noFill/>
          <a:ln w="9525">
            <a:noFill/>
            <a:miter lim="800000"/>
            <a:headEnd/>
            <a:tailEnd/>
          </a:ln>
          <a:effec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a:defRPr/>
            </a:pPr>
            <a:r>
              <a:rPr lang="en-GB" sz="2400" b="1" i="1" dirty="0">
                <a:solidFill>
                  <a:srgbClr val="000090"/>
                </a:solidFill>
              </a:rPr>
              <a:t>Max Klein </a:t>
            </a:r>
          </a:p>
          <a:p>
            <a:pPr algn="ctr">
              <a:defRPr/>
            </a:pPr>
            <a:endParaRPr lang="en-GB" sz="2400" b="1" i="1" dirty="0">
              <a:solidFill>
                <a:srgbClr val="000090"/>
              </a:solidFill>
            </a:endParaRPr>
          </a:p>
          <a:p>
            <a:pPr algn="ctr">
              <a:defRPr/>
            </a:pPr>
            <a:r>
              <a:rPr lang="en-GB" sz="2400" b="1" i="1" dirty="0">
                <a:solidFill>
                  <a:srgbClr val="000090"/>
                </a:solidFill>
              </a:rPr>
              <a:t>in ATLAS and ECFA </a:t>
            </a: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endParaRPr lang="en-GB" sz="1400" i="1" dirty="0">
              <a:solidFill>
                <a:srgbClr val="000090"/>
              </a:solidFill>
            </a:endParaRPr>
          </a:p>
          <a:p>
            <a:pPr algn="ctr">
              <a:defRPr/>
            </a:pPr>
            <a:r>
              <a:rPr lang="en-GB" sz="1300" i="1" dirty="0">
                <a:solidFill>
                  <a:srgbClr val="000090"/>
                </a:solidFill>
              </a:rPr>
              <a:t>Karl </a:t>
            </a:r>
            <a:r>
              <a:rPr lang="en-GB" sz="1300" i="1" dirty="0" err="1">
                <a:solidFill>
                  <a:srgbClr val="000090"/>
                </a:solidFill>
              </a:rPr>
              <a:t>Jakobs</a:t>
            </a:r>
            <a:endParaRPr lang="en-GB" sz="1300" i="1">
              <a:solidFill>
                <a:srgbClr val="000090"/>
              </a:solidFill>
            </a:endParaRPr>
          </a:p>
          <a:p>
            <a:pPr algn="ctr">
              <a:defRPr/>
            </a:pPr>
            <a:r>
              <a:rPr lang="en-GB" sz="1300" i="1">
                <a:solidFill>
                  <a:srgbClr val="000090"/>
                </a:solidFill>
              </a:rPr>
              <a:t>University of Freiburg / Germany</a:t>
            </a:r>
          </a:p>
        </p:txBody>
      </p:sp>
      <p:sp>
        <p:nvSpPr>
          <p:cNvPr id="5" name="Rectangle 4"/>
          <p:cNvSpPr/>
          <p:nvPr/>
        </p:nvSpPr>
        <p:spPr bwMode="auto">
          <a:xfrm>
            <a:off x="4932040" y="5377780"/>
            <a:ext cx="36004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7" name="Picture 9" descr="IMG_4118.jpeg">
            <a:extLst>
              <a:ext uri="{FF2B5EF4-FFF2-40B4-BE49-F238E27FC236}">
                <a16:creationId xmlns:a16="http://schemas.microsoft.com/office/drawing/2014/main" id="{39957BF1-24AF-1445-81CA-46001C6488AF}"/>
              </a:ext>
            </a:extLst>
          </p:cNvPr>
          <p:cNvPicPr>
            <a:picLocks noChangeAspect="1"/>
          </p:cNvPicPr>
          <p:nvPr/>
        </p:nvPicPr>
        <p:blipFill rotWithShape="1">
          <a:blip r:embed="rId3">
            <a:extLst>
              <a:ext uri="{28A0092B-C50C-407E-A947-70E740481C1C}">
                <a14:useLocalDpi xmlns:a14="http://schemas.microsoft.com/office/drawing/2010/main" val="0"/>
              </a:ext>
            </a:extLst>
          </a:blip>
          <a:srcRect l="13468" t="22984"/>
          <a:stretch/>
        </p:blipFill>
        <p:spPr>
          <a:xfrm>
            <a:off x="2699792" y="1849388"/>
            <a:ext cx="3960440" cy="2643634"/>
          </a:xfrm>
          <a:prstGeom prst="rect">
            <a:avLst/>
          </a:prstGeom>
        </p:spPr>
      </p:pic>
    </p:spTree>
    <p:extLst>
      <p:ext uri="{BB962C8B-B14F-4D97-AF65-F5344CB8AC3E}">
        <p14:creationId xmlns:p14="http://schemas.microsoft.com/office/powerpoint/2010/main" val="114274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30FCA-04F0-3447-8078-4DD095E5182C}"/>
              </a:ext>
            </a:extLst>
          </p:cNvPr>
          <p:cNvSpPr>
            <a:spLocks noGrp="1"/>
          </p:cNvSpPr>
          <p:nvPr>
            <p:ph type="title"/>
          </p:nvPr>
        </p:nvSpPr>
        <p:spPr/>
        <p:txBody>
          <a:bodyPr/>
          <a:lstStyle/>
          <a:p>
            <a:r>
              <a:rPr lang="en-GB"/>
              <a:t>Max Klein as CB Chair </a:t>
            </a:r>
          </a:p>
        </p:txBody>
      </p:sp>
      <p:pic>
        <p:nvPicPr>
          <p:cNvPr id="4" name="Picture 1" descr="IMG_2949.jpeg">
            <a:extLst>
              <a:ext uri="{FF2B5EF4-FFF2-40B4-BE49-F238E27FC236}">
                <a16:creationId xmlns:a16="http://schemas.microsoft.com/office/drawing/2014/main" id="{D29A6BCA-D6C5-F74F-B1C2-6DB8002D2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913284"/>
            <a:ext cx="4680520" cy="3510390"/>
          </a:xfrm>
          <a:prstGeom prst="rect">
            <a:avLst/>
          </a:prstGeom>
        </p:spPr>
      </p:pic>
      <p:sp>
        <p:nvSpPr>
          <p:cNvPr id="6" name="Textfeld 5">
            <a:extLst>
              <a:ext uri="{FF2B5EF4-FFF2-40B4-BE49-F238E27FC236}">
                <a16:creationId xmlns:a16="http://schemas.microsoft.com/office/drawing/2014/main" id="{FDDE5687-5769-E24A-A4BE-FC4BF9C3A1F4}"/>
              </a:ext>
            </a:extLst>
          </p:cNvPr>
          <p:cNvSpPr txBox="1"/>
          <p:nvPr/>
        </p:nvSpPr>
        <p:spPr>
          <a:xfrm>
            <a:off x="294308" y="4585692"/>
            <a:ext cx="4853756" cy="698717"/>
          </a:xfrm>
          <a:prstGeom prst="rect">
            <a:avLst/>
          </a:prstGeom>
          <a:noFill/>
        </p:spPr>
        <p:txBody>
          <a:bodyPr wrap="square">
            <a:spAutoFit/>
          </a:bodyPr>
          <a:lstStyle/>
          <a:p>
            <a:pPr>
              <a:lnSpc>
                <a:spcPct val="150000"/>
              </a:lnSpc>
            </a:pPr>
            <a:r>
              <a:rPr lang="en-GB" sz="1400" i="1" dirty="0">
                <a:solidFill>
                  <a:srgbClr val="008000"/>
                </a:solidFill>
              </a:rPr>
              <a:t>General wisdom and calm approach in addressing even the </a:t>
            </a:r>
          </a:p>
          <a:p>
            <a:pPr>
              <a:lnSpc>
                <a:spcPct val="150000"/>
              </a:lnSpc>
            </a:pPr>
            <a:r>
              <a:rPr lang="en-GB" sz="1400" i="1" dirty="0">
                <a:solidFill>
                  <a:srgbClr val="008000"/>
                </a:solidFill>
              </a:rPr>
              <a:t>most controversial issues</a:t>
            </a:r>
          </a:p>
        </p:txBody>
      </p:sp>
      <p:sp>
        <p:nvSpPr>
          <p:cNvPr id="9" name="Textfeld 8">
            <a:extLst>
              <a:ext uri="{FF2B5EF4-FFF2-40B4-BE49-F238E27FC236}">
                <a16:creationId xmlns:a16="http://schemas.microsoft.com/office/drawing/2014/main" id="{D1293D6A-D28E-6744-9143-3F1C6BAFF84D}"/>
              </a:ext>
            </a:extLst>
          </p:cNvPr>
          <p:cNvSpPr txBox="1"/>
          <p:nvPr/>
        </p:nvSpPr>
        <p:spPr>
          <a:xfrm rot="21023181">
            <a:off x="5548450" y="924118"/>
            <a:ext cx="2281394" cy="400110"/>
          </a:xfrm>
          <a:prstGeom prst="rect">
            <a:avLst/>
          </a:prstGeom>
          <a:noFill/>
        </p:spPr>
        <p:txBody>
          <a:bodyPr wrap="none" rtlCol="0">
            <a:spAutoFit/>
          </a:bodyPr>
          <a:lstStyle/>
          <a:p>
            <a:r>
              <a:rPr lang="en-GB" sz="2000" dirty="0">
                <a:solidFill>
                  <a:schemeClr val="accent2">
                    <a:lumMod val="75000"/>
                  </a:schemeClr>
                </a:solidFill>
              </a:rPr>
              <a:t>New Small Wheel </a:t>
            </a:r>
          </a:p>
        </p:txBody>
      </p:sp>
      <p:sp>
        <p:nvSpPr>
          <p:cNvPr id="10" name="Textfeld 9">
            <a:extLst>
              <a:ext uri="{FF2B5EF4-FFF2-40B4-BE49-F238E27FC236}">
                <a16:creationId xmlns:a16="http://schemas.microsoft.com/office/drawing/2014/main" id="{7A1D2478-CF57-9E49-BAF1-718A1A39E9A1}"/>
              </a:ext>
            </a:extLst>
          </p:cNvPr>
          <p:cNvSpPr txBox="1"/>
          <p:nvPr/>
        </p:nvSpPr>
        <p:spPr>
          <a:xfrm rot="1163126">
            <a:off x="7087177" y="1721298"/>
            <a:ext cx="1646669" cy="369332"/>
          </a:xfrm>
          <a:prstGeom prst="rect">
            <a:avLst/>
          </a:prstGeom>
          <a:noFill/>
        </p:spPr>
        <p:txBody>
          <a:bodyPr wrap="none" rtlCol="0">
            <a:spAutoFit/>
          </a:bodyPr>
          <a:lstStyle/>
          <a:p>
            <a:r>
              <a:rPr lang="en-GB" dirty="0">
                <a:solidFill>
                  <a:schemeClr val="accent2">
                    <a:lumMod val="75000"/>
                  </a:schemeClr>
                </a:solidFill>
              </a:rPr>
              <a:t>3 .or. 4 years  </a:t>
            </a:r>
          </a:p>
        </p:txBody>
      </p:sp>
      <p:sp>
        <p:nvSpPr>
          <p:cNvPr id="11" name="Textfeld 10">
            <a:extLst>
              <a:ext uri="{FF2B5EF4-FFF2-40B4-BE49-F238E27FC236}">
                <a16:creationId xmlns:a16="http://schemas.microsoft.com/office/drawing/2014/main" id="{38CF8012-A060-FF44-8527-FCCB46D9BB40}"/>
              </a:ext>
            </a:extLst>
          </p:cNvPr>
          <p:cNvSpPr txBox="1"/>
          <p:nvPr/>
        </p:nvSpPr>
        <p:spPr>
          <a:xfrm rot="21193851">
            <a:off x="7847295" y="2757950"/>
            <a:ext cx="780615" cy="430887"/>
          </a:xfrm>
          <a:prstGeom prst="rect">
            <a:avLst/>
          </a:prstGeom>
          <a:noFill/>
        </p:spPr>
        <p:txBody>
          <a:bodyPr wrap="square" rtlCol="0">
            <a:spAutoFit/>
          </a:bodyPr>
          <a:lstStyle/>
          <a:p>
            <a:r>
              <a:rPr lang="en-GB" sz="2200" dirty="0">
                <a:solidFill>
                  <a:schemeClr val="accent2">
                    <a:lumMod val="75000"/>
                  </a:schemeClr>
                </a:solidFill>
              </a:rPr>
              <a:t>FTK </a:t>
            </a:r>
          </a:p>
        </p:txBody>
      </p:sp>
      <p:sp>
        <p:nvSpPr>
          <p:cNvPr id="12" name="Textfeld 11">
            <a:extLst>
              <a:ext uri="{FF2B5EF4-FFF2-40B4-BE49-F238E27FC236}">
                <a16:creationId xmlns:a16="http://schemas.microsoft.com/office/drawing/2014/main" id="{992764E8-E880-D54B-9E18-68C641BF8FAA}"/>
              </a:ext>
            </a:extLst>
          </p:cNvPr>
          <p:cNvSpPr txBox="1"/>
          <p:nvPr/>
        </p:nvSpPr>
        <p:spPr>
          <a:xfrm rot="748395">
            <a:off x="5752930" y="2162055"/>
            <a:ext cx="1821974" cy="369332"/>
          </a:xfrm>
          <a:prstGeom prst="rect">
            <a:avLst/>
          </a:prstGeom>
          <a:noFill/>
        </p:spPr>
        <p:txBody>
          <a:bodyPr wrap="none" rtlCol="0">
            <a:spAutoFit/>
          </a:bodyPr>
          <a:lstStyle/>
          <a:p>
            <a:r>
              <a:rPr lang="en-GB" dirty="0">
                <a:solidFill>
                  <a:schemeClr val="accent2">
                    <a:lumMod val="75000"/>
                  </a:schemeClr>
                </a:solidFill>
              </a:rPr>
              <a:t>Phase-II TDRs  </a:t>
            </a:r>
          </a:p>
        </p:txBody>
      </p:sp>
      <p:sp>
        <p:nvSpPr>
          <p:cNvPr id="14" name="Textfeld 13">
            <a:extLst>
              <a:ext uri="{FF2B5EF4-FFF2-40B4-BE49-F238E27FC236}">
                <a16:creationId xmlns:a16="http://schemas.microsoft.com/office/drawing/2014/main" id="{58C3E1C3-8C3A-7741-A634-35EEB08F47C5}"/>
              </a:ext>
            </a:extLst>
          </p:cNvPr>
          <p:cNvSpPr txBox="1"/>
          <p:nvPr/>
        </p:nvSpPr>
        <p:spPr>
          <a:xfrm rot="20832123">
            <a:off x="5675259" y="3098209"/>
            <a:ext cx="1685077" cy="369332"/>
          </a:xfrm>
          <a:prstGeom prst="rect">
            <a:avLst/>
          </a:prstGeom>
          <a:noFill/>
        </p:spPr>
        <p:txBody>
          <a:bodyPr wrap="none" rtlCol="0">
            <a:spAutoFit/>
          </a:bodyPr>
          <a:lstStyle/>
          <a:p>
            <a:r>
              <a:rPr lang="en-GB" dirty="0">
                <a:solidFill>
                  <a:schemeClr val="accent2">
                    <a:lumMod val="75000"/>
                  </a:schemeClr>
                </a:solidFill>
              </a:rPr>
              <a:t>EB meetings  </a:t>
            </a:r>
          </a:p>
        </p:txBody>
      </p:sp>
      <p:sp>
        <p:nvSpPr>
          <p:cNvPr id="15" name="Textfeld 14">
            <a:extLst>
              <a:ext uri="{FF2B5EF4-FFF2-40B4-BE49-F238E27FC236}">
                <a16:creationId xmlns:a16="http://schemas.microsoft.com/office/drawing/2014/main" id="{37A1BE0B-8359-0043-8F48-F531882B2813}"/>
              </a:ext>
            </a:extLst>
          </p:cNvPr>
          <p:cNvSpPr txBox="1"/>
          <p:nvPr/>
        </p:nvSpPr>
        <p:spPr>
          <a:xfrm rot="748395">
            <a:off x="5921489" y="4723940"/>
            <a:ext cx="2670924" cy="523220"/>
          </a:xfrm>
          <a:prstGeom prst="rect">
            <a:avLst/>
          </a:prstGeom>
          <a:noFill/>
        </p:spPr>
        <p:txBody>
          <a:bodyPr wrap="none" rtlCol="0">
            <a:spAutoFit/>
          </a:bodyPr>
          <a:lstStyle/>
          <a:p>
            <a:r>
              <a:rPr lang="en-GB" sz="1600" dirty="0">
                <a:solidFill>
                  <a:schemeClr val="accent2">
                    <a:lumMod val="75000"/>
                  </a:schemeClr>
                </a:solidFill>
              </a:rPr>
              <a:t>… and in the end: </a:t>
            </a:r>
            <a:r>
              <a:rPr lang="en-GB" sz="1600" dirty="0" err="1">
                <a:solidFill>
                  <a:schemeClr val="accent2">
                    <a:lumMod val="75000"/>
                  </a:schemeClr>
                </a:solidFill>
              </a:rPr>
              <a:t>Covid</a:t>
            </a:r>
            <a:r>
              <a:rPr lang="en-GB" sz="1600" dirty="0">
                <a:solidFill>
                  <a:schemeClr val="accent2">
                    <a:lumMod val="75000"/>
                  </a:schemeClr>
                </a:solidFill>
              </a:rPr>
              <a:t> 19</a:t>
            </a:r>
          </a:p>
          <a:p>
            <a:r>
              <a:rPr lang="en-GB" sz="1200" dirty="0">
                <a:solidFill>
                  <a:schemeClr val="accent2">
                    <a:lumMod val="75000"/>
                  </a:schemeClr>
                </a:solidFill>
              </a:rPr>
              <a:t>       and CB election procedure </a:t>
            </a:r>
          </a:p>
        </p:txBody>
      </p:sp>
      <p:sp>
        <p:nvSpPr>
          <p:cNvPr id="16" name="Textfeld 15">
            <a:extLst>
              <a:ext uri="{FF2B5EF4-FFF2-40B4-BE49-F238E27FC236}">
                <a16:creationId xmlns:a16="http://schemas.microsoft.com/office/drawing/2014/main" id="{C51FAF2B-FA92-F445-ACF0-DD95B19E79EA}"/>
              </a:ext>
            </a:extLst>
          </p:cNvPr>
          <p:cNvSpPr txBox="1"/>
          <p:nvPr/>
        </p:nvSpPr>
        <p:spPr>
          <a:xfrm>
            <a:off x="5940152" y="3865612"/>
            <a:ext cx="2980303" cy="369332"/>
          </a:xfrm>
          <a:prstGeom prst="rect">
            <a:avLst/>
          </a:prstGeom>
          <a:noFill/>
        </p:spPr>
        <p:txBody>
          <a:bodyPr wrap="none" rtlCol="0">
            <a:spAutoFit/>
          </a:bodyPr>
          <a:lstStyle/>
          <a:p>
            <a:r>
              <a:rPr lang="en-GB" dirty="0">
                <a:solidFill>
                  <a:schemeClr val="accent2">
                    <a:lumMod val="75000"/>
                  </a:schemeClr>
                </a:solidFill>
              </a:rPr>
              <a:t>Early Career Researchers  </a:t>
            </a:r>
          </a:p>
        </p:txBody>
      </p:sp>
    </p:spTree>
    <p:extLst>
      <p:ext uri="{BB962C8B-B14F-4D97-AF65-F5344CB8AC3E}">
        <p14:creationId xmlns:p14="http://schemas.microsoft.com/office/powerpoint/2010/main" val="46076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9DDC4972-66A7-6E40-9832-EB05D1AA01F3}"/>
              </a:ext>
            </a:extLst>
          </p:cNvPr>
          <p:cNvPicPr>
            <a:picLocks noChangeAspect="1"/>
          </p:cNvPicPr>
          <p:nvPr/>
        </p:nvPicPr>
        <p:blipFill>
          <a:blip r:embed="rId2"/>
          <a:stretch>
            <a:fillRect/>
          </a:stretch>
        </p:blipFill>
        <p:spPr>
          <a:xfrm>
            <a:off x="4431223" y="3191180"/>
            <a:ext cx="3632657" cy="2423833"/>
          </a:xfrm>
          <a:prstGeom prst="rect">
            <a:avLst/>
          </a:prstGeom>
        </p:spPr>
      </p:pic>
      <p:pic>
        <p:nvPicPr>
          <p:cNvPr id="19" name="Grafik 18">
            <a:extLst>
              <a:ext uri="{FF2B5EF4-FFF2-40B4-BE49-F238E27FC236}">
                <a16:creationId xmlns:a16="http://schemas.microsoft.com/office/drawing/2014/main" id="{E31CCE26-D9E4-D14A-A3C0-3A94085E471E}"/>
              </a:ext>
            </a:extLst>
          </p:cNvPr>
          <p:cNvPicPr>
            <a:picLocks noChangeAspect="1"/>
          </p:cNvPicPr>
          <p:nvPr/>
        </p:nvPicPr>
        <p:blipFill>
          <a:blip r:embed="rId3"/>
          <a:stretch>
            <a:fillRect/>
          </a:stretch>
        </p:blipFill>
        <p:spPr>
          <a:xfrm>
            <a:off x="4321419" y="337220"/>
            <a:ext cx="2914453" cy="1944622"/>
          </a:xfrm>
          <a:prstGeom prst="rect">
            <a:avLst/>
          </a:prstGeom>
        </p:spPr>
      </p:pic>
      <p:sp>
        <p:nvSpPr>
          <p:cNvPr id="2" name="Titel 1">
            <a:extLst>
              <a:ext uri="{FF2B5EF4-FFF2-40B4-BE49-F238E27FC236}">
                <a16:creationId xmlns:a16="http://schemas.microsoft.com/office/drawing/2014/main" id="{4F930FCA-04F0-3447-8078-4DD095E5182C}"/>
              </a:ext>
            </a:extLst>
          </p:cNvPr>
          <p:cNvSpPr>
            <a:spLocks noGrp="1"/>
          </p:cNvSpPr>
          <p:nvPr>
            <p:ph type="title"/>
          </p:nvPr>
        </p:nvSpPr>
        <p:spPr/>
        <p:txBody>
          <a:bodyPr/>
          <a:lstStyle/>
          <a:p>
            <a:r>
              <a:rPr lang="en-GB"/>
              <a:t>Max Klein as CB Chair </a:t>
            </a:r>
          </a:p>
        </p:txBody>
      </p:sp>
      <p:pic>
        <p:nvPicPr>
          <p:cNvPr id="5" name="Grafik 4">
            <a:extLst>
              <a:ext uri="{FF2B5EF4-FFF2-40B4-BE49-F238E27FC236}">
                <a16:creationId xmlns:a16="http://schemas.microsoft.com/office/drawing/2014/main" id="{5AD96E70-8FCA-304C-86EB-EA7EE3E727C9}"/>
              </a:ext>
            </a:extLst>
          </p:cNvPr>
          <p:cNvPicPr>
            <a:picLocks noChangeAspect="1"/>
          </p:cNvPicPr>
          <p:nvPr/>
        </p:nvPicPr>
        <p:blipFill>
          <a:blip r:embed="rId4"/>
          <a:stretch>
            <a:fillRect/>
          </a:stretch>
        </p:blipFill>
        <p:spPr>
          <a:xfrm>
            <a:off x="395536" y="824517"/>
            <a:ext cx="2899209" cy="1932806"/>
          </a:xfrm>
          <a:prstGeom prst="rect">
            <a:avLst/>
          </a:prstGeom>
        </p:spPr>
      </p:pic>
      <p:pic>
        <p:nvPicPr>
          <p:cNvPr id="8" name="Grafik 7">
            <a:extLst>
              <a:ext uri="{FF2B5EF4-FFF2-40B4-BE49-F238E27FC236}">
                <a16:creationId xmlns:a16="http://schemas.microsoft.com/office/drawing/2014/main" id="{C717C7D8-5EEE-CC4C-8ECD-B0AC0E60FBA1}"/>
              </a:ext>
            </a:extLst>
          </p:cNvPr>
          <p:cNvPicPr>
            <a:picLocks noChangeAspect="1"/>
          </p:cNvPicPr>
          <p:nvPr/>
        </p:nvPicPr>
        <p:blipFill>
          <a:blip r:embed="rId5"/>
          <a:stretch>
            <a:fillRect/>
          </a:stretch>
        </p:blipFill>
        <p:spPr>
          <a:xfrm>
            <a:off x="691746" y="3076568"/>
            <a:ext cx="3230308" cy="1981331"/>
          </a:xfrm>
          <a:prstGeom prst="rect">
            <a:avLst/>
          </a:prstGeom>
        </p:spPr>
      </p:pic>
      <p:pic>
        <p:nvPicPr>
          <p:cNvPr id="17" name="Grafik 16">
            <a:extLst>
              <a:ext uri="{FF2B5EF4-FFF2-40B4-BE49-F238E27FC236}">
                <a16:creationId xmlns:a16="http://schemas.microsoft.com/office/drawing/2014/main" id="{CADBF41E-A013-5543-B728-DDCEE00DCF84}"/>
              </a:ext>
            </a:extLst>
          </p:cNvPr>
          <p:cNvPicPr>
            <a:picLocks noChangeAspect="1"/>
          </p:cNvPicPr>
          <p:nvPr/>
        </p:nvPicPr>
        <p:blipFill>
          <a:blip r:embed="rId6"/>
          <a:stretch>
            <a:fillRect/>
          </a:stretch>
        </p:blipFill>
        <p:spPr>
          <a:xfrm rot="10800000">
            <a:off x="6545966" y="2065412"/>
            <a:ext cx="2418522" cy="1813891"/>
          </a:xfrm>
          <a:prstGeom prst="rect">
            <a:avLst/>
          </a:prstGeom>
        </p:spPr>
      </p:pic>
    </p:spTree>
    <p:extLst>
      <p:ext uri="{BB962C8B-B14F-4D97-AF65-F5344CB8AC3E}">
        <p14:creationId xmlns:p14="http://schemas.microsoft.com/office/powerpoint/2010/main" val="265489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6286660-8423-C240-B51A-4BCE0A5F4061}"/>
              </a:ext>
            </a:extLst>
          </p:cNvPr>
          <p:cNvPicPr>
            <a:picLocks noGrp="1" noChangeAspect="1"/>
          </p:cNvPicPr>
          <p:nvPr>
            <p:ph idx="1"/>
          </p:nvPr>
        </p:nvPicPr>
        <p:blipFill>
          <a:blip r:embed="rId2"/>
          <a:stretch>
            <a:fillRect/>
          </a:stretch>
        </p:blipFill>
        <p:spPr>
          <a:xfrm>
            <a:off x="0" y="368424"/>
            <a:ext cx="9161849" cy="4577308"/>
          </a:xfrm>
        </p:spPr>
      </p:pic>
    </p:spTree>
    <p:extLst>
      <p:ext uri="{BB962C8B-B14F-4D97-AF65-F5344CB8AC3E}">
        <p14:creationId xmlns:p14="http://schemas.microsoft.com/office/powerpoint/2010/main" val="293964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55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255322"/>
            <a:ext cx="3672408" cy="2754306"/>
          </a:xfrm>
          <a:prstGeom prst="rect">
            <a:avLst/>
          </a:prstGeom>
        </p:spPr>
      </p:pic>
      <p:sp>
        <p:nvSpPr>
          <p:cNvPr id="4" name="Titel 1">
            <a:extLst>
              <a:ext uri="{FF2B5EF4-FFF2-40B4-BE49-F238E27FC236}">
                <a16:creationId xmlns:a16="http://schemas.microsoft.com/office/drawing/2014/main" id="{9BA24EF8-A610-5F4C-AD4E-31DBCA4C6649}"/>
              </a:ext>
            </a:extLst>
          </p:cNvPr>
          <p:cNvSpPr>
            <a:spLocks noGrp="1"/>
          </p:cNvSpPr>
          <p:nvPr>
            <p:ph type="title"/>
          </p:nvPr>
        </p:nvSpPr>
        <p:spPr>
          <a:xfrm>
            <a:off x="323528" y="180752"/>
            <a:ext cx="7772400" cy="444500"/>
          </a:xfrm>
        </p:spPr>
        <p:txBody>
          <a:bodyPr/>
          <a:lstStyle/>
          <a:p>
            <a:r>
              <a:rPr lang="en-GB"/>
              <a:t>Max Klein as a person “Beyond Physics”  </a:t>
            </a:r>
          </a:p>
        </p:txBody>
      </p:sp>
      <p:sp>
        <p:nvSpPr>
          <p:cNvPr id="6" name="Textfeld 5">
            <a:extLst>
              <a:ext uri="{FF2B5EF4-FFF2-40B4-BE49-F238E27FC236}">
                <a16:creationId xmlns:a16="http://schemas.microsoft.com/office/drawing/2014/main" id="{AEDD642E-F792-3E45-B98E-DF75A3B1A338}"/>
              </a:ext>
            </a:extLst>
          </p:cNvPr>
          <p:cNvSpPr txBox="1"/>
          <p:nvPr/>
        </p:nvSpPr>
        <p:spPr>
          <a:xfrm>
            <a:off x="4355976" y="1201316"/>
            <a:ext cx="4788024" cy="3231654"/>
          </a:xfrm>
          <a:prstGeom prst="rect">
            <a:avLst/>
          </a:prstGeom>
          <a:noFill/>
        </p:spPr>
        <p:txBody>
          <a:bodyPr wrap="square">
            <a:spAutoFit/>
          </a:bodyPr>
          <a:lstStyle/>
          <a:p>
            <a:r>
              <a:rPr lang="en-GB" sz="1300" dirty="0">
                <a:solidFill>
                  <a:schemeClr val="accent2">
                    <a:lumMod val="75000"/>
                  </a:schemeClr>
                </a:solidFill>
              </a:rPr>
              <a:t>Engagement in </a:t>
            </a:r>
            <a:r>
              <a:rPr lang="en-GB" sz="1300" i="1" dirty="0">
                <a:solidFill>
                  <a:schemeClr val="accent2">
                    <a:lumMod val="75000"/>
                  </a:schemeClr>
                </a:solidFill>
              </a:rPr>
              <a:t>“</a:t>
            </a:r>
            <a:r>
              <a:rPr lang="en-GB" sz="1300" i="1" dirty="0" err="1">
                <a:solidFill>
                  <a:schemeClr val="accent2">
                    <a:lumMod val="75000"/>
                  </a:schemeClr>
                </a:solidFill>
              </a:rPr>
              <a:t>Vereinigung</a:t>
            </a:r>
            <a:r>
              <a:rPr lang="en-GB" sz="1300" i="1" dirty="0">
                <a:solidFill>
                  <a:schemeClr val="accent2">
                    <a:lumMod val="75000"/>
                  </a:schemeClr>
                </a:solidFill>
              </a:rPr>
              <a:t> </a:t>
            </a:r>
            <a:r>
              <a:rPr lang="en-GB" sz="1300" i="1" dirty="0" err="1">
                <a:solidFill>
                  <a:schemeClr val="accent2">
                    <a:lumMod val="75000"/>
                  </a:schemeClr>
                </a:solidFill>
              </a:rPr>
              <a:t>Deutscher</a:t>
            </a:r>
            <a:r>
              <a:rPr lang="en-GB" sz="1300" i="1" dirty="0">
                <a:solidFill>
                  <a:schemeClr val="accent2">
                    <a:lumMod val="75000"/>
                  </a:schemeClr>
                </a:solidFill>
              </a:rPr>
              <a:t> </a:t>
            </a:r>
            <a:r>
              <a:rPr lang="en-GB" sz="1300" i="1" dirty="0" err="1">
                <a:solidFill>
                  <a:schemeClr val="accent2">
                    <a:lumMod val="75000"/>
                  </a:schemeClr>
                </a:solidFill>
              </a:rPr>
              <a:t>Wissenschaftler</a:t>
            </a:r>
            <a:r>
              <a:rPr lang="en-GB" sz="1300" i="1" dirty="0">
                <a:solidFill>
                  <a:schemeClr val="accent2">
                    <a:lumMod val="75000"/>
                  </a:schemeClr>
                </a:solidFill>
              </a:rPr>
              <a:t>” </a:t>
            </a:r>
          </a:p>
          <a:p>
            <a:endParaRPr lang="en-GB" sz="1300" i="1" dirty="0">
              <a:solidFill>
                <a:schemeClr val="accent2">
                  <a:lumMod val="75000"/>
                </a:schemeClr>
              </a:solidFill>
            </a:endParaRPr>
          </a:p>
          <a:p>
            <a:r>
              <a:rPr lang="en-GB" sz="1100" dirty="0">
                <a:solidFill>
                  <a:schemeClr val="accent2">
                    <a:lumMod val="75000"/>
                  </a:schemeClr>
                </a:solidFill>
              </a:rPr>
              <a:t>(to reflect on the new responsibility physicists carried in the  nuclear age</a:t>
            </a:r>
          </a:p>
          <a:p>
            <a:r>
              <a:rPr lang="en-GB" sz="1100" dirty="0">
                <a:solidFill>
                  <a:schemeClr val="accent2">
                    <a:lumMod val="75000"/>
                  </a:schemeClr>
                </a:solidFill>
              </a:rPr>
              <a:t> nuclear age)</a:t>
            </a:r>
          </a:p>
          <a:p>
            <a:endParaRPr lang="en-GB" sz="1300" dirty="0">
              <a:solidFill>
                <a:schemeClr val="accent2">
                  <a:lumMod val="75000"/>
                </a:schemeClr>
              </a:solidFill>
            </a:endParaRPr>
          </a:p>
          <a:p>
            <a:endParaRPr lang="en-GB" sz="1300" dirty="0">
              <a:solidFill>
                <a:schemeClr val="accent2">
                  <a:lumMod val="75000"/>
                </a:schemeClr>
              </a:solidFill>
            </a:endParaRPr>
          </a:p>
          <a:p>
            <a:r>
              <a:rPr lang="en-GB" sz="1300" dirty="0">
                <a:solidFill>
                  <a:schemeClr val="accent2">
                    <a:lumMod val="75000"/>
                  </a:schemeClr>
                </a:solidFill>
              </a:rPr>
              <a:t>Dedication and </a:t>
            </a:r>
            <a:r>
              <a:rPr lang="en-GB" sz="1300" dirty="0" err="1">
                <a:solidFill>
                  <a:schemeClr val="accent2">
                    <a:lumMod val="75000"/>
                  </a:schemeClr>
                </a:solidFill>
              </a:rPr>
              <a:t>preseverance</a:t>
            </a:r>
            <a:r>
              <a:rPr lang="en-GB" sz="1300" dirty="0">
                <a:solidFill>
                  <a:schemeClr val="accent2">
                    <a:lumMod val="75000"/>
                  </a:schemeClr>
                </a:solidFill>
              </a:rPr>
              <a:t> in following ideas</a:t>
            </a:r>
          </a:p>
          <a:p>
            <a:r>
              <a:rPr lang="en-GB" sz="1300" dirty="0">
                <a:solidFill>
                  <a:schemeClr val="accent2">
                    <a:lumMod val="75000"/>
                  </a:schemeClr>
                </a:solidFill>
              </a:rPr>
              <a:t> – in particular those of your favoured collider – </a:t>
            </a:r>
          </a:p>
          <a:p>
            <a:endParaRPr lang="en-GB" sz="1300" dirty="0">
              <a:solidFill>
                <a:schemeClr val="accent2">
                  <a:lumMod val="75000"/>
                </a:schemeClr>
              </a:solidFill>
            </a:endParaRPr>
          </a:p>
          <a:p>
            <a:r>
              <a:rPr lang="en-GB" sz="1300" dirty="0">
                <a:solidFill>
                  <a:schemeClr val="accent2">
                    <a:lumMod val="75000"/>
                  </a:schemeClr>
                </a:solidFill>
              </a:rPr>
              <a:t> </a:t>
            </a:r>
          </a:p>
          <a:p>
            <a:r>
              <a:rPr lang="en-GB" sz="1300" dirty="0">
                <a:solidFill>
                  <a:schemeClr val="accent2">
                    <a:lumMod val="75000"/>
                  </a:schemeClr>
                </a:solidFill>
              </a:rPr>
              <a:t>Deeply concerned, driven by what is possible, rather than dreams </a:t>
            </a:r>
          </a:p>
          <a:p>
            <a:endParaRPr lang="en-GB" sz="1300" dirty="0">
              <a:solidFill>
                <a:schemeClr val="accent2">
                  <a:lumMod val="75000"/>
                </a:schemeClr>
              </a:solidFill>
            </a:endParaRPr>
          </a:p>
          <a:p>
            <a:r>
              <a:rPr lang="en-GB" sz="1300" dirty="0">
                <a:solidFill>
                  <a:schemeClr val="accent2">
                    <a:lumMod val="75000"/>
                  </a:schemeClr>
                </a:solidFill>
              </a:rPr>
              <a:t>Wealth of stories and wisdom about physics, life and humanity</a:t>
            </a:r>
          </a:p>
          <a:p>
            <a:endParaRPr lang="en-GB" sz="1300" dirty="0">
              <a:solidFill>
                <a:schemeClr val="accent2">
                  <a:lumMod val="75000"/>
                </a:schemeClr>
              </a:solidFill>
            </a:endParaRPr>
          </a:p>
          <a:p>
            <a:r>
              <a:rPr lang="en-GB" sz="1300" dirty="0">
                <a:solidFill>
                  <a:schemeClr val="accent2">
                    <a:lumMod val="75000"/>
                  </a:schemeClr>
                </a:solidFill>
              </a:rPr>
              <a:t>Science without boarders</a:t>
            </a:r>
          </a:p>
        </p:txBody>
      </p:sp>
    </p:spTree>
    <p:extLst>
      <p:ext uri="{BB962C8B-B14F-4D97-AF65-F5344CB8AC3E}">
        <p14:creationId xmlns:p14="http://schemas.microsoft.com/office/powerpoint/2010/main" val="4127666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FB94B-221F-FC48-BFAD-E5E39049672D}"/>
              </a:ext>
            </a:extLst>
          </p:cNvPr>
          <p:cNvSpPr>
            <a:spLocks noGrp="1"/>
          </p:cNvSpPr>
          <p:nvPr>
            <p:ph type="title"/>
          </p:nvPr>
        </p:nvSpPr>
        <p:spPr/>
        <p:txBody>
          <a:bodyPr/>
          <a:lstStyle/>
          <a:p>
            <a:r>
              <a:rPr lang="en-GB" dirty="0"/>
              <a:t>Max and ECFA </a:t>
            </a:r>
          </a:p>
        </p:txBody>
      </p:sp>
      <p:sp>
        <p:nvSpPr>
          <p:cNvPr id="4" name="Textfeld 3">
            <a:extLst>
              <a:ext uri="{FF2B5EF4-FFF2-40B4-BE49-F238E27FC236}">
                <a16:creationId xmlns:a16="http://schemas.microsoft.com/office/drawing/2014/main" id="{348D99F3-9A0E-D047-AA9F-2A4C4AB54E62}"/>
              </a:ext>
            </a:extLst>
          </p:cNvPr>
          <p:cNvSpPr txBox="1"/>
          <p:nvPr/>
        </p:nvSpPr>
        <p:spPr>
          <a:xfrm>
            <a:off x="341226" y="985292"/>
            <a:ext cx="5222648" cy="2923877"/>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chemeClr val="accent2">
                    <a:lumMod val="75000"/>
                  </a:schemeClr>
                </a:solidFill>
              </a:rPr>
              <a:t>One of the oldest members (primitive rock) of ECFA </a:t>
            </a:r>
          </a:p>
          <a:p>
            <a:r>
              <a:rPr lang="en-GB" sz="1600" dirty="0">
                <a:solidFill>
                  <a:schemeClr val="accent2">
                    <a:lumMod val="75000"/>
                  </a:schemeClr>
                </a:solidFill>
              </a:rPr>
              <a:t>     (since 2011)  </a:t>
            </a:r>
          </a:p>
          <a:p>
            <a:pPr marL="285750" indent="-285750">
              <a:buFont typeface="Arial" panose="020B0604020202020204" pitchFamily="34" charset="0"/>
              <a:buChar char="•"/>
            </a:pPr>
            <a:endParaRPr lang="en-GB" sz="1600" dirty="0">
              <a:solidFill>
                <a:schemeClr val="accent2">
                  <a:lumMod val="75000"/>
                </a:schemeClr>
              </a:solidFill>
            </a:endParaRPr>
          </a:p>
          <a:p>
            <a:pPr marL="285750" indent="-285750">
              <a:buFont typeface="Arial" panose="020B0604020202020204" pitchFamily="34" charset="0"/>
              <a:buChar char="•"/>
            </a:pPr>
            <a:r>
              <a:rPr lang="en-GB" sz="1600" dirty="0">
                <a:solidFill>
                  <a:schemeClr val="accent2">
                    <a:lumMod val="75000"/>
                  </a:schemeClr>
                </a:solidFill>
              </a:rPr>
              <a:t>UK representative in Restricted ECFA (since 2021)</a:t>
            </a:r>
          </a:p>
          <a:p>
            <a:pPr marL="285750" indent="-285750">
              <a:buFont typeface="Arial" panose="020B0604020202020204" pitchFamily="34" charset="0"/>
              <a:buChar char="•"/>
            </a:pPr>
            <a:endParaRPr lang="en-GB" sz="1600" dirty="0">
              <a:solidFill>
                <a:schemeClr val="accent2">
                  <a:lumMod val="75000"/>
                </a:schemeClr>
              </a:solidFill>
            </a:endParaRPr>
          </a:p>
          <a:p>
            <a:pPr marL="285750" indent="-285750">
              <a:lnSpc>
                <a:spcPct val="150000"/>
              </a:lnSpc>
              <a:buFont typeface="Arial" panose="020B0604020202020204" pitchFamily="34" charset="0"/>
              <a:buChar char="•"/>
            </a:pPr>
            <a:r>
              <a:rPr lang="en-GB" sz="1600" dirty="0">
                <a:solidFill>
                  <a:schemeClr val="accent2">
                    <a:lumMod val="75000"/>
                  </a:schemeClr>
                </a:solidFill>
              </a:rPr>
              <a:t>Contributions to various panels and advisory </a:t>
            </a:r>
          </a:p>
          <a:p>
            <a:pPr>
              <a:lnSpc>
                <a:spcPct val="150000"/>
              </a:lnSpc>
            </a:pPr>
            <a:r>
              <a:rPr lang="en-GB" sz="1600" dirty="0">
                <a:solidFill>
                  <a:schemeClr val="accent2">
                    <a:lumMod val="75000"/>
                  </a:schemeClr>
                </a:solidFill>
              </a:rPr>
              <a:t>     committees with his wisdom and his view of the </a:t>
            </a:r>
          </a:p>
          <a:p>
            <a:pPr>
              <a:lnSpc>
                <a:spcPct val="150000"/>
              </a:lnSpc>
            </a:pPr>
            <a:r>
              <a:rPr lang="en-GB" sz="1600" dirty="0">
                <a:solidFill>
                  <a:schemeClr val="accent2">
                    <a:lumMod val="75000"/>
                  </a:schemeClr>
                </a:solidFill>
              </a:rPr>
              <a:t>     future of our field </a:t>
            </a:r>
          </a:p>
          <a:p>
            <a:pPr marL="285750" indent="-285750">
              <a:buFont typeface="Arial" panose="020B0604020202020204" pitchFamily="34" charset="0"/>
              <a:buChar char="•"/>
            </a:pPr>
            <a:endParaRPr lang="en-GB" sz="1600" dirty="0">
              <a:solidFill>
                <a:schemeClr val="accent2">
                  <a:lumMod val="75000"/>
                </a:schemeClr>
              </a:solidFill>
            </a:endParaRPr>
          </a:p>
          <a:p>
            <a:endParaRPr lang="en-GB" sz="1600" dirty="0">
              <a:solidFill>
                <a:schemeClr val="accent2">
                  <a:lumMod val="75000"/>
                </a:schemeClr>
              </a:solidFill>
            </a:endParaRPr>
          </a:p>
        </p:txBody>
      </p:sp>
      <p:pic>
        <p:nvPicPr>
          <p:cNvPr id="6" name="Grafik 5">
            <a:extLst>
              <a:ext uri="{FF2B5EF4-FFF2-40B4-BE49-F238E27FC236}">
                <a16:creationId xmlns:a16="http://schemas.microsoft.com/office/drawing/2014/main" id="{013BBD06-FA72-AA46-ABC5-01370AC2AF2E}"/>
              </a:ext>
            </a:extLst>
          </p:cNvPr>
          <p:cNvPicPr>
            <a:picLocks noChangeAspect="1"/>
          </p:cNvPicPr>
          <p:nvPr/>
        </p:nvPicPr>
        <p:blipFill>
          <a:blip r:embed="rId2"/>
          <a:stretch>
            <a:fillRect/>
          </a:stretch>
        </p:blipFill>
        <p:spPr>
          <a:xfrm>
            <a:off x="5724128" y="985292"/>
            <a:ext cx="2945904" cy="2209428"/>
          </a:xfrm>
          <a:prstGeom prst="rect">
            <a:avLst/>
          </a:prstGeom>
        </p:spPr>
      </p:pic>
    </p:spTree>
    <p:extLst>
      <p:ext uri="{BB962C8B-B14F-4D97-AF65-F5344CB8AC3E}">
        <p14:creationId xmlns:p14="http://schemas.microsoft.com/office/powerpoint/2010/main" val="425299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C7A09-B5B4-C049-BCFC-33747D9D8BA8}"/>
              </a:ext>
            </a:extLst>
          </p:cNvPr>
          <p:cNvSpPr>
            <a:spLocks noGrp="1"/>
          </p:cNvSpPr>
          <p:nvPr>
            <p:ph type="title"/>
          </p:nvPr>
        </p:nvSpPr>
        <p:spPr/>
        <p:txBody>
          <a:bodyPr/>
          <a:lstStyle/>
          <a:p>
            <a:r>
              <a:rPr lang="en-GB" dirty="0"/>
              <a:t>Max Born Prize for Max Klein  </a:t>
            </a:r>
          </a:p>
        </p:txBody>
      </p:sp>
      <p:sp>
        <p:nvSpPr>
          <p:cNvPr id="6" name="Rectangle 1">
            <a:extLst>
              <a:ext uri="{FF2B5EF4-FFF2-40B4-BE49-F238E27FC236}">
                <a16:creationId xmlns:a16="http://schemas.microsoft.com/office/drawing/2014/main" id="{43BF00A5-C830-3B47-AE27-C0EDDB0C8F98}"/>
              </a:ext>
            </a:extLst>
          </p:cNvPr>
          <p:cNvSpPr>
            <a:spLocks noChangeArrowheads="1"/>
          </p:cNvSpPr>
          <p:nvPr/>
        </p:nvSpPr>
        <p:spPr bwMode="auto">
          <a:xfrm>
            <a:off x="323528" y="625832"/>
            <a:ext cx="822738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a:ln>
                  <a:noFill/>
                </a:ln>
                <a:solidFill>
                  <a:schemeClr val="tx1"/>
                </a:solidFill>
                <a:effectLst/>
                <a:latin typeface="Arial" panose="020B0604020202020204" pitchFamily="34" charset="0"/>
              </a:rPr>
              <a:t>2012/11/15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e-DE" sz="1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600" b="1" i="0" u="none" strike="noStrike" cap="none" normalizeH="0" baseline="0" dirty="0">
                <a:ln>
                  <a:noFill/>
                </a:ln>
                <a:solidFill>
                  <a:schemeClr val="accent2">
                    <a:lumMod val="75000"/>
                  </a:schemeClr>
                </a:solidFill>
                <a:effectLst/>
                <a:latin typeface="Arial" panose="020B0604020202020204" pitchFamily="34" charset="0"/>
              </a:rPr>
              <a:t>DPG awards Max Born Prize to Max Klein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e-DE" sz="1400" b="1" i="0" u="none" strike="noStrike" cap="none" normalizeH="0" baseline="0" dirty="0">
              <a:ln>
                <a:noFill/>
              </a:ln>
              <a:solidFill>
                <a:schemeClr val="accent2">
                  <a:lumMod val="75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The German Physical Society (DPG) awards the Max Born Prize to Professor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Max Klein for his fundamental experimental contributions to reveal the structure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proton through deep inelastic scattering.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e-DE" sz="13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In the past 40 years, Max Klein particularly concentrated on the investigation of the inner structure of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proton. In the 1990s, he played a decisive role in the discovery of a surprisingly large gluon component, an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element of the proton.  The gluons are important in the generation of Higgs bosons; a promising candidate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of these particles was recently detected at CERN.</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After first experiments in </a:t>
            </a:r>
            <a:r>
              <a:rPr kumimoji="0" lang="en-GB" altLang="de-DE" sz="1300" b="0" i="0" u="none" strike="noStrike" cap="none" normalizeH="0" baseline="0" dirty="0" err="1">
                <a:ln>
                  <a:noFill/>
                </a:ln>
                <a:solidFill>
                  <a:schemeClr val="tx1"/>
                </a:solidFill>
                <a:effectLst/>
                <a:latin typeface="Arial" panose="020B0604020202020204" pitchFamily="34" charset="0"/>
              </a:rPr>
              <a:t>Dubna</a:t>
            </a:r>
            <a:r>
              <a:rPr kumimoji="0" lang="en-GB" altLang="de-DE" sz="1300" b="0" i="0" u="none" strike="noStrike" cap="none" normalizeH="0" baseline="0" dirty="0">
                <a:ln>
                  <a:noFill/>
                </a:ln>
                <a:solidFill>
                  <a:schemeClr val="tx1"/>
                </a:solidFill>
                <a:effectLst/>
                <a:latin typeface="Arial" panose="020B0604020202020204" pitchFamily="34" charset="0"/>
              </a:rPr>
              <a:t>, already in the 1980s Klein joined experiments at DESY in Hamburg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CERN. Since 1985, he is a member of the H1 collaboration at DESY’s storage ring HERA. From 2002 to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2006, Klein was head of the H1 collaboration and he guided the project into a new era of precision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measurements of the proton structure and tests of the elementary particle physics standard model. Since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0" i="0" u="none" strike="noStrike" cap="none" normalizeH="0" baseline="0" dirty="0">
                <a:ln>
                  <a:noFill/>
                </a:ln>
                <a:solidFill>
                  <a:schemeClr val="tx1"/>
                </a:solidFill>
                <a:effectLst/>
                <a:latin typeface="Arial" panose="020B0604020202020204" pitchFamily="34" charset="0"/>
              </a:rPr>
              <a:t>2006, Klein works in England and is Chair for Particle Physics of the University of Liverpool.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de-DE" sz="13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1" i="0" u="none" strike="noStrike" cap="none" normalizeH="0" baseline="0" dirty="0">
                <a:ln>
                  <a:noFill/>
                </a:ln>
                <a:solidFill>
                  <a:schemeClr val="accent2">
                    <a:lumMod val="75000"/>
                  </a:schemeClr>
                </a:solidFill>
                <a:effectLst/>
                <a:latin typeface="Arial" panose="020B0604020202020204" pitchFamily="34" charset="0"/>
              </a:rPr>
              <a:t>During his whole career, Klein was a tireless forerunner in the field of lepton-nucleon scattering. Still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300" b="1" i="0" u="none" strike="noStrike" cap="none" normalizeH="0" baseline="0" dirty="0">
                <a:ln>
                  <a:noFill/>
                </a:ln>
                <a:solidFill>
                  <a:schemeClr val="accent2">
                    <a:lumMod val="75000"/>
                  </a:schemeClr>
                </a:solidFill>
                <a:effectLst/>
                <a:latin typeface="Arial" panose="020B0604020202020204" pitchFamily="34" charset="0"/>
              </a:rPr>
              <a:t>today, he plays a leading international role in the planning of a next generation scattering experiment.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6C50FD36-EA4E-E245-93F3-7A8B7C16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835050"/>
            <a:ext cx="1368152" cy="1528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780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60F0F87-A5A8-E44F-866D-19929869BE95}"/>
              </a:ext>
            </a:extLst>
          </p:cNvPr>
          <p:cNvPicPr>
            <a:picLocks noChangeAspect="1"/>
          </p:cNvPicPr>
          <p:nvPr/>
        </p:nvPicPr>
        <p:blipFill>
          <a:blip r:embed="rId2"/>
          <a:stretch>
            <a:fillRect/>
          </a:stretch>
        </p:blipFill>
        <p:spPr>
          <a:xfrm>
            <a:off x="971600" y="1345332"/>
            <a:ext cx="2754127" cy="3897436"/>
          </a:xfrm>
          <a:prstGeom prst="rect">
            <a:avLst/>
          </a:prstGeom>
          <a:scene3d>
            <a:camera prst="orthographicFront">
              <a:rot lat="0" lon="0" rev="16200000"/>
            </a:camera>
            <a:lightRig rig="threePt" dir="t"/>
          </a:scene3d>
        </p:spPr>
      </p:pic>
      <p:sp>
        <p:nvSpPr>
          <p:cNvPr id="7" name="Textfeld 6">
            <a:extLst>
              <a:ext uri="{FF2B5EF4-FFF2-40B4-BE49-F238E27FC236}">
                <a16:creationId xmlns:a16="http://schemas.microsoft.com/office/drawing/2014/main" id="{5147A69D-E995-004E-87BF-35C2A225FC43}"/>
              </a:ext>
            </a:extLst>
          </p:cNvPr>
          <p:cNvSpPr txBox="1"/>
          <p:nvPr/>
        </p:nvSpPr>
        <p:spPr>
          <a:xfrm>
            <a:off x="323528" y="987584"/>
            <a:ext cx="2376264" cy="369332"/>
          </a:xfrm>
          <a:prstGeom prst="rect">
            <a:avLst/>
          </a:prstGeom>
          <a:noFill/>
        </p:spPr>
        <p:txBody>
          <a:bodyPr wrap="square" rtlCol="0">
            <a:spAutoFit/>
          </a:bodyPr>
          <a:lstStyle/>
          <a:p>
            <a:r>
              <a:rPr lang="en-GB" b="1" dirty="0">
                <a:solidFill>
                  <a:schemeClr val="accent2">
                    <a:lumMod val="75000"/>
                  </a:schemeClr>
                </a:solidFill>
              </a:rPr>
              <a:t>Thank you, Max!                                         </a:t>
            </a:r>
            <a:endParaRPr lang="en-GB" dirty="0">
              <a:solidFill>
                <a:schemeClr val="accent2">
                  <a:lumMod val="75000"/>
                </a:schemeClr>
              </a:solidFill>
            </a:endParaRPr>
          </a:p>
        </p:txBody>
      </p:sp>
      <p:sp>
        <p:nvSpPr>
          <p:cNvPr id="8" name="Textfeld 7">
            <a:extLst>
              <a:ext uri="{FF2B5EF4-FFF2-40B4-BE49-F238E27FC236}">
                <a16:creationId xmlns:a16="http://schemas.microsoft.com/office/drawing/2014/main" id="{4FD09029-2BEA-964E-902E-EBD5FD9792FE}"/>
              </a:ext>
            </a:extLst>
          </p:cNvPr>
          <p:cNvSpPr txBox="1"/>
          <p:nvPr/>
        </p:nvSpPr>
        <p:spPr>
          <a:xfrm>
            <a:off x="4754512" y="1172250"/>
            <a:ext cx="4067944" cy="3539430"/>
          </a:xfrm>
          <a:prstGeom prst="rect">
            <a:avLst/>
          </a:prstGeom>
          <a:noFill/>
        </p:spPr>
        <p:txBody>
          <a:bodyPr wrap="square" rtlCol="0">
            <a:spAutoFit/>
          </a:bodyPr>
          <a:lstStyle/>
          <a:p>
            <a:pPr algn="ctr"/>
            <a:r>
              <a:rPr lang="en-GB" sz="1600" dirty="0">
                <a:solidFill>
                  <a:schemeClr val="accent2">
                    <a:lumMod val="75000"/>
                  </a:schemeClr>
                </a:solidFill>
              </a:rPr>
              <a:t>For all your contributions </a:t>
            </a:r>
          </a:p>
          <a:p>
            <a:pPr algn="ctr"/>
            <a:r>
              <a:rPr lang="en-GB" sz="1600" dirty="0">
                <a:solidFill>
                  <a:schemeClr val="accent2">
                    <a:lumMod val="75000"/>
                  </a:schemeClr>
                </a:solidFill>
              </a:rPr>
              <a:t>to our research field </a:t>
            </a:r>
          </a:p>
          <a:p>
            <a:pPr algn="ctr"/>
            <a:r>
              <a:rPr lang="en-GB" sz="1600" dirty="0">
                <a:solidFill>
                  <a:schemeClr val="accent2">
                    <a:lumMod val="75000"/>
                  </a:schemeClr>
                </a:solidFill>
              </a:rPr>
              <a:t>				       </a:t>
            </a:r>
          </a:p>
          <a:p>
            <a:pPr algn="ctr"/>
            <a:r>
              <a:rPr lang="en-GB" sz="1600" dirty="0">
                <a:solidFill>
                  <a:schemeClr val="accent2">
                    <a:lumMod val="75000"/>
                  </a:schemeClr>
                </a:solidFill>
              </a:rPr>
              <a:t>                                                                                   … to ATLAS, ECFA and beyond,</a:t>
            </a:r>
          </a:p>
          <a:p>
            <a:pPr algn="ctr"/>
            <a:endParaRPr lang="en-GB" sz="1600" dirty="0">
              <a:solidFill>
                <a:schemeClr val="accent2">
                  <a:lumMod val="75000"/>
                </a:schemeClr>
              </a:solidFill>
            </a:endParaRPr>
          </a:p>
          <a:p>
            <a:pPr algn="ctr"/>
            <a:endParaRPr lang="en-GB" sz="1600" dirty="0">
              <a:solidFill>
                <a:schemeClr val="accent2">
                  <a:lumMod val="75000"/>
                </a:schemeClr>
              </a:solidFill>
            </a:endParaRPr>
          </a:p>
          <a:p>
            <a:pPr algn="ctr"/>
            <a:r>
              <a:rPr lang="en-GB" sz="1600" dirty="0">
                <a:solidFill>
                  <a:schemeClr val="accent2">
                    <a:lumMod val="75000"/>
                  </a:schemeClr>
                </a:solidFill>
              </a:rPr>
              <a:t> and for your friendship!</a:t>
            </a:r>
          </a:p>
          <a:p>
            <a:pPr algn="ctr"/>
            <a:endParaRPr lang="en-GB" sz="1600" dirty="0">
              <a:solidFill>
                <a:schemeClr val="accent2">
                  <a:lumMod val="75000"/>
                </a:schemeClr>
              </a:solidFill>
            </a:endParaRPr>
          </a:p>
          <a:p>
            <a:pPr algn="ctr"/>
            <a:r>
              <a:rPr lang="en-GB" sz="1600" dirty="0">
                <a:solidFill>
                  <a:schemeClr val="accent2">
                    <a:lumMod val="75000"/>
                  </a:schemeClr>
                </a:solidFill>
              </a:rPr>
              <a:t>           		</a:t>
            </a:r>
          </a:p>
          <a:p>
            <a:pPr algn="ctr"/>
            <a:r>
              <a:rPr lang="en-GB" sz="1600" dirty="0">
                <a:solidFill>
                  <a:schemeClr val="accent2">
                    <a:lumMod val="75000"/>
                  </a:schemeClr>
                </a:solidFill>
              </a:rPr>
              <a:t>		</a:t>
            </a:r>
          </a:p>
          <a:p>
            <a:pPr algn="ctr"/>
            <a:r>
              <a:rPr lang="en-GB" sz="1600" dirty="0">
                <a:solidFill>
                  <a:schemeClr val="accent2">
                    <a:lumMod val="75000"/>
                  </a:schemeClr>
                </a:solidFill>
              </a:rPr>
              <a:t>  				          And enjoy the post-ATLAS days!  </a:t>
            </a:r>
          </a:p>
          <a:p>
            <a:pPr algn="ctr"/>
            <a:endParaRPr lang="en-GB" sz="1600" dirty="0">
              <a:solidFill>
                <a:schemeClr val="accent2">
                  <a:lumMod val="75000"/>
                </a:schemeClr>
              </a:solidFill>
            </a:endParaRPr>
          </a:p>
        </p:txBody>
      </p:sp>
    </p:spTree>
    <p:extLst>
      <p:ext uri="{BB962C8B-B14F-4D97-AF65-F5344CB8AC3E}">
        <p14:creationId xmlns:p14="http://schemas.microsoft.com/office/powerpoint/2010/main" val="1547563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80A69D1-BD3D-F744-9EE5-FD5D13EA380A}"/>
              </a:ext>
            </a:extLst>
          </p:cNvPr>
          <p:cNvSpPr txBox="1"/>
          <p:nvPr/>
        </p:nvSpPr>
        <p:spPr>
          <a:xfrm>
            <a:off x="215516" y="265212"/>
            <a:ext cx="8712968" cy="5093702"/>
          </a:xfrm>
          <a:prstGeom prst="rect">
            <a:avLst/>
          </a:prstGeom>
          <a:solidFill>
            <a:schemeClr val="bg1"/>
          </a:solidFill>
        </p:spPr>
        <p:txBody>
          <a:bodyPr wrap="square">
            <a:spAutoFit/>
          </a:bodyPr>
          <a:lstStyle/>
          <a:p>
            <a:r>
              <a:rPr lang="en-GB" sz="1300" i="1" dirty="0">
                <a:solidFill>
                  <a:schemeClr val="accent2">
                    <a:lumMod val="75000"/>
                  </a:schemeClr>
                </a:solidFill>
              </a:rPr>
              <a:t>Dear Max, </a:t>
            </a:r>
          </a:p>
          <a:p>
            <a:endParaRPr lang="en-GB" sz="1300" i="1" dirty="0">
              <a:solidFill>
                <a:schemeClr val="accent2">
                  <a:lumMod val="75000"/>
                </a:schemeClr>
              </a:solidFill>
            </a:endParaRPr>
          </a:p>
          <a:p>
            <a:r>
              <a:rPr lang="en-GB" sz="1300" i="1" dirty="0">
                <a:solidFill>
                  <a:schemeClr val="accent2">
                    <a:lumMod val="75000"/>
                  </a:schemeClr>
                </a:solidFill>
              </a:rPr>
              <a:t>I am very sorry that it was not possible for me to attend your 50-years-of-particle-physics Fest in person. Talks and speeches will recall the wealth of your contributions to our field, ATLAS will be covered by Karl, so I would here only want to address a few personal words to you. </a:t>
            </a:r>
          </a:p>
          <a:p>
            <a:endParaRPr lang="en-GB" sz="1300" i="1" dirty="0">
              <a:solidFill>
                <a:schemeClr val="accent2">
                  <a:lumMod val="75000"/>
                </a:schemeClr>
              </a:solidFill>
            </a:endParaRPr>
          </a:p>
          <a:p>
            <a:r>
              <a:rPr lang="en-GB" sz="1300" i="1" dirty="0">
                <a:solidFill>
                  <a:schemeClr val="accent2">
                    <a:lumMod val="75000"/>
                  </a:schemeClr>
                </a:solidFill>
              </a:rPr>
              <a:t>Yesterday, I was looking again at pictures I took in 2019 during the ATLAS Week of a place so deeply filled with history, history with a capital H as well as personal, anecdotal history: Rosa-Luxemburg Platz, </a:t>
            </a:r>
            <a:r>
              <a:rPr lang="en-GB" sz="1300" i="1" dirty="0" err="1">
                <a:solidFill>
                  <a:schemeClr val="accent2">
                    <a:lumMod val="75000"/>
                  </a:schemeClr>
                </a:solidFill>
              </a:rPr>
              <a:t>Volksbühne</a:t>
            </a:r>
            <a:r>
              <a:rPr lang="en-GB" sz="1300" i="1" dirty="0">
                <a:solidFill>
                  <a:schemeClr val="accent2">
                    <a:lumMod val="75000"/>
                  </a:schemeClr>
                </a:solidFill>
              </a:rPr>
              <a:t>, Karl-Liebknecht-Haus, the Babylon cinema — in Berlin — your city. Every grateful hour I spent with you during the last years were a relish for me, I consumed your inexhaustible wealth of stories about physics, life and humanity. </a:t>
            </a:r>
          </a:p>
          <a:p>
            <a:endParaRPr lang="en-GB" sz="1300" i="1" dirty="0">
              <a:solidFill>
                <a:schemeClr val="accent2">
                  <a:lumMod val="75000"/>
                </a:schemeClr>
              </a:solidFill>
            </a:endParaRPr>
          </a:p>
          <a:p>
            <a:r>
              <a:rPr lang="en-GB" sz="1300" i="1" dirty="0">
                <a:solidFill>
                  <a:schemeClr val="accent2">
                    <a:lumMod val="75000"/>
                  </a:schemeClr>
                </a:solidFill>
              </a:rPr>
              <a:t>With your experience, as a border crosser between East and West, you had to learn early to advocate and stand firm to make your ideas heard. You always cared. You engaged in the Federation of German Scientists (</a:t>
            </a:r>
            <a:r>
              <a:rPr lang="en-GB" sz="1300" i="1" dirty="0" err="1">
                <a:solidFill>
                  <a:schemeClr val="accent2">
                    <a:lumMod val="75000"/>
                  </a:schemeClr>
                </a:solidFill>
              </a:rPr>
              <a:t>Vereinigung</a:t>
            </a:r>
            <a:r>
              <a:rPr lang="en-GB" sz="1300" i="1" dirty="0">
                <a:solidFill>
                  <a:schemeClr val="accent2">
                    <a:lumMod val="75000"/>
                  </a:schemeClr>
                </a:solidFill>
              </a:rPr>
              <a:t> </a:t>
            </a:r>
            <a:r>
              <a:rPr lang="en-GB" sz="1300" i="1" dirty="0" err="1">
                <a:solidFill>
                  <a:schemeClr val="accent2">
                    <a:lumMod val="75000"/>
                  </a:schemeClr>
                </a:solidFill>
              </a:rPr>
              <a:t>Deutscher</a:t>
            </a:r>
            <a:r>
              <a:rPr lang="en-GB" sz="1300" i="1" dirty="0">
                <a:solidFill>
                  <a:schemeClr val="accent2">
                    <a:lumMod val="75000"/>
                  </a:schemeClr>
                </a:solidFill>
              </a:rPr>
              <a:t> </a:t>
            </a:r>
            <a:r>
              <a:rPr lang="en-GB" sz="1300" i="1" dirty="0" err="1">
                <a:solidFill>
                  <a:schemeClr val="accent2">
                    <a:lumMod val="75000"/>
                  </a:schemeClr>
                </a:solidFill>
              </a:rPr>
              <a:t>Wissenschaftler</a:t>
            </a:r>
            <a:r>
              <a:rPr lang="en-GB" sz="1300" i="1" dirty="0">
                <a:solidFill>
                  <a:schemeClr val="accent2">
                    <a:lumMod val="75000"/>
                  </a:schemeClr>
                </a:solidFill>
              </a:rPr>
              <a:t>) founded end of the 1950s by Carl Friedrich von </a:t>
            </a:r>
            <a:r>
              <a:rPr lang="en-GB" sz="1300" i="1" dirty="0" err="1">
                <a:solidFill>
                  <a:schemeClr val="accent2">
                    <a:lumMod val="75000"/>
                  </a:schemeClr>
                </a:solidFill>
              </a:rPr>
              <a:t>Weizsäcker</a:t>
            </a:r>
            <a:r>
              <a:rPr lang="en-GB" sz="1300" i="1" dirty="0">
                <a:solidFill>
                  <a:schemeClr val="accent2">
                    <a:lumMod val="75000"/>
                  </a:schemeClr>
                </a:solidFill>
              </a:rPr>
              <a:t>, Otto Hahn and Max Born to reflect on the new responsibility physicists carried in the nuclear age. </a:t>
            </a:r>
          </a:p>
          <a:p>
            <a:endParaRPr lang="en-GB" sz="1300" i="1" dirty="0">
              <a:solidFill>
                <a:schemeClr val="accent2">
                  <a:lumMod val="75000"/>
                </a:schemeClr>
              </a:solidFill>
            </a:endParaRPr>
          </a:p>
          <a:p>
            <a:r>
              <a:rPr lang="en-GB" sz="1300" i="1" dirty="0">
                <a:solidFill>
                  <a:schemeClr val="accent2">
                    <a:lumMod val="75000"/>
                  </a:schemeClr>
                </a:solidFill>
              </a:rPr>
              <a:t>With indefatigable dedication and perseverance you champion your ideas, in particular those on your </a:t>
            </a:r>
            <a:r>
              <a:rPr lang="en-GB" sz="1300" i="1" dirty="0" err="1">
                <a:solidFill>
                  <a:schemeClr val="accent2">
                    <a:lumMod val="75000"/>
                  </a:schemeClr>
                </a:solidFill>
              </a:rPr>
              <a:t>favorite</a:t>
            </a:r>
            <a:r>
              <a:rPr lang="en-GB" sz="1300" i="1" dirty="0">
                <a:solidFill>
                  <a:schemeClr val="accent2">
                    <a:lumMod val="75000"/>
                  </a:schemeClr>
                </a:solidFill>
              </a:rPr>
              <a:t> colliders, never loosing the big picture of things out of sight. You are deeply concerned about what is possible, realism prevails over dreams. Progress in physics is made in small well-controlled steps, deepening our understanding with every one of these towards and beyond the beauty of the artwork we have constructed altogether and through generations: the Standard Model. A triumph of depth and patience over cursoriness and fashion, the precedence of dialogue over confrontation, up to the recent past. I wish you a wonderful fest, joy and health. </a:t>
            </a:r>
          </a:p>
          <a:p>
            <a:endParaRPr lang="en-GB" sz="1300" i="1" dirty="0">
              <a:solidFill>
                <a:schemeClr val="accent2">
                  <a:lumMod val="75000"/>
                </a:schemeClr>
              </a:solidFill>
            </a:endParaRPr>
          </a:p>
          <a:p>
            <a:r>
              <a:rPr lang="en-GB" sz="1300" i="1" dirty="0">
                <a:solidFill>
                  <a:schemeClr val="accent2">
                    <a:lumMod val="75000"/>
                  </a:schemeClr>
                </a:solidFill>
              </a:rPr>
              <a:t>With my admiration and friendship, yours Andreas. </a:t>
            </a:r>
          </a:p>
        </p:txBody>
      </p:sp>
    </p:spTree>
    <p:extLst>
      <p:ext uri="{BB962C8B-B14F-4D97-AF65-F5344CB8AC3E}">
        <p14:creationId xmlns:p14="http://schemas.microsoft.com/office/powerpoint/2010/main" val="3628074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4A33C-F737-1C4F-9553-920B3A6686CB}"/>
              </a:ext>
            </a:extLst>
          </p:cNvPr>
          <p:cNvSpPr>
            <a:spLocks noGrp="1"/>
          </p:cNvSpPr>
          <p:nvPr>
            <p:ph type="title"/>
          </p:nvPr>
        </p:nvSpPr>
        <p:spPr/>
        <p:txBody>
          <a:bodyPr/>
          <a:lstStyle/>
          <a:p>
            <a:r>
              <a:rPr lang="en-GB"/>
              <a:t>The pre-ATLAS days … </a:t>
            </a:r>
          </a:p>
        </p:txBody>
      </p:sp>
      <p:sp>
        <p:nvSpPr>
          <p:cNvPr id="4" name="Textfeld 3">
            <a:extLst>
              <a:ext uri="{FF2B5EF4-FFF2-40B4-BE49-F238E27FC236}">
                <a16:creationId xmlns:a16="http://schemas.microsoft.com/office/drawing/2014/main" id="{9B393D93-A79D-C646-A1B8-9586B1A30552}"/>
              </a:ext>
            </a:extLst>
          </p:cNvPr>
          <p:cNvSpPr txBox="1"/>
          <p:nvPr/>
        </p:nvSpPr>
        <p:spPr>
          <a:xfrm>
            <a:off x="107504" y="1057300"/>
            <a:ext cx="6261651" cy="954107"/>
          </a:xfrm>
          <a:prstGeom prst="rect">
            <a:avLst/>
          </a:prstGeom>
          <a:noFill/>
        </p:spPr>
        <p:txBody>
          <a:bodyPr wrap="none" rtlCol="0">
            <a:spAutoFit/>
          </a:bodyPr>
          <a:lstStyle/>
          <a:p>
            <a:pPr marL="285750" indent="-285750">
              <a:buFont typeface="Arial" panose="020B0604020202020204" pitchFamily="34" charset="0"/>
              <a:buChar char="•"/>
            </a:pPr>
            <a:r>
              <a:rPr lang="en-GB" sz="1400"/>
              <a:t>First contacts to Max during his time as H1 Spokesperson  (2002 – 2006)</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Mainly related to German pre-selection of CERN fellow candidates </a:t>
            </a:r>
          </a:p>
          <a:p>
            <a:r>
              <a:rPr lang="en-GB" sz="1400"/>
              <a:t> </a:t>
            </a:r>
          </a:p>
        </p:txBody>
      </p:sp>
      <p:pic>
        <p:nvPicPr>
          <p:cNvPr id="6" name="Grafik 5">
            <a:extLst>
              <a:ext uri="{FF2B5EF4-FFF2-40B4-BE49-F238E27FC236}">
                <a16:creationId xmlns:a16="http://schemas.microsoft.com/office/drawing/2014/main" id="{45117267-CD6B-3E4B-9F98-5C421B6E4406}"/>
              </a:ext>
            </a:extLst>
          </p:cNvPr>
          <p:cNvPicPr>
            <a:picLocks noChangeAspect="1"/>
          </p:cNvPicPr>
          <p:nvPr/>
        </p:nvPicPr>
        <p:blipFill>
          <a:blip r:embed="rId2"/>
          <a:stretch>
            <a:fillRect/>
          </a:stretch>
        </p:blipFill>
        <p:spPr>
          <a:xfrm>
            <a:off x="539552" y="2011407"/>
            <a:ext cx="2866819" cy="2646294"/>
          </a:xfrm>
          <a:prstGeom prst="rect">
            <a:avLst/>
          </a:prstGeom>
        </p:spPr>
      </p:pic>
      <p:sp>
        <p:nvSpPr>
          <p:cNvPr id="9" name="Textfeld 8">
            <a:extLst>
              <a:ext uri="{FF2B5EF4-FFF2-40B4-BE49-F238E27FC236}">
                <a16:creationId xmlns:a16="http://schemas.microsoft.com/office/drawing/2014/main" id="{F4B694AD-3B21-EE4C-BA78-93380C1F3B58}"/>
              </a:ext>
            </a:extLst>
          </p:cNvPr>
          <p:cNvSpPr txBox="1"/>
          <p:nvPr/>
        </p:nvSpPr>
        <p:spPr>
          <a:xfrm>
            <a:off x="4641393" y="3505572"/>
            <a:ext cx="1689886" cy="338554"/>
          </a:xfrm>
          <a:prstGeom prst="rect">
            <a:avLst/>
          </a:prstGeom>
          <a:noFill/>
        </p:spPr>
        <p:txBody>
          <a:bodyPr wrap="none" rtlCol="0">
            <a:spAutoFit/>
          </a:bodyPr>
          <a:lstStyle/>
          <a:p>
            <a:r>
              <a:rPr lang="en-GB" sz="1600" i="1" dirty="0">
                <a:solidFill>
                  <a:srgbClr val="008000"/>
                </a:solidFill>
              </a:rPr>
              <a:t>Calm approach  </a:t>
            </a:r>
          </a:p>
        </p:txBody>
      </p:sp>
      <p:sp>
        <p:nvSpPr>
          <p:cNvPr id="10" name="Textfeld 9">
            <a:extLst>
              <a:ext uri="{FF2B5EF4-FFF2-40B4-BE49-F238E27FC236}">
                <a16:creationId xmlns:a16="http://schemas.microsoft.com/office/drawing/2014/main" id="{4B1DE5FD-CDA8-E643-A6EE-B70659EC930D}"/>
              </a:ext>
            </a:extLst>
          </p:cNvPr>
          <p:cNvSpPr txBox="1"/>
          <p:nvPr/>
        </p:nvSpPr>
        <p:spPr>
          <a:xfrm>
            <a:off x="5380489" y="2713484"/>
            <a:ext cx="2887329" cy="338554"/>
          </a:xfrm>
          <a:prstGeom prst="rect">
            <a:avLst/>
          </a:prstGeom>
          <a:noFill/>
        </p:spPr>
        <p:txBody>
          <a:bodyPr wrap="none" rtlCol="0">
            <a:spAutoFit/>
          </a:bodyPr>
          <a:lstStyle/>
          <a:p>
            <a:r>
              <a:rPr lang="en-GB" sz="1600" i="1" dirty="0">
                <a:solidFill>
                  <a:srgbClr val="008000"/>
                </a:solidFill>
              </a:rPr>
              <a:t>Care about the young people </a:t>
            </a:r>
          </a:p>
        </p:txBody>
      </p:sp>
      <p:sp>
        <p:nvSpPr>
          <p:cNvPr id="11" name="Textfeld 10">
            <a:extLst>
              <a:ext uri="{FF2B5EF4-FFF2-40B4-BE49-F238E27FC236}">
                <a16:creationId xmlns:a16="http://schemas.microsoft.com/office/drawing/2014/main" id="{70236CDE-124D-2F4A-9542-38F6DAA7FD13}"/>
              </a:ext>
            </a:extLst>
          </p:cNvPr>
          <p:cNvSpPr txBox="1"/>
          <p:nvPr/>
        </p:nvSpPr>
        <p:spPr>
          <a:xfrm>
            <a:off x="6284146" y="4153644"/>
            <a:ext cx="1723549" cy="338554"/>
          </a:xfrm>
          <a:prstGeom prst="rect">
            <a:avLst/>
          </a:prstGeom>
          <a:noFill/>
        </p:spPr>
        <p:txBody>
          <a:bodyPr wrap="none" rtlCol="0">
            <a:spAutoFit/>
          </a:bodyPr>
          <a:lstStyle/>
          <a:p>
            <a:r>
              <a:rPr lang="en-GB" sz="1600" i="1" dirty="0">
                <a:solidFill>
                  <a:srgbClr val="008000"/>
                </a:solidFill>
              </a:rPr>
              <a:t>General wisdom </a:t>
            </a:r>
          </a:p>
        </p:txBody>
      </p:sp>
      <p:sp>
        <p:nvSpPr>
          <p:cNvPr id="13" name="Textfeld 12">
            <a:extLst>
              <a:ext uri="{FF2B5EF4-FFF2-40B4-BE49-F238E27FC236}">
                <a16:creationId xmlns:a16="http://schemas.microsoft.com/office/drawing/2014/main" id="{2D376D04-DC94-EA44-A23C-A5DCB14B92CD}"/>
              </a:ext>
            </a:extLst>
          </p:cNvPr>
          <p:cNvSpPr txBox="1"/>
          <p:nvPr/>
        </p:nvSpPr>
        <p:spPr>
          <a:xfrm>
            <a:off x="5220072" y="4873724"/>
            <a:ext cx="1952779" cy="338554"/>
          </a:xfrm>
          <a:prstGeom prst="rect">
            <a:avLst/>
          </a:prstGeom>
          <a:noFill/>
        </p:spPr>
        <p:txBody>
          <a:bodyPr wrap="none" rtlCol="0">
            <a:spAutoFit/>
          </a:bodyPr>
          <a:lstStyle/>
          <a:p>
            <a:r>
              <a:rPr lang="en-GB" sz="1600" i="1" dirty="0">
                <a:solidFill>
                  <a:srgbClr val="008000"/>
                </a:solidFill>
              </a:rPr>
              <a:t>Broadly interested </a:t>
            </a:r>
          </a:p>
        </p:txBody>
      </p:sp>
    </p:spTree>
    <p:extLst>
      <p:ext uri="{BB962C8B-B14F-4D97-AF65-F5344CB8AC3E}">
        <p14:creationId xmlns:p14="http://schemas.microsoft.com/office/powerpoint/2010/main" val="26580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7093A-2B43-3A49-ADEC-9376191C8C8E}"/>
              </a:ext>
            </a:extLst>
          </p:cNvPr>
          <p:cNvSpPr>
            <a:spLocks noGrp="1"/>
          </p:cNvSpPr>
          <p:nvPr>
            <p:ph type="title"/>
          </p:nvPr>
        </p:nvSpPr>
        <p:spPr/>
        <p:txBody>
          <a:bodyPr/>
          <a:lstStyle/>
          <a:p>
            <a:r>
              <a:rPr lang="en-GB"/>
              <a:t>Max Klein’s early days in ATLAS </a:t>
            </a:r>
          </a:p>
        </p:txBody>
      </p:sp>
      <p:sp>
        <p:nvSpPr>
          <p:cNvPr id="4" name="Textfeld 3">
            <a:extLst>
              <a:ext uri="{FF2B5EF4-FFF2-40B4-BE49-F238E27FC236}">
                <a16:creationId xmlns:a16="http://schemas.microsoft.com/office/drawing/2014/main" id="{D715582B-D642-9A48-B580-FEC2DF2A18EA}"/>
              </a:ext>
            </a:extLst>
          </p:cNvPr>
          <p:cNvSpPr txBox="1"/>
          <p:nvPr/>
        </p:nvSpPr>
        <p:spPr>
          <a:xfrm>
            <a:off x="323528" y="812815"/>
            <a:ext cx="7917360" cy="4308872"/>
          </a:xfrm>
          <a:prstGeom prst="rect">
            <a:avLst/>
          </a:prstGeom>
          <a:noFill/>
        </p:spPr>
        <p:txBody>
          <a:bodyPr wrap="none" rtlCol="0">
            <a:spAutoFit/>
          </a:bodyPr>
          <a:lstStyle/>
          <a:p>
            <a:pPr marL="285750" indent="-285750">
              <a:buFont typeface="Arial" panose="020B0604020202020204" pitchFamily="34" charset="0"/>
              <a:buChar char="•"/>
            </a:pPr>
            <a:r>
              <a:rPr lang="en-GB" sz="1400"/>
              <a:t>Joined the ATLAS Collaboration on 1 January 2007 </a:t>
            </a:r>
          </a:p>
          <a:p>
            <a:endParaRPr lang="en-GB" sz="1400"/>
          </a:p>
          <a:p>
            <a:pPr marL="285750" indent="-285750">
              <a:buFont typeface="Arial" panose="020B0604020202020204" pitchFamily="34" charset="0"/>
              <a:buChar char="•"/>
            </a:pPr>
            <a:r>
              <a:rPr lang="en-GB" sz="1400"/>
              <a:t>Strongly interested in </a:t>
            </a:r>
            <a:r>
              <a:rPr lang="en-GB" sz="1400" b="1">
                <a:solidFill>
                  <a:schemeClr val="accent2">
                    <a:lumMod val="75000"/>
                  </a:schemeClr>
                </a:solidFill>
              </a:rPr>
              <a:t>Standard Model Physics </a:t>
            </a:r>
          </a:p>
          <a:p>
            <a:r>
              <a:rPr lang="en-GB" sz="1400"/>
              <a:t>      and precise measurements </a:t>
            </a:r>
          </a:p>
          <a:p>
            <a:endParaRPr lang="en-GB" sz="1400"/>
          </a:p>
          <a:p>
            <a:r>
              <a:rPr lang="en-GB" sz="1400">
                <a:solidFill>
                  <a:schemeClr val="accent2">
                    <a:lumMod val="75000"/>
                  </a:schemeClr>
                </a:solidFill>
              </a:rPr>
              <a:t>      W and Z physics, QCD measurements, pdf </a:t>
            </a:r>
          </a:p>
          <a:p>
            <a:r>
              <a:rPr lang="en-GB" sz="1400">
                <a:solidFill>
                  <a:schemeClr val="accent2">
                    <a:lumMod val="75000"/>
                  </a:schemeClr>
                </a:solidFill>
              </a:rPr>
              <a:t>      (with focus on the exploitation of ep and pp synergies) </a:t>
            </a:r>
          </a:p>
          <a:p>
            <a:r>
              <a:rPr lang="en-GB" sz="1400">
                <a:solidFill>
                  <a:schemeClr val="accent2">
                    <a:lumMod val="75000"/>
                  </a:schemeClr>
                </a:solidFill>
              </a:rPr>
              <a:t> </a:t>
            </a:r>
          </a:p>
          <a:p>
            <a:r>
              <a:rPr lang="en-GB" sz="1400">
                <a:solidFill>
                  <a:schemeClr val="accent2">
                    <a:lumMod val="75000"/>
                  </a:schemeClr>
                </a:solidFill>
              </a:rPr>
              <a:t>      Max’ first “titles” in ATLAS:       </a:t>
            </a:r>
          </a:p>
          <a:p>
            <a:r>
              <a:rPr lang="en-GB" sz="1200">
                <a:solidFill>
                  <a:schemeClr val="accent2">
                    <a:lumMod val="75000"/>
                  </a:schemeClr>
                </a:solidFill>
              </a:rPr>
              <a:t>      “Contact person for the Standard Model group on luminosity” </a:t>
            </a:r>
          </a:p>
          <a:p>
            <a:r>
              <a:rPr lang="en-GB" sz="1200">
                <a:solidFill>
                  <a:schemeClr val="accent2">
                    <a:lumMod val="75000"/>
                  </a:schemeClr>
                </a:solidFill>
              </a:rPr>
              <a:t>      “CSC Standard Model reviewer” </a:t>
            </a:r>
            <a:r>
              <a:rPr lang="en-GB" sz="1200"/>
              <a:t> </a:t>
            </a:r>
          </a:p>
          <a:p>
            <a:endParaRPr lang="en-GB" sz="1400" b="1">
              <a:solidFill>
                <a:schemeClr val="accent2">
                  <a:lumMod val="75000"/>
                </a:schemeClr>
              </a:solidFill>
            </a:endParaRPr>
          </a:p>
          <a:p>
            <a:endParaRPr lang="en-GB" sz="1400" b="1">
              <a:solidFill>
                <a:schemeClr val="accent2">
                  <a:lumMod val="75000"/>
                </a:schemeClr>
              </a:solidFill>
            </a:endParaRPr>
          </a:p>
          <a:p>
            <a:pPr marL="285750" indent="-285750">
              <a:buFont typeface="Arial" panose="020B0604020202020204" pitchFamily="34" charset="0"/>
              <a:buChar char="•"/>
            </a:pPr>
            <a:r>
              <a:rPr lang="en-GB" sz="1400" i="1">
                <a:solidFill>
                  <a:schemeClr val="accent2">
                    <a:lumMod val="75000"/>
                  </a:schemeClr>
                </a:solidFill>
              </a:rPr>
              <a:t>AT the beginning, Max felt that ATLAS had too heavy, cumbersome structures,… too formal,…</a:t>
            </a:r>
          </a:p>
          <a:p>
            <a:endParaRPr lang="en-GB" sz="1400" i="1">
              <a:solidFill>
                <a:schemeClr val="accent2">
                  <a:lumMod val="75000"/>
                </a:schemeClr>
              </a:solidFill>
            </a:endParaRPr>
          </a:p>
          <a:p>
            <a:endParaRPr lang="en-GB" sz="1200"/>
          </a:p>
          <a:p>
            <a:pPr marL="171450" indent="-171450">
              <a:buFont typeface="Arial" panose="020B0604020202020204" pitchFamily="34" charset="0"/>
              <a:buChar char="•"/>
            </a:pPr>
            <a:r>
              <a:rPr lang="en-GB" sz="1400"/>
              <a:t>   A “very steep” ATLAS career: </a:t>
            </a:r>
          </a:p>
          <a:p>
            <a:pPr marL="171450" indent="-171450">
              <a:buFont typeface="Arial" panose="020B0604020202020204" pitchFamily="34" charset="0"/>
              <a:buChar char="•"/>
            </a:pPr>
            <a:endParaRPr lang="en-GB" sz="1400"/>
          </a:p>
          <a:p>
            <a:r>
              <a:rPr lang="en-GB" sz="1400"/>
              <a:t>      On 1. March 2008 Max Klein was appointed as </a:t>
            </a:r>
            <a:r>
              <a:rPr lang="en-GB" sz="1400" b="1">
                <a:solidFill>
                  <a:schemeClr val="accent2">
                    <a:lumMod val="75000"/>
                  </a:schemeClr>
                </a:solidFill>
              </a:rPr>
              <a:t>ATLAS Publication Committee Chair </a:t>
            </a:r>
            <a:endParaRPr lang="en-GB" sz="1400" i="1">
              <a:solidFill>
                <a:schemeClr val="accent2">
                  <a:lumMod val="75000"/>
                </a:schemeClr>
              </a:solidFill>
            </a:endParaRPr>
          </a:p>
          <a:p>
            <a:endParaRPr lang="en-GB" sz="1400" i="1">
              <a:solidFill>
                <a:schemeClr val="accent2">
                  <a:lumMod val="75000"/>
                </a:schemeClr>
              </a:solidFill>
            </a:endParaRPr>
          </a:p>
        </p:txBody>
      </p:sp>
      <p:pic>
        <p:nvPicPr>
          <p:cNvPr id="6" name="Grafik 5">
            <a:extLst>
              <a:ext uri="{FF2B5EF4-FFF2-40B4-BE49-F238E27FC236}">
                <a16:creationId xmlns:a16="http://schemas.microsoft.com/office/drawing/2014/main" id="{32A2F088-F956-2147-AC22-ACA1B05BBBC1}"/>
              </a:ext>
            </a:extLst>
          </p:cNvPr>
          <p:cNvPicPr>
            <a:picLocks noChangeAspect="1"/>
          </p:cNvPicPr>
          <p:nvPr/>
        </p:nvPicPr>
        <p:blipFill>
          <a:blip r:embed="rId2"/>
          <a:stretch>
            <a:fillRect/>
          </a:stretch>
        </p:blipFill>
        <p:spPr>
          <a:xfrm>
            <a:off x="5676067" y="907544"/>
            <a:ext cx="3005763" cy="2382004"/>
          </a:xfrm>
          <a:prstGeom prst="rect">
            <a:avLst/>
          </a:prstGeom>
        </p:spPr>
      </p:pic>
    </p:spTree>
    <p:extLst>
      <p:ext uri="{BB962C8B-B14F-4D97-AF65-F5344CB8AC3E}">
        <p14:creationId xmlns:p14="http://schemas.microsoft.com/office/powerpoint/2010/main" val="321751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7093A-2B43-3A49-ADEC-9376191C8C8E}"/>
              </a:ext>
            </a:extLst>
          </p:cNvPr>
          <p:cNvSpPr>
            <a:spLocks noGrp="1"/>
          </p:cNvSpPr>
          <p:nvPr>
            <p:ph type="title"/>
          </p:nvPr>
        </p:nvSpPr>
        <p:spPr/>
        <p:txBody>
          <a:bodyPr/>
          <a:lstStyle/>
          <a:p>
            <a:r>
              <a:rPr lang="en-GB"/>
              <a:t>Max Klein’s early days in ATLAS </a:t>
            </a:r>
          </a:p>
        </p:txBody>
      </p:sp>
      <p:sp>
        <p:nvSpPr>
          <p:cNvPr id="4" name="Textfeld 3">
            <a:extLst>
              <a:ext uri="{FF2B5EF4-FFF2-40B4-BE49-F238E27FC236}">
                <a16:creationId xmlns:a16="http://schemas.microsoft.com/office/drawing/2014/main" id="{D715582B-D642-9A48-B580-FEC2DF2A18EA}"/>
              </a:ext>
            </a:extLst>
          </p:cNvPr>
          <p:cNvSpPr txBox="1"/>
          <p:nvPr/>
        </p:nvSpPr>
        <p:spPr>
          <a:xfrm>
            <a:off x="323528" y="812815"/>
            <a:ext cx="5147563" cy="2462213"/>
          </a:xfrm>
          <a:prstGeom prst="rect">
            <a:avLst/>
          </a:prstGeom>
          <a:noFill/>
        </p:spPr>
        <p:txBody>
          <a:bodyPr wrap="none" rtlCol="0">
            <a:spAutoFit/>
          </a:bodyPr>
          <a:lstStyle/>
          <a:p>
            <a:endParaRPr lang="en-GB" sz="1400" b="1">
              <a:solidFill>
                <a:schemeClr val="accent2">
                  <a:lumMod val="75000"/>
                </a:schemeClr>
              </a:solidFill>
            </a:endParaRPr>
          </a:p>
          <a:p>
            <a:r>
              <a:rPr lang="en-GB" sz="1400" b="1">
                <a:solidFill>
                  <a:schemeClr val="accent2">
                    <a:lumMod val="75000"/>
                  </a:schemeClr>
                </a:solidFill>
              </a:rPr>
              <a:t>      </a:t>
            </a:r>
            <a:r>
              <a:rPr lang="en-GB" sz="1400" i="1">
                <a:solidFill>
                  <a:schemeClr val="accent2">
                    <a:lumMod val="75000"/>
                  </a:schemeClr>
                </a:solidFill>
              </a:rPr>
              <a:t>Max felt that ATLAS had too heavy, cumbersome </a:t>
            </a:r>
          </a:p>
          <a:p>
            <a:r>
              <a:rPr lang="en-GB" sz="1400" i="1">
                <a:solidFill>
                  <a:schemeClr val="accent2">
                    <a:lumMod val="75000"/>
                  </a:schemeClr>
                </a:solidFill>
              </a:rPr>
              <a:t>      structures,…</a:t>
            </a:r>
          </a:p>
          <a:p>
            <a:endParaRPr lang="en-GB" sz="1400" i="1">
              <a:solidFill>
                <a:schemeClr val="accent2">
                  <a:lumMod val="75000"/>
                </a:schemeClr>
              </a:solidFill>
            </a:endParaRPr>
          </a:p>
          <a:p>
            <a:pPr marL="285750" indent="-285750">
              <a:buFont typeface="Arial" panose="020B0604020202020204" pitchFamily="34" charset="0"/>
              <a:buChar char="•"/>
            </a:pPr>
            <a:r>
              <a:rPr lang="en-GB" sz="1400" i="1">
                <a:solidFill>
                  <a:schemeClr val="accent2">
                    <a:lumMod val="75000"/>
                  </a:schemeClr>
                </a:solidFill>
              </a:rPr>
              <a:t> Maybe this was a reason why Max decided to set up an </a:t>
            </a:r>
          </a:p>
          <a:p>
            <a:r>
              <a:rPr lang="en-GB" sz="1400" i="1">
                <a:solidFill>
                  <a:schemeClr val="accent2">
                    <a:lumMod val="75000"/>
                  </a:schemeClr>
                </a:solidFill>
              </a:rPr>
              <a:t>       informal group called </a:t>
            </a:r>
            <a:r>
              <a:rPr lang="en-GB" sz="1400" b="1" i="1">
                <a:solidFill>
                  <a:schemeClr val="accent2">
                    <a:lumMod val="75000"/>
                  </a:schemeClr>
                </a:solidFill>
              </a:rPr>
              <a:t>ELAN</a:t>
            </a:r>
            <a:r>
              <a:rPr lang="en-GB" sz="1400" i="1">
                <a:solidFill>
                  <a:schemeClr val="accent2">
                    <a:lumMod val="75000"/>
                  </a:schemeClr>
                </a:solidFill>
              </a:rPr>
              <a:t>  (</a:t>
            </a:r>
            <a:r>
              <a:rPr lang="en-GB" sz="1400" i="1" err="1">
                <a:solidFill>
                  <a:schemeClr val="accent2">
                    <a:lumMod val="75000"/>
                  </a:schemeClr>
                </a:solidFill>
              </a:rPr>
              <a:t>engl</a:t>
            </a:r>
            <a:r>
              <a:rPr lang="en-GB" sz="1400" i="1">
                <a:solidFill>
                  <a:schemeClr val="accent2">
                    <a:lumMod val="75000"/>
                  </a:schemeClr>
                </a:solidFill>
              </a:rPr>
              <a:t>: impetus, drive, pep, ...)</a:t>
            </a:r>
          </a:p>
          <a:p>
            <a:r>
              <a:rPr lang="en-GB" sz="1400" i="1">
                <a:solidFill>
                  <a:schemeClr val="accent2">
                    <a:lumMod val="75000"/>
                  </a:schemeClr>
                </a:solidFill>
              </a:rPr>
              <a:t>       to carry out the W and Z boson analysis with first data </a:t>
            </a:r>
          </a:p>
          <a:p>
            <a:endParaRPr lang="en-GB" sz="1400" i="1">
              <a:solidFill>
                <a:schemeClr val="accent2">
                  <a:lumMod val="75000"/>
                </a:schemeClr>
              </a:solidFill>
            </a:endParaRPr>
          </a:p>
          <a:p>
            <a:pPr marL="285750" indent="-285750">
              <a:buFont typeface="Arial" panose="020B0604020202020204" pitchFamily="34" charset="0"/>
              <a:buChar char="•"/>
            </a:pPr>
            <a:r>
              <a:rPr lang="en-GB" sz="1400" i="1">
                <a:solidFill>
                  <a:schemeClr val="accent2">
                    <a:lumMod val="75000"/>
                  </a:schemeClr>
                </a:solidFill>
              </a:rPr>
              <a:t>.. and even worse… the group was know to have dinner </a:t>
            </a:r>
          </a:p>
          <a:p>
            <a:r>
              <a:rPr lang="en-GB" sz="1400" i="1">
                <a:solidFill>
                  <a:schemeClr val="accent2">
                    <a:lumMod val="75000"/>
                  </a:schemeClr>
                </a:solidFill>
              </a:rPr>
              <a:t>      meetings, enjoying red wine that was labelled    </a:t>
            </a:r>
          </a:p>
          <a:p>
            <a:r>
              <a:rPr lang="en-GB" sz="1400" i="1">
                <a:solidFill>
                  <a:schemeClr val="accent2">
                    <a:lumMod val="75000"/>
                  </a:schemeClr>
                </a:solidFill>
              </a:rPr>
              <a:t>      “La </a:t>
            </a:r>
            <a:r>
              <a:rPr lang="en-GB" sz="1400" i="1" err="1">
                <a:solidFill>
                  <a:schemeClr val="accent2">
                    <a:lumMod val="75000"/>
                  </a:schemeClr>
                </a:solidFill>
              </a:rPr>
              <a:t>Rebelle</a:t>
            </a:r>
            <a:r>
              <a:rPr lang="en-GB" sz="1400" i="1">
                <a:solidFill>
                  <a:schemeClr val="accent2">
                    <a:lumMod val="75000"/>
                  </a:schemeClr>
                </a:solidFill>
              </a:rPr>
              <a:t>” </a:t>
            </a:r>
          </a:p>
        </p:txBody>
      </p:sp>
      <p:pic>
        <p:nvPicPr>
          <p:cNvPr id="11" name="Grafik 10">
            <a:extLst>
              <a:ext uri="{FF2B5EF4-FFF2-40B4-BE49-F238E27FC236}">
                <a16:creationId xmlns:a16="http://schemas.microsoft.com/office/drawing/2014/main" id="{137F3265-FEDD-0D4D-9998-600E5BF6619A}"/>
              </a:ext>
            </a:extLst>
          </p:cNvPr>
          <p:cNvPicPr>
            <a:picLocks noChangeAspect="1"/>
          </p:cNvPicPr>
          <p:nvPr/>
        </p:nvPicPr>
        <p:blipFill>
          <a:blip r:embed="rId2"/>
          <a:stretch>
            <a:fillRect/>
          </a:stretch>
        </p:blipFill>
        <p:spPr>
          <a:xfrm rot="10800000">
            <a:off x="5725451" y="865088"/>
            <a:ext cx="2944581" cy="2208436"/>
          </a:xfrm>
          <a:prstGeom prst="rect">
            <a:avLst/>
          </a:prstGeom>
        </p:spPr>
      </p:pic>
      <p:pic>
        <p:nvPicPr>
          <p:cNvPr id="13" name="Grafik 12">
            <a:extLst>
              <a:ext uri="{FF2B5EF4-FFF2-40B4-BE49-F238E27FC236}">
                <a16:creationId xmlns:a16="http://schemas.microsoft.com/office/drawing/2014/main" id="{FE9DA74C-C0A0-2A4D-834E-251A097EF8C8}"/>
              </a:ext>
            </a:extLst>
          </p:cNvPr>
          <p:cNvPicPr>
            <a:picLocks noChangeAspect="1"/>
          </p:cNvPicPr>
          <p:nvPr/>
        </p:nvPicPr>
        <p:blipFill>
          <a:blip r:embed="rId3"/>
          <a:stretch>
            <a:fillRect/>
          </a:stretch>
        </p:blipFill>
        <p:spPr>
          <a:xfrm rot="10800000">
            <a:off x="5718802" y="3231490"/>
            <a:ext cx="2944579" cy="2208434"/>
          </a:xfrm>
          <a:prstGeom prst="rect">
            <a:avLst/>
          </a:prstGeom>
        </p:spPr>
      </p:pic>
      <p:pic>
        <p:nvPicPr>
          <p:cNvPr id="15" name="Grafik 14">
            <a:extLst>
              <a:ext uri="{FF2B5EF4-FFF2-40B4-BE49-F238E27FC236}">
                <a16:creationId xmlns:a16="http://schemas.microsoft.com/office/drawing/2014/main" id="{2317A762-4A65-F546-A52E-8173BA1E03D8}"/>
              </a:ext>
            </a:extLst>
          </p:cNvPr>
          <p:cNvPicPr>
            <a:picLocks noChangeAspect="1"/>
          </p:cNvPicPr>
          <p:nvPr/>
        </p:nvPicPr>
        <p:blipFill rotWithShape="1">
          <a:blip r:embed="rId4"/>
          <a:srcRect l="36770" r="21944"/>
          <a:stretch/>
        </p:blipFill>
        <p:spPr>
          <a:xfrm rot="10800000">
            <a:off x="755576" y="3391398"/>
            <a:ext cx="1018055" cy="1849388"/>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386111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7093A-2B43-3A49-ADEC-9376191C8C8E}"/>
              </a:ext>
            </a:extLst>
          </p:cNvPr>
          <p:cNvSpPr>
            <a:spLocks noGrp="1"/>
          </p:cNvSpPr>
          <p:nvPr>
            <p:ph type="title"/>
          </p:nvPr>
        </p:nvSpPr>
        <p:spPr/>
        <p:txBody>
          <a:bodyPr/>
          <a:lstStyle/>
          <a:p>
            <a:r>
              <a:rPr lang="en-GB"/>
              <a:t>Max an the CSC Book  </a:t>
            </a:r>
          </a:p>
        </p:txBody>
      </p:sp>
      <p:sp>
        <p:nvSpPr>
          <p:cNvPr id="10" name="Textfeld 9">
            <a:extLst>
              <a:ext uri="{FF2B5EF4-FFF2-40B4-BE49-F238E27FC236}">
                <a16:creationId xmlns:a16="http://schemas.microsoft.com/office/drawing/2014/main" id="{1774B125-DD1A-2041-B31C-0434804C109F}"/>
              </a:ext>
            </a:extLst>
          </p:cNvPr>
          <p:cNvSpPr txBox="1"/>
          <p:nvPr/>
        </p:nvSpPr>
        <p:spPr>
          <a:xfrm>
            <a:off x="4126020" y="3370571"/>
            <a:ext cx="3969907" cy="1815882"/>
          </a:xfrm>
          <a:prstGeom prst="rect">
            <a:avLst/>
          </a:prstGeom>
          <a:noFill/>
        </p:spPr>
        <p:txBody>
          <a:bodyPr wrap="square">
            <a:spAutoFit/>
          </a:bodyPr>
          <a:lstStyle/>
          <a:p>
            <a:r>
              <a:rPr lang="en-GB" sz="1600" i="1" dirty="0">
                <a:solidFill>
                  <a:srgbClr val="008000"/>
                </a:solidFill>
              </a:rPr>
              <a:t>Critical judgement </a:t>
            </a:r>
          </a:p>
          <a:p>
            <a:endParaRPr lang="en-GB" sz="1600" i="1" dirty="0">
              <a:solidFill>
                <a:srgbClr val="008000"/>
              </a:solidFill>
            </a:endParaRPr>
          </a:p>
          <a:p>
            <a:r>
              <a:rPr lang="en-GB" sz="1600" i="1" dirty="0">
                <a:solidFill>
                  <a:srgbClr val="008000"/>
                </a:solidFill>
              </a:rPr>
              <a:t>  </a:t>
            </a:r>
          </a:p>
          <a:p>
            <a:r>
              <a:rPr lang="en-GB" sz="1600" i="1" dirty="0">
                <a:solidFill>
                  <a:srgbClr val="008000"/>
                </a:solidFill>
              </a:rPr>
              <a:t>                   general wisdom </a:t>
            </a:r>
          </a:p>
          <a:p>
            <a:endParaRPr lang="en-GB" sz="1600" i="1" dirty="0">
              <a:solidFill>
                <a:srgbClr val="008000"/>
              </a:solidFill>
            </a:endParaRPr>
          </a:p>
          <a:p>
            <a:endParaRPr lang="en-GB" sz="1600" i="1" dirty="0">
              <a:solidFill>
                <a:srgbClr val="008000"/>
              </a:solidFill>
            </a:endParaRPr>
          </a:p>
          <a:p>
            <a:r>
              <a:rPr lang="en-GB" sz="1600" i="1" dirty="0">
                <a:solidFill>
                  <a:srgbClr val="008000"/>
                </a:solidFill>
              </a:rPr>
              <a:t>                                    calm approach </a:t>
            </a:r>
          </a:p>
        </p:txBody>
      </p:sp>
      <p:pic>
        <p:nvPicPr>
          <p:cNvPr id="12" name="Grafik 11">
            <a:extLst>
              <a:ext uri="{FF2B5EF4-FFF2-40B4-BE49-F238E27FC236}">
                <a16:creationId xmlns:a16="http://schemas.microsoft.com/office/drawing/2014/main" id="{A353C77B-3ACC-914F-A5D3-C9B90196173D}"/>
              </a:ext>
            </a:extLst>
          </p:cNvPr>
          <p:cNvPicPr>
            <a:picLocks noChangeAspect="1"/>
          </p:cNvPicPr>
          <p:nvPr/>
        </p:nvPicPr>
        <p:blipFill>
          <a:blip r:embed="rId2"/>
          <a:stretch>
            <a:fillRect/>
          </a:stretch>
        </p:blipFill>
        <p:spPr>
          <a:xfrm rot="16200000">
            <a:off x="-345699" y="1438495"/>
            <a:ext cx="4562666" cy="3224212"/>
          </a:xfrm>
          <a:prstGeom prst="rect">
            <a:avLst/>
          </a:prstGeom>
        </p:spPr>
      </p:pic>
    </p:spTree>
    <p:extLst>
      <p:ext uri="{BB962C8B-B14F-4D97-AF65-F5344CB8AC3E}">
        <p14:creationId xmlns:p14="http://schemas.microsoft.com/office/powerpoint/2010/main" val="99378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7093A-2B43-3A49-ADEC-9376191C8C8E}"/>
              </a:ext>
            </a:extLst>
          </p:cNvPr>
          <p:cNvSpPr>
            <a:spLocks noGrp="1"/>
          </p:cNvSpPr>
          <p:nvPr>
            <p:ph type="title"/>
          </p:nvPr>
        </p:nvSpPr>
        <p:spPr/>
        <p:txBody>
          <a:bodyPr/>
          <a:lstStyle/>
          <a:p>
            <a:r>
              <a:rPr lang="en-GB"/>
              <a:t>Max an the CSC Book  </a:t>
            </a:r>
          </a:p>
        </p:txBody>
      </p:sp>
      <p:sp>
        <p:nvSpPr>
          <p:cNvPr id="6" name="Textfeld 5">
            <a:extLst>
              <a:ext uri="{FF2B5EF4-FFF2-40B4-BE49-F238E27FC236}">
                <a16:creationId xmlns:a16="http://schemas.microsoft.com/office/drawing/2014/main" id="{630AF659-3B1E-D940-9094-6DBEB9B2EC3E}"/>
              </a:ext>
            </a:extLst>
          </p:cNvPr>
          <p:cNvSpPr txBox="1"/>
          <p:nvPr/>
        </p:nvSpPr>
        <p:spPr>
          <a:xfrm>
            <a:off x="343036" y="1129308"/>
            <a:ext cx="4536504" cy="3477875"/>
          </a:xfrm>
          <a:prstGeom prst="rect">
            <a:avLst/>
          </a:prstGeom>
          <a:noFill/>
        </p:spPr>
        <p:txBody>
          <a:bodyPr wrap="square">
            <a:spAutoFit/>
          </a:bodyPr>
          <a:lstStyle/>
          <a:p>
            <a:r>
              <a:rPr lang="en-GB" sz="1100" dirty="0"/>
              <a:t>Dear Colleagues </a:t>
            </a:r>
            <a:br>
              <a:rPr lang="en-GB" sz="1100" dirty="0"/>
            </a:br>
            <a:br>
              <a:rPr lang="en-GB" sz="1100" dirty="0"/>
            </a:br>
            <a:r>
              <a:rPr lang="en-GB" sz="1100" dirty="0"/>
              <a:t> as was announced in my mail from last </a:t>
            </a:r>
            <a:br>
              <a:rPr lang="en-GB" sz="1100" dirty="0"/>
            </a:br>
            <a:r>
              <a:rPr lang="en-GB" sz="1100" dirty="0"/>
              <a:t> Thursday on the CSC book release: </a:t>
            </a:r>
            <a:br>
              <a:rPr lang="en-GB" sz="1100" dirty="0"/>
            </a:br>
            <a:br>
              <a:rPr lang="en-GB" sz="1100" dirty="0"/>
            </a:br>
            <a:r>
              <a:rPr lang="en-GB" sz="1100" dirty="0"/>
              <a:t> There are updates ongoing on the </a:t>
            </a:r>
            <a:r>
              <a:rPr lang="en-GB" sz="1100" dirty="0" err="1"/>
              <a:t>authorlist</a:t>
            </a:r>
            <a:r>
              <a:rPr lang="en-GB" sz="1100" dirty="0"/>
              <a:t>. </a:t>
            </a:r>
            <a:br>
              <a:rPr lang="en-GB" sz="1100" dirty="0"/>
            </a:br>
            <a:r>
              <a:rPr lang="en-GB" sz="1100" dirty="0"/>
              <a:t> In doubt or when interested, please look here, </a:t>
            </a:r>
            <a:br>
              <a:rPr lang="en-GB" sz="1100" dirty="0"/>
            </a:br>
            <a:br>
              <a:rPr lang="en-GB" sz="1100" dirty="0"/>
            </a:br>
            <a:r>
              <a:rPr lang="en-GB" sz="1100" dirty="0"/>
              <a:t>  </a:t>
            </a:r>
            <a:r>
              <a:rPr lang="en-GB" sz="1100" dirty="0">
                <a:hlinkClick r:id="rId2"/>
              </a:rPr>
              <a:t>http://atlas-authdb.web.cern.ch/atlas-authdb/</a:t>
            </a:r>
            <a:r>
              <a:rPr lang="en-GB" sz="1100" dirty="0"/>
              <a:t> </a:t>
            </a:r>
            <a:br>
              <a:rPr lang="en-GB" sz="1100" dirty="0"/>
            </a:br>
            <a:br>
              <a:rPr lang="en-GB" sz="1100" dirty="0"/>
            </a:br>
            <a:r>
              <a:rPr lang="en-GB" sz="1100" dirty="0"/>
              <a:t> make sure you get the CSC book </a:t>
            </a:r>
            <a:br>
              <a:rPr lang="en-GB" sz="1100" dirty="0"/>
            </a:br>
            <a:r>
              <a:rPr lang="en-GB" sz="1100" dirty="0"/>
              <a:t> version (a bit further down) and check if </a:t>
            </a:r>
            <a:br>
              <a:rPr lang="en-GB" sz="1100" dirty="0"/>
            </a:br>
            <a:r>
              <a:rPr lang="en-GB" sz="1100" dirty="0"/>
              <a:t> changes are necessary. Since the book release </a:t>
            </a:r>
            <a:br>
              <a:rPr lang="en-GB" sz="1100" dirty="0"/>
            </a:br>
            <a:r>
              <a:rPr lang="en-GB" sz="1100" dirty="0"/>
              <a:t> is imminent, a reply by the time of the </a:t>
            </a:r>
            <a:br>
              <a:rPr lang="en-GB" sz="1100" dirty="0"/>
            </a:br>
            <a:r>
              <a:rPr lang="en-GB" sz="1100" dirty="0"/>
              <a:t> reading, Wednesday 11am, CERN, is much appreciated. </a:t>
            </a:r>
            <a:br>
              <a:rPr lang="en-GB" sz="1100" dirty="0"/>
            </a:br>
            <a:br>
              <a:rPr lang="en-GB" sz="1100" dirty="0"/>
            </a:br>
            <a:r>
              <a:rPr lang="en-GB" sz="1100" dirty="0"/>
              <a:t> Comments please to </a:t>
            </a:r>
            <a:br>
              <a:rPr lang="en-GB" sz="1100" dirty="0"/>
            </a:br>
            <a:r>
              <a:rPr lang="en-GB" sz="1100" dirty="0"/>
              <a:t>  Marina </a:t>
            </a:r>
            <a:r>
              <a:rPr lang="en-GB" sz="1100" dirty="0" err="1"/>
              <a:t>Cobal</a:t>
            </a:r>
            <a:r>
              <a:rPr lang="en-GB" sz="1100" dirty="0"/>
              <a:t> </a:t>
            </a:r>
            <a:r>
              <a:rPr lang="en-GB" sz="1100" dirty="0">
                <a:hlinkClick r:id="rId3"/>
              </a:rPr>
              <a:t>&lt;Marina.Cobal@cern.ch&gt;</a:t>
            </a:r>
            <a:r>
              <a:rPr lang="en-GB" sz="1100" dirty="0"/>
              <a:t> </a:t>
            </a:r>
            <a:br>
              <a:rPr lang="en-GB" sz="1100" dirty="0"/>
            </a:br>
            <a:br>
              <a:rPr lang="en-GB" sz="1100" dirty="0"/>
            </a:br>
            <a:r>
              <a:rPr lang="en-GB" sz="1100" dirty="0"/>
              <a:t> best regards Max </a:t>
            </a:r>
          </a:p>
        </p:txBody>
      </p:sp>
      <p:sp>
        <p:nvSpPr>
          <p:cNvPr id="7" name="Textfeld 6">
            <a:extLst>
              <a:ext uri="{FF2B5EF4-FFF2-40B4-BE49-F238E27FC236}">
                <a16:creationId xmlns:a16="http://schemas.microsoft.com/office/drawing/2014/main" id="{DCADDFB1-702C-C64C-8901-F569F47B4436}"/>
              </a:ext>
            </a:extLst>
          </p:cNvPr>
          <p:cNvSpPr txBox="1"/>
          <p:nvPr/>
        </p:nvSpPr>
        <p:spPr>
          <a:xfrm>
            <a:off x="4126020" y="3370571"/>
            <a:ext cx="3969907" cy="1815882"/>
          </a:xfrm>
          <a:prstGeom prst="rect">
            <a:avLst/>
          </a:prstGeom>
          <a:noFill/>
        </p:spPr>
        <p:txBody>
          <a:bodyPr wrap="square">
            <a:spAutoFit/>
          </a:bodyPr>
          <a:lstStyle/>
          <a:p>
            <a:r>
              <a:rPr lang="en-GB" sz="1600" i="1" dirty="0">
                <a:solidFill>
                  <a:srgbClr val="008000"/>
                </a:solidFill>
              </a:rPr>
              <a:t>Critical judgement </a:t>
            </a:r>
          </a:p>
          <a:p>
            <a:endParaRPr lang="en-GB" sz="1600" i="1" dirty="0">
              <a:solidFill>
                <a:srgbClr val="008000"/>
              </a:solidFill>
            </a:endParaRPr>
          </a:p>
          <a:p>
            <a:r>
              <a:rPr lang="en-GB" sz="1600" i="1" dirty="0">
                <a:solidFill>
                  <a:srgbClr val="008000"/>
                </a:solidFill>
              </a:rPr>
              <a:t>  </a:t>
            </a:r>
          </a:p>
          <a:p>
            <a:r>
              <a:rPr lang="en-GB" sz="1600" i="1" dirty="0">
                <a:solidFill>
                  <a:srgbClr val="008000"/>
                </a:solidFill>
              </a:rPr>
              <a:t>                   general wisdom </a:t>
            </a:r>
          </a:p>
          <a:p>
            <a:endParaRPr lang="en-GB" sz="1600" i="1" dirty="0">
              <a:solidFill>
                <a:srgbClr val="008000"/>
              </a:solidFill>
            </a:endParaRPr>
          </a:p>
          <a:p>
            <a:endParaRPr lang="en-GB" sz="1600" i="1" dirty="0">
              <a:solidFill>
                <a:srgbClr val="008000"/>
              </a:solidFill>
            </a:endParaRPr>
          </a:p>
          <a:p>
            <a:r>
              <a:rPr lang="en-GB" sz="1600" i="1" dirty="0">
                <a:solidFill>
                  <a:srgbClr val="008000"/>
                </a:solidFill>
              </a:rPr>
              <a:t>                                    calm approach </a:t>
            </a:r>
          </a:p>
        </p:txBody>
      </p:sp>
      <p:pic>
        <p:nvPicPr>
          <p:cNvPr id="9" name="Grafik 8">
            <a:extLst>
              <a:ext uri="{FF2B5EF4-FFF2-40B4-BE49-F238E27FC236}">
                <a16:creationId xmlns:a16="http://schemas.microsoft.com/office/drawing/2014/main" id="{CB7861EC-DBC8-AF49-BEA3-D8F17FEB8CD3}"/>
              </a:ext>
            </a:extLst>
          </p:cNvPr>
          <p:cNvPicPr>
            <a:picLocks noChangeAspect="1"/>
          </p:cNvPicPr>
          <p:nvPr/>
        </p:nvPicPr>
        <p:blipFill rotWithShape="1">
          <a:blip r:embed="rId4"/>
          <a:srcRect t="15784" r="4637" b="21079"/>
          <a:stretch/>
        </p:blipFill>
        <p:spPr>
          <a:xfrm>
            <a:off x="6282189" y="913284"/>
            <a:ext cx="2394267" cy="2113559"/>
          </a:xfrm>
          <a:prstGeom prst="rect">
            <a:avLst/>
          </a:prstGeom>
        </p:spPr>
      </p:pic>
    </p:spTree>
    <p:extLst>
      <p:ext uri="{BB962C8B-B14F-4D97-AF65-F5344CB8AC3E}">
        <p14:creationId xmlns:p14="http://schemas.microsoft.com/office/powerpoint/2010/main" val="1193635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8B4E89F-3D51-7249-B4EA-D9D52D52636D}"/>
              </a:ext>
            </a:extLst>
          </p:cNvPr>
          <p:cNvPicPr>
            <a:picLocks noChangeAspect="1"/>
          </p:cNvPicPr>
          <p:nvPr/>
        </p:nvPicPr>
        <p:blipFill>
          <a:blip r:embed="rId2"/>
          <a:stretch>
            <a:fillRect/>
          </a:stretch>
        </p:blipFill>
        <p:spPr>
          <a:xfrm>
            <a:off x="1547664" y="1417340"/>
            <a:ext cx="5196920" cy="3672408"/>
          </a:xfrm>
          <a:prstGeom prst="rect">
            <a:avLst/>
          </a:prstGeom>
          <a:scene3d>
            <a:camera prst="orthographicFront">
              <a:rot lat="0" lon="0" rev="5400000"/>
            </a:camera>
            <a:lightRig rig="threePt" dir="t"/>
          </a:scene3d>
        </p:spPr>
      </p:pic>
      <p:sp>
        <p:nvSpPr>
          <p:cNvPr id="2" name="Titel 1">
            <a:extLst>
              <a:ext uri="{FF2B5EF4-FFF2-40B4-BE49-F238E27FC236}">
                <a16:creationId xmlns:a16="http://schemas.microsoft.com/office/drawing/2014/main" id="{A0B7093A-2B43-3A49-ADEC-9376191C8C8E}"/>
              </a:ext>
            </a:extLst>
          </p:cNvPr>
          <p:cNvSpPr>
            <a:spLocks noGrp="1"/>
          </p:cNvSpPr>
          <p:nvPr>
            <p:ph type="title"/>
          </p:nvPr>
        </p:nvSpPr>
        <p:spPr/>
        <p:txBody>
          <a:bodyPr/>
          <a:lstStyle/>
          <a:p>
            <a:r>
              <a:rPr lang="en-GB"/>
              <a:t>First Data in ATLAS  </a:t>
            </a:r>
          </a:p>
        </p:txBody>
      </p:sp>
    </p:spTree>
    <p:extLst>
      <p:ext uri="{BB962C8B-B14F-4D97-AF65-F5344CB8AC3E}">
        <p14:creationId xmlns:p14="http://schemas.microsoft.com/office/powerpoint/2010/main" val="2550603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22075-DEB4-D64E-96DD-54DD66687623}"/>
              </a:ext>
            </a:extLst>
          </p:cNvPr>
          <p:cNvSpPr>
            <a:spLocks noGrp="1"/>
          </p:cNvSpPr>
          <p:nvPr>
            <p:ph type="title"/>
          </p:nvPr>
        </p:nvSpPr>
        <p:spPr>
          <a:xfrm>
            <a:off x="323528" y="121196"/>
            <a:ext cx="7772400" cy="444500"/>
          </a:xfrm>
        </p:spPr>
        <p:txBody>
          <a:bodyPr/>
          <a:lstStyle/>
          <a:p>
            <a:r>
              <a:rPr lang="en-GB"/>
              <a:t>The Run-1 legacy results on W and Z bosons </a:t>
            </a:r>
          </a:p>
        </p:txBody>
      </p:sp>
      <p:pic>
        <p:nvPicPr>
          <p:cNvPr id="5" name="Grafik 4">
            <a:extLst>
              <a:ext uri="{FF2B5EF4-FFF2-40B4-BE49-F238E27FC236}">
                <a16:creationId xmlns:a16="http://schemas.microsoft.com/office/drawing/2014/main" id="{6570A7A0-925A-D842-8B7A-35E0E75A7C9F}"/>
              </a:ext>
            </a:extLst>
          </p:cNvPr>
          <p:cNvPicPr>
            <a:picLocks noChangeAspect="1"/>
          </p:cNvPicPr>
          <p:nvPr/>
        </p:nvPicPr>
        <p:blipFill rotWithShape="1">
          <a:blip r:embed="rId2"/>
          <a:srcRect b="41273"/>
          <a:stretch/>
        </p:blipFill>
        <p:spPr>
          <a:xfrm>
            <a:off x="395536" y="769268"/>
            <a:ext cx="3600400" cy="2736304"/>
          </a:xfrm>
          <a:prstGeom prst="rect">
            <a:avLst/>
          </a:prstGeom>
        </p:spPr>
      </p:pic>
      <p:pic>
        <p:nvPicPr>
          <p:cNvPr id="7" name="Grafik 6">
            <a:extLst>
              <a:ext uri="{FF2B5EF4-FFF2-40B4-BE49-F238E27FC236}">
                <a16:creationId xmlns:a16="http://schemas.microsoft.com/office/drawing/2014/main" id="{1D9A8486-40C0-EB4D-9028-9F2DF96FF1C0}"/>
              </a:ext>
            </a:extLst>
          </p:cNvPr>
          <p:cNvPicPr>
            <a:picLocks noChangeAspect="1"/>
          </p:cNvPicPr>
          <p:nvPr/>
        </p:nvPicPr>
        <p:blipFill>
          <a:blip r:embed="rId3"/>
          <a:stretch>
            <a:fillRect/>
          </a:stretch>
        </p:blipFill>
        <p:spPr>
          <a:xfrm>
            <a:off x="4559920" y="913284"/>
            <a:ext cx="2660774" cy="2854285"/>
          </a:xfrm>
          <a:prstGeom prst="rect">
            <a:avLst/>
          </a:prstGeom>
        </p:spPr>
      </p:pic>
      <p:sp>
        <p:nvSpPr>
          <p:cNvPr id="9" name="Textfeld 8">
            <a:extLst>
              <a:ext uri="{FF2B5EF4-FFF2-40B4-BE49-F238E27FC236}">
                <a16:creationId xmlns:a16="http://schemas.microsoft.com/office/drawing/2014/main" id="{041DE407-EDD9-7441-AC77-9ED75C420C7A}"/>
              </a:ext>
            </a:extLst>
          </p:cNvPr>
          <p:cNvSpPr txBox="1"/>
          <p:nvPr/>
        </p:nvSpPr>
        <p:spPr>
          <a:xfrm>
            <a:off x="4209728" y="3767569"/>
            <a:ext cx="4538736" cy="1323439"/>
          </a:xfrm>
          <a:prstGeom prst="rect">
            <a:avLst/>
          </a:prstGeom>
          <a:noFill/>
        </p:spPr>
        <p:txBody>
          <a:bodyPr wrap="square">
            <a:spAutoFit/>
          </a:bodyPr>
          <a:lstStyle/>
          <a:p>
            <a:r>
              <a:rPr lang="en-GB" sz="800" dirty="0"/>
              <a:t>The excellent theoretical understanding of the production of electroweak W and Z gauge bosons in proton–proton collisions at the LHC makes these “standard-candle” processes ideal for studying the detailed performance of the ATLAS detector, and thus improves the precision on measurements. Specifically, differences in the couplings of the W</a:t>
            </a:r>
            <a:r>
              <a:rPr lang="en-GB" sz="800" baseline="30000" dirty="0"/>
              <a:t>+</a:t>
            </a:r>
            <a:r>
              <a:rPr lang="en-GB" sz="800" dirty="0"/>
              <a:t>, W</a:t>
            </a:r>
            <a:r>
              <a:rPr lang="en-GB" sz="800" baseline="30000" dirty="0"/>
              <a:t>–</a:t>
            </a:r>
            <a:r>
              <a:rPr lang="en-GB" sz="800" dirty="0"/>
              <a:t>, Z and </a:t>
            </a:r>
            <a:r>
              <a:rPr lang="en-GB" sz="800" dirty="0" err="1"/>
              <a:t>γ</a:t>
            </a:r>
            <a:r>
              <a:rPr lang="en-GB" sz="800" dirty="0"/>
              <a:t>* bosons to quarks and antiquarks appear as differences in rapidity distributions that reveal additional information about the structure of the proton.</a:t>
            </a:r>
          </a:p>
          <a:p>
            <a:r>
              <a:rPr lang="en-GB" sz="800" dirty="0"/>
              <a:t>Protons are often considered to be composed of two up quarks and one down quark, but when probed at small distances they reveal additional content. This includes a “sea” of up and down quarks, strange quarks from the heavier second generation of particles, and the gluons that bind the quarks together into the proton.</a:t>
            </a:r>
          </a:p>
        </p:txBody>
      </p:sp>
      <p:pic>
        <p:nvPicPr>
          <p:cNvPr id="11" name="Grafik 10">
            <a:extLst>
              <a:ext uri="{FF2B5EF4-FFF2-40B4-BE49-F238E27FC236}">
                <a16:creationId xmlns:a16="http://schemas.microsoft.com/office/drawing/2014/main" id="{76A4C54B-FC02-0042-B16C-E3F3B775D0DE}"/>
              </a:ext>
            </a:extLst>
          </p:cNvPr>
          <p:cNvPicPr>
            <a:picLocks noChangeAspect="1"/>
          </p:cNvPicPr>
          <p:nvPr/>
        </p:nvPicPr>
        <p:blipFill>
          <a:blip r:embed="rId4"/>
          <a:stretch>
            <a:fillRect/>
          </a:stretch>
        </p:blipFill>
        <p:spPr>
          <a:xfrm>
            <a:off x="539552" y="3829739"/>
            <a:ext cx="1440159" cy="1384280"/>
          </a:xfrm>
          <a:prstGeom prst="rect">
            <a:avLst/>
          </a:prstGeom>
        </p:spPr>
      </p:pic>
      <p:pic>
        <p:nvPicPr>
          <p:cNvPr id="13" name="Grafik 12">
            <a:extLst>
              <a:ext uri="{FF2B5EF4-FFF2-40B4-BE49-F238E27FC236}">
                <a16:creationId xmlns:a16="http://schemas.microsoft.com/office/drawing/2014/main" id="{06C4ABD0-2512-EE4A-9CCA-591702C7BFB8}"/>
              </a:ext>
            </a:extLst>
          </p:cNvPr>
          <p:cNvPicPr>
            <a:picLocks noChangeAspect="1"/>
          </p:cNvPicPr>
          <p:nvPr/>
        </p:nvPicPr>
        <p:blipFill>
          <a:blip r:embed="rId5"/>
          <a:stretch>
            <a:fillRect/>
          </a:stretch>
        </p:blipFill>
        <p:spPr>
          <a:xfrm>
            <a:off x="2195736" y="3829739"/>
            <a:ext cx="1507704" cy="1446545"/>
          </a:xfrm>
          <a:prstGeom prst="rect">
            <a:avLst/>
          </a:prstGeom>
        </p:spPr>
      </p:pic>
      <p:sp>
        <p:nvSpPr>
          <p:cNvPr id="14" name="Textfeld 13">
            <a:extLst>
              <a:ext uri="{FF2B5EF4-FFF2-40B4-BE49-F238E27FC236}">
                <a16:creationId xmlns:a16="http://schemas.microsoft.com/office/drawing/2014/main" id="{52BAAFFA-A07C-7B46-B5F3-44D35D1EE582}"/>
              </a:ext>
            </a:extLst>
          </p:cNvPr>
          <p:cNvSpPr txBox="1"/>
          <p:nvPr/>
        </p:nvSpPr>
        <p:spPr>
          <a:xfrm>
            <a:off x="4211960" y="5214019"/>
            <a:ext cx="4824536" cy="307777"/>
          </a:xfrm>
          <a:prstGeom prst="rect">
            <a:avLst/>
          </a:prstGeom>
          <a:noFill/>
        </p:spPr>
        <p:txBody>
          <a:bodyPr wrap="square">
            <a:spAutoFit/>
          </a:bodyPr>
          <a:lstStyle/>
          <a:p>
            <a:r>
              <a:rPr lang="en-GB" sz="1400" i="1" dirty="0">
                <a:solidFill>
                  <a:srgbClr val="008000"/>
                </a:solidFill>
              </a:rPr>
              <a:t>Extreme rigour and care in physics analysis</a:t>
            </a:r>
          </a:p>
        </p:txBody>
      </p:sp>
      <p:sp>
        <p:nvSpPr>
          <p:cNvPr id="15" name="Rechteck 14">
            <a:extLst>
              <a:ext uri="{FF2B5EF4-FFF2-40B4-BE49-F238E27FC236}">
                <a16:creationId xmlns:a16="http://schemas.microsoft.com/office/drawing/2014/main" id="{9EEB3F14-017F-4248-924C-193037D9D0A0}"/>
              </a:ext>
            </a:extLst>
          </p:cNvPr>
          <p:cNvSpPr/>
          <p:nvPr/>
        </p:nvSpPr>
        <p:spPr bwMode="auto">
          <a:xfrm>
            <a:off x="1835696" y="1443360"/>
            <a:ext cx="792088" cy="1179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71831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49210-5182-6445-809C-5A195C72262C}"/>
              </a:ext>
            </a:extLst>
          </p:cNvPr>
          <p:cNvSpPr>
            <a:spLocks noGrp="1"/>
          </p:cNvSpPr>
          <p:nvPr>
            <p:ph type="title"/>
          </p:nvPr>
        </p:nvSpPr>
        <p:spPr/>
        <p:txBody>
          <a:bodyPr/>
          <a:lstStyle/>
          <a:p>
            <a:r>
              <a:rPr lang="en-GB"/>
              <a:t>Max Klein as ATLAS group leader </a:t>
            </a:r>
          </a:p>
        </p:txBody>
      </p:sp>
      <p:sp>
        <p:nvSpPr>
          <p:cNvPr id="5" name="Textfeld 4">
            <a:extLst>
              <a:ext uri="{FF2B5EF4-FFF2-40B4-BE49-F238E27FC236}">
                <a16:creationId xmlns:a16="http://schemas.microsoft.com/office/drawing/2014/main" id="{35179287-771A-814E-9743-6703636C1E2D}"/>
              </a:ext>
            </a:extLst>
          </p:cNvPr>
          <p:cNvSpPr txBox="1"/>
          <p:nvPr/>
        </p:nvSpPr>
        <p:spPr>
          <a:xfrm>
            <a:off x="2869456" y="4879533"/>
            <a:ext cx="5590976" cy="523220"/>
          </a:xfrm>
          <a:prstGeom prst="rect">
            <a:avLst/>
          </a:prstGeom>
          <a:noFill/>
        </p:spPr>
        <p:txBody>
          <a:bodyPr wrap="square">
            <a:spAutoFit/>
          </a:bodyPr>
          <a:lstStyle/>
          <a:p>
            <a:r>
              <a:rPr lang="en-GB" sz="1400" i="1" dirty="0">
                <a:solidFill>
                  <a:srgbClr val="008000"/>
                </a:solidFill>
              </a:rPr>
              <a:t>“ … talk to each of us and try to ensure people were happy and fulfilling their potential.”</a:t>
            </a:r>
          </a:p>
        </p:txBody>
      </p:sp>
      <p:pic>
        <p:nvPicPr>
          <p:cNvPr id="9" name="Grafik 8">
            <a:extLst>
              <a:ext uri="{FF2B5EF4-FFF2-40B4-BE49-F238E27FC236}">
                <a16:creationId xmlns:a16="http://schemas.microsoft.com/office/drawing/2014/main" id="{739A7A6A-CD96-BA48-8C24-BC9736371FEB}"/>
              </a:ext>
            </a:extLst>
          </p:cNvPr>
          <p:cNvPicPr>
            <a:picLocks noChangeAspect="1"/>
          </p:cNvPicPr>
          <p:nvPr/>
        </p:nvPicPr>
        <p:blipFill>
          <a:blip r:embed="rId2"/>
          <a:stretch>
            <a:fillRect/>
          </a:stretch>
        </p:blipFill>
        <p:spPr>
          <a:xfrm>
            <a:off x="395536" y="749480"/>
            <a:ext cx="5106144" cy="3829608"/>
          </a:xfrm>
          <a:prstGeom prst="rect">
            <a:avLst/>
          </a:prstGeom>
        </p:spPr>
      </p:pic>
      <p:sp>
        <p:nvSpPr>
          <p:cNvPr id="10" name="Textfeld 9">
            <a:extLst>
              <a:ext uri="{FF2B5EF4-FFF2-40B4-BE49-F238E27FC236}">
                <a16:creationId xmlns:a16="http://schemas.microsoft.com/office/drawing/2014/main" id="{54254946-3C15-724E-B94C-E89960178164}"/>
              </a:ext>
            </a:extLst>
          </p:cNvPr>
          <p:cNvSpPr txBox="1"/>
          <p:nvPr/>
        </p:nvSpPr>
        <p:spPr>
          <a:xfrm>
            <a:off x="5996384" y="2118836"/>
            <a:ext cx="2736304" cy="1092607"/>
          </a:xfrm>
          <a:prstGeom prst="rect">
            <a:avLst/>
          </a:prstGeom>
          <a:noFill/>
        </p:spPr>
        <p:txBody>
          <a:bodyPr wrap="square">
            <a:spAutoFit/>
          </a:bodyPr>
          <a:lstStyle/>
          <a:p>
            <a:r>
              <a:rPr lang="en-GB" sz="1300" i="1" dirty="0">
                <a:solidFill>
                  <a:srgbClr val="008000"/>
                </a:solidFill>
              </a:rPr>
              <a:t>“.. share his infinite knowledge on physics and pdfs with young enthusiast members of the group - teaching them for real what they only read in books so far…”</a:t>
            </a:r>
          </a:p>
        </p:txBody>
      </p:sp>
    </p:spTree>
    <p:extLst>
      <p:ext uri="{BB962C8B-B14F-4D97-AF65-F5344CB8AC3E}">
        <p14:creationId xmlns:p14="http://schemas.microsoft.com/office/powerpoint/2010/main" val="1818707358"/>
      </p:ext>
    </p:extLst>
  </p:cSld>
  <p:clrMapOvr>
    <a:masterClrMapping/>
  </p:clrMapOvr>
</p:sld>
</file>

<file path=ppt/theme/theme1.xml><?xml version="1.0" encoding="utf-8"?>
<a:theme xmlns:a="http://schemas.openxmlformats.org/drawingml/2006/main" name="Standarddesign">
  <a:themeElements>
    <a:clrScheme name="Custom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813FF"/>
      </a:hlink>
      <a:folHlink>
        <a:srgbClr val="1A4FEB"/>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1470</Words>
  <Application>Microsoft Macintosh PowerPoint</Application>
  <PresentationFormat>Bildschirmpräsentation (16:10)</PresentationFormat>
  <Paragraphs>168</Paragraphs>
  <Slides>17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Times</vt:lpstr>
      <vt:lpstr>Times New Roman</vt:lpstr>
      <vt:lpstr>Standarddesign</vt:lpstr>
      <vt:lpstr>PowerPoint-Präsentation</vt:lpstr>
      <vt:lpstr>The pre-ATLAS days … </vt:lpstr>
      <vt:lpstr>Max Klein’s early days in ATLAS </vt:lpstr>
      <vt:lpstr>Max Klein’s early days in ATLAS </vt:lpstr>
      <vt:lpstr>Max an the CSC Book  </vt:lpstr>
      <vt:lpstr>Max an the CSC Book  </vt:lpstr>
      <vt:lpstr>First Data in ATLAS  </vt:lpstr>
      <vt:lpstr>The Run-1 legacy results on W and Z bosons </vt:lpstr>
      <vt:lpstr>Max Klein as ATLAS group leader </vt:lpstr>
      <vt:lpstr>Max Klein as CB Chair </vt:lpstr>
      <vt:lpstr>Max Klein as CB Chair </vt:lpstr>
      <vt:lpstr>PowerPoint-Präsentation</vt:lpstr>
      <vt:lpstr>Max Klein as a person “Beyond Physics”  </vt:lpstr>
      <vt:lpstr>Max and ECFA </vt:lpstr>
      <vt:lpstr>Max Born Prize for Max Klein  </vt:lpstr>
      <vt:lpstr>PowerPoint-Präsentation</vt:lpstr>
      <vt:lpstr>PowerPoint-Präsentation</vt:lpstr>
    </vt:vector>
  </TitlesOfParts>
  <Company>Universität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Karl Jakobs</dc:creator>
  <cp:lastModifiedBy>karl.jakobs02@outlook.de</cp:lastModifiedBy>
  <cp:revision>4798</cp:revision>
  <cp:lastPrinted>2020-11-19T07:57:53Z</cp:lastPrinted>
  <dcterms:created xsi:type="dcterms:W3CDTF">2010-01-21T06:15:29Z</dcterms:created>
  <dcterms:modified xsi:type="dcterms:W3CDTF">2022-12-09T10:00:38Z</dcterms:modified>
</cp:coreProperties>
</file>