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437" r:id="rId2"/>
    <p:sldId id="438" r:id="rId3"/>
    <p:sldId id="361" r:id="rId4"/>
    <p:sldId id="359" r:id="rId5"/>
    <p:sldId id="1591" r:id="rId6"/>
    <p:sldId id="312" r:id="rId7"/>
    <p:sldId id="1730" r:id="rId8"/>
    <p:sldId id="1728" r:id="rId9"/>
    <p:sldId id="1729" r:id="rId10"/>
    <p:sldId id="260" r:id="rId11"/>
    <p:sldId id="1588" r:id="rId12"/>
    <p:sldId id="370" r:id="rId13"/>
    <p:sldId id="1592" r:id="rId14"/>
    <p:sldId id="1560" r:id="rId15"/>
    <p:sldId id="1727" r:id="rId16"/>
    <p:sldId id="1717" r:id="rId17"/>
    <p:sldId id="1734" r:id="rId18"/>
    <p:sldId id="1726" r:id="rId19"/>
    <p:sldId id="1586" r:id="rId20"/>
    <p:sldId id="1589" r:id="rId21"/>
    <p:sldId id="1733" r:id="rId22"/>
    <p:sldId id="283" r:id="rId23"/>
    <p:sldId id="1597" r:id="rId24"/>
    <p:sldId id="1731" r:id="rId25"/>
    <p:sldId id="1732" r:id="rId26"/>
    <p:sldId id="1598" r:id="rId27"/>
    <p:sldId id="1596" r:id="rId28"/>
    <p:sldId id="1738" r:id="rId29"/>
    <p:sldId id="1737" r:id="rId30"/>
  </p:sldIdLst>
  <p:sldSz cx="12192000" cy="6858000"/>
  <p:notesSz cx="6858000" cy="9144000"/>
  <p:defaultTextStyle>
    <a:defPPr>
      <a:defRPr lang="en-US"/>
    </a:defPPr>
    <a:lvl1pPr marL="0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0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8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8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8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7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96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46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96" algn="l" defTabSz="4571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F479F"/>
    <a:srgbClr val="5661DA"/>
    <a:srgbClr val="5E52BC"/>
    <a:srgbClr val="3538FF"/>
    <a:srgbClr val="AE9E49"/>
    <a:srgbClr val="1B33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6"/>
    <p:restoredTop sz="96197" autoAdjust="0"/>
  </p:normalViewPr>
  <p:slideViewPr>
    <p:cSldViewPr snapToGrid="0" snapToObjects="1">
      <p:cViewPr varScale="1">
        <p:scale>
          <a:sx n="90" d="100"/>
          <a:sy n="90" d="100"/>
        </p:scale>
        <p:origin x="168" y="7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DB9F7-FB95-5B49-81D5-A6292D05164F}" type="datetimeFigureOut">
              <a:rPr lang="en-US" smtClean="0"/>
              <a:pPr/>
              <a:t>12/7/22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67A2E-FA6F-0341-8570-996F48668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55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0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8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8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8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7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96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46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96" algn="l" defTabSz="457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With the mandate to help preparing an update on the ep option for the LHC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67A2E-FA6F-0341-8570-996F48668AA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13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FCC Week in Amsterdam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67A2E-FA6F-0341-8570-996F48668AA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05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ICFA Meeting in Beijing in 2014: no obstacle too big; Does not get deterred by obstacles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67A2E-FA6F-0341-8570-996F48668AA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92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Grenada 2019 with Kandinski as choice for CDR: Circle in a Circle from 1923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67A2E-FA6F-0341-8570-996F48668AA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58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From Max @ PERLE Workshop in Orsay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67A2E-FA6F-0341-8570-996F48668AA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94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2A8C30-A664-594D-A604-0E1563ECA668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505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5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765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6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611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First workshop in Chavannes de Bogies in 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67A2E-FA6F-0341-8570-996F48668AA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21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Max was not alone in IPAC but got the support from a broader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67A2E-FA6F-0341-8570-996F48668AA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46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13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250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LHeC / PERLE Workshop @ Orsay in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67A2E-FA6F-0341-8570-996F48668AA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44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Max it was never only work. There was always room for enjoying the moment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67A2E-FA6F-0341-8570-996F48668AA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45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12/7/22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12/7/22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12/7/22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27th, 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LHeC/FCCeh and PERLE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4887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October 3rd, 2022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Status and Plans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79279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7806267" y="6553200"/>
            <a:ext cx="29464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Oliver </a:t>
            </a:r>
            <a:r>
              <a:rPr lang="en-US" sz="1500" dirty="0" err="1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Brüning</a:t>
            </a: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, CERN</a:t>
            </a: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11277600" y="6553201"/>
            <a:ext cx="91440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65AA659-64D5-2744-AD1B-33C18361B25C}" type="slidenum">
              <a:rPr lang="en-US" sz="150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500" b="1" dirty="0">
              <a:solidFill>
                <a:srgbClr val="006633"/>
              </a:solidFill>
              <a:latin typeface="Garamon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0" y="6556375"/>
            <a:ext cx="7416800" cy="26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6633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Max Fest, Liverpool 9. December 2022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txStyles>
    <p:titleStyle>
      <a:lvl1pPr algn="ctr" defTabSz="4571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2" indent="-342862" algn="l" defTabSz="45715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8" indent="-285718" algn="l" defTabSz="45715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4" indent="-228574" algn="l" defTabSz="45715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3" indent="-228574" algn="l" defTabSz="45715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72" indent="-228574" algn="l" defTabSz="45715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22" indent="-228574" algn="l" defTabSz="4571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71" indent="-228574" algn="l" defTabSz="4571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20" indent="-228574" algn="l" defTabSz="4571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70" indent="-228574" algn="l" defTabSz="4571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6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18" Type="http://schemas.openxmlformats.org/officeDocument/2006/relationships/image" Target="../media/image38.png"/><Relationship Id="rId3" Type="http://schemas.openxmlformats.org/officeDocument/2006/relationships/image" Target="../media/image23.jpe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5" Type="http://schemas.openxmlformats.org/officeDocument/2006/relationships/image" Target="../media/image9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24" Type="http://schemas.openxmlformats.org/officeDocument/2006/relationships/image" Target="../media/image43.pn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23" Type="http://schemas.openxmlformats.org/officeDocument/2006/relationships/image" Target="../media/image42.png"/><Relationship Id="rId10" Type="http://schemas.openxmlformats.org/officeDocument/2006/relationships/image" Target="../media/image30.pn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wmf"/><Relationship Id="rId14" Type="http://schemas.openxmlformats.org/officeDocument/2006/relationships/image" Target="../media/image34.png"/><Relationship Id="rId22" Type="http://schemas.openxmlformats.org/officeDocument/2006/relationships/oleObject" Target="???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iff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Max Fest">
            <a:extLst>
              <a:ext uri="{FF2B5EF4-FFF2-40B4-BE49-F238E27FC236}">
                <a16:creationId xmlns:a16="http://schemas.microsoft.com/office/drawing/2014/main" id="{EAFA9D0B-1690-A35A-FE87-C1D5AD47B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3" b="6327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68224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logo-example-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914400"/>
            <a:ext cx="31242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9" descr="Logo_Big-BN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5012" y="5676901"/>
            <a:ext cx="3100388" cy="113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0" descr="Liverpool_UN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0752" y="4876802"/>
            <a:ext cx="2607623" cy="69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1" descr="CI_logo_larg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1676400"/>
            <a:ext cx="19812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2" descr="cernlogo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1982" y="1066800"/>
            <a:ext cx="132601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4" descr="logo-AU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52602" y="2819400"/>
            <a:ext cx="4402103" cy="7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5" descr="uludag_universitesi1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05802" y="2667002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15200" y="2743202"/>
            <a:ext cx="10287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73" descr="ankara-logo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48400" y="2743202"/>
            <a:ext cx="1028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24" descr="EPFL-logo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52802" y="4953000"/>
            <a:ext cx="1450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28" descr="sera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419602" y="4038601"/>
            <a:ext cx="4183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29" descr="tobbetu-logo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590090" y="2743200"/>
            <a:ext cx="1019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Box 30"/>
          <p:cNvSpPr txBox="1">
            <a:spLocks noChangeArrowheads="1"/>
          </p:cNvSpPr>
          <p:nvPr/>
        </p:nvSpPr>
        <p:spPr bwMode="auto">
          <a:xfrm>
            <a:off x="9463090" y="3362325"/>
            <a:ext cx="1016103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 sz="1600" dirty="0" err="1"/>
              <a:t>TOBB</a:t>
            </a:r>
            <a:r>
              <a:rPr lang="en-US" sz="1600" dirty="0"/>
              <a:t> </a:t>
            </a:r>
            <a:r>
              <a:rPr lang="en-US" sz="1600" dirty="0" err="1"/>
              <a:t>ETU</a:t>
            </a:r>
            <a:endParaRPr lang="en-US" sz="1600" dirty="0"/>
          </a:p>
        </p:txBody>
      </p:sp>
      <p:pic>
        <p:nvPicPr>
          <p:cNvPr id="29711" name="Picture 67" descr="desylogo100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352800" y="3886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69" descr="ecfasmall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686801" y="4038601"/>
            <a:ext cx="11430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3" descr="800px-Ntnu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181600" y="914402"/>
            <a:ext cx="2438400" cy="874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9714" name="Picture 3" descr="clic-logo-myfavorite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686800" y="838200"/>
            <a:ext cx="14620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5" descr="logo-c.gif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602663" y="5334000"/>
            <a:ext cx="1720850" cy="99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30" descr="JLab_logo_text_white1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045077" y="1752602"/>
            <a:ext cx="37941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31" descr="weblogo5-legnaro.gif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752600" y="4114801"/>
            <a:ext cx="14478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32" descr="logo08-legnaro.g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524000" y="5105402"/>
            <a:ext cx="1828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0" name="TextBox 33"/>
          <p:cNvSpPr txBox="1">
            <a:spLocks noChangeArrowheads="1"/>
          </p:cNvSpPr>
          <p:nvPr/>
        </p:nvSpPr>
        <p:spPr bwMode="auto">
          <a:xfrm>
            <a:off x="10021889" y="6172200"/>
            <a:ext cx="549717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3333FF"/>
                </a:solidFill>
              </a:rPr>
              <a:t>KEK</a:t>
            </a:r>
          </a:p>
        </p:txBody>
      </p:sp>
      <p:sp>
        <p:nvSpPr>
          <p:cNvPr id="29721" name="TextBox 4"/>
          <p:cNvSpPr txBox="1">
            <a:spLocks noChangeArrowheads="1"/>
          </p:cNvSpPr>
          <p:nvPr/>
        </p:nvSpPr>
        <p:spPr bwMode="auto">
          <a:xfrm flipH="1">
            <a:off x="1523999" y="194370"/>
            <a:ext cx="9085264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ea typeface="Arial" charset="0"/>
                <a:cs typeface="Arial" charset="0"/>
              </a:rPr>
              <a:t>LHeC</a:t>
            </a:r>
            <a:r>
              <a:rPr lang="en-US" sz="2800" b="1" u="sng" dirty="0">
                <a:solidFill>
                  <a:srgbClr val="FF0000"/>
                </a:solidFill>
                <a:ea typeface="Arial" charset="0"/>
                <a:cs typeface="Arial" charset="0"/>
              </a:rPr>
              <a:t> - Participating Institutes: </a:t>
            </a:r>
            <a:r>
              <a:rPr lang="en-US" sz="2800" b="1" dirty="0">
                <a:solidFill>
                  <a:srgbClr val="1F497D"/>
                </a:solidFill>
                <a:ea typeface="Arial" charset="0"/>
                <a:cs typeface="Arial" charset="0"/>
              </a:rPr>
              <a:t>A very rich collaboration</a:t>
            </a:r>
          </a:p>
        </p:txBody>
      </p:sp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5412925" y="6000750"/>
          <a:ext cx="3045277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2" imgW="5486400" imgH="812800" progId="Word.Document.12">
                  <p:link updateAutomatic="1"/>
                </p:oleObj>
              </mc:Choice>
              <mc:Fallback>
                <p:oleObj name="Document" r:id="rId22" imgW="5486400" imgH="812800" progId="Word.Document.12">
                  <p:link updateAutomatic="1"/>
                  <p:pic>
                    <p:nvPicPr>
                      <p:cNvPr id="1259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2925" y="6000750"/>
                        <a:ext cx="3045277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5480752" y="5849938"/>
          <a:ext cx="620899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2" imgW="774700" imgH="863600" progId="Word.Document.12">
                  <p:link updateAutomatic="1"/>
                </p:oleObj>
              </mc:Choice>
              <mc:Fallback>
                <p:oleObj name="Document" r:id="rId22" imgW="774700" imgH="863600" progId="Word.Document.12">
                  <p:link updateAutomatic="1"/>
                  <p:pic>
                    <p:nvPicPr>
                      <p:cNvPr id="1259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0752" y="5849938"/>
                        <a:ext cx="620899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815550" y="12402"/>
            <a:ext cx="803274" cy="4953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A02E5F25-B7E8-164E-8C20-E48BE9ECE9C7}"/>
              </a:ext>
            </a:extLst>
          </p:cNvPr>
          <p:cNvSpPr txBox="1"/>
          <p:nvPr/>
        </p:nvSpPr>
        <p:spPr>
          <a:xfrm>
            <a:off x="492644" y="1007382"/>
            <a:ext cx="6582352" cy="5201424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ts val="1200"/>
              </a:spcBef>
              <a:spcAft>
                <a:spcPts val="1200"/>
              </a:spcAft>
            </a:pPr>
            <a:r>
              <a:rPr lang="en-US" sz="2400" u="sng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CDR Study assumptions: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-Assume parallel operation to HL-LHC / FCC-</a:t>
            </a:r>
            <a:r>
              <a:rPr lang="en-US" sz="2200" dirty="0" err="1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hh</a:t>
            </a:r>
            <a:endParaRPr lang="en-US" sz="2200" dirty="0"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</a:t>
            </a:r>
            <a:r>
              <a:rPr lang="en-US" sz="2200" dirty="0" err="1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TeV</a:t>
            </a: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Scale collision energy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      </a:t>
            </a: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</a:t>
            </a: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50-150 </a:t>
            </a:r>
            <a:r>
              <a:rPr lang="en-US" sz="2200" dirty="0" err="1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GeV</a:t>
            </a: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Beam Energy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-Limit power consumption to 100 MW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      </a:t>
            </a: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</a:t>
            </a: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(beam &amp; SR power &lt; 70 MW)</a:t>
            </a:r>
          </a:p>
          <a:p>
            <a:pPr defTabSz="914400" fontAlgn="base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	</a:t>
            </a: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60 GeV beam energy</a:t>
            </a:r>
            <a:endParaRPr lang="en-US" sz="2200" dirty="0"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defTabSz="914400" fontAlgn="base">
              <a:spcBef>
                <a:spcPts val="1200"/>
              </a:spcBef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-Peak Luminosity &gt; 10</a:t>
            </a:r>
            <a:r>
              <a:rPr lang="en-US" sz="2200" baseline="300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33</a:t>
            </a: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cm</a:t>
            </a:r>
            <a:r>
              <a:rPr lang="en-US" sz="2200" baseline="300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-2</a:t>
            </a: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s</a:t>
            </a:r>
            <a:r>
              <a:rPr lang="en-US" sz="2200" baseline="300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-1</a:t>
            </a:r>
            <a:endParaRPr lang="en-US" sz="2200" dirty="0">
              <a:latin typeface="Times New Roman" charset="0"/>
              <a:ea typeface="ＭＳ Ｐゴシック" charset="-128"/>
              <a:cs typeface="ＭＳ Ｐゴシック" charset="-128"/>
              <a:sym typeface="Wingdings"/>
            </a:endParaRPr>
          </a:p>
          <a:p>
            <a:pPr defTabSz="914400" fontAlgn="base">
              <a:spcBef>
                <a:spcPts val="1200"/>
              </a:spcBef>
              <a:spcAft>
                <a:spcPts val="1200"/>
              </a:spcAft>
            </a:pPr>
            <a:r>
              <a:rPr lang="en-US" sz="2200" dirty="0"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</a:t>
            </a:r>
          </a:p>
          <a:p>
            <a:pPr defTabSz="914400" fontAlgn="base">
              <a:spcBef>
                <a:spcPts val="1200"/>
              </a:spcBef>
              <a:spcAft>
                <a:spcPts val="1200"/>
              </a:spcAft>
            </a:pPr>
            <a:r>
              <a:rPr lang="en-US" sz="2200" dirty="0">
                <a:solidFill>
                  <a:srgbClr val="00B05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Higgs @ 125GeV</a:t>
            </a:r>
            <a:endParaRPr lang="en-US" sz="2200" dirty="0">
              <a:solidFill>
                <a:srgbClr val="00B05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11950FB-3C2C-9842-A980-3DF8254BA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379" y="925260"/>
            <a:ext cx="4779379" cy="5088681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8F54691-DCF9-944F-B7CD-5D3B033B55E5}"/>
              </a:ext>
            </a:extLst>
          </p:cNvPr>
          <p:cNvSpPr/>
          <p:nvPr/>
        </p:nvSpPr>
        <p:spPr bwMode="auto">
          <a:xfrm>
            <a:off x="492643" y="2855742"/>
            <a:ext cx="4552885" cy="647113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-110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7481A7B-059A-DC49-9E26-DB87CD9A6A72}"/>
              </a:ext>
            </a:extLst>
          </p:cNvPr>
          <p:cNvSpPr/>
          <p:nvPr/>
        </p:nvSpPr>
        <p:spPr bwMode="auto">
          <a:xfrm>
            <a:off x="1242156" y="3886684"/>
            <a:ext cx="3068587" cy="647113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-110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43A48FC-D46E-4043-B402-314BEB065B37}"/>
              </a:ext>
            </a:extLst>
          </p:cNvPr>
          <p:cNvSpPr/>
          <p:nvPr/>
        </p:nvSpPr>
        <p:spPr bwMode="auto">
          <a:xfrm>
            <a:off x="492642" y="4465870"/>
            <a:ext cx="3818101" cy="647113"/>
          </a:xfrm>
          <a:prstGeom prst="round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-110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8838425-98ED-3FBD-2EBB-CF160E9F7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642" y="105352"/>
            <a:ext cx="10288504" cy="720725"/>
          </a:xfrm>
        </p:spPr>
        <p:txBody>
          <a:bodyPr>
            <a:normAutofit/>
          </a:bodyPr>
          <a:lstStyle/>
          <a:p>
            <a:pPr algn="l"/>
            <a:r>
              <a:rPr lang="en-US" sz="3600" u="sng" dirty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Documenting the </a:t>
            </a:r>
            <a:r>
              <a:rPr lang="en-US" sz="3600" u="sng" dirty="0" err="1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LHeC</a:t>
            </a:r>
            <a:r>
              <a:rPr lang="en-US" sz="3600" u="sng" dirty="0">
                <a:solidFill>
                  <a:srgbClr val="FF0000"/>
                </a:solidFill>
                <a:latin typeface="Garamond"/>
                <a:ea typeface="Calibri"/>
                <a:cs typeface="Garamond"/>
              </a:rPr>
              <a:t> Concept: CDRs</a:t>
            </a:r>
            <a:endParaRPr lang="en-US" sz="3600" u="sng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BB245AD3-D218-9BE7-7249-4A410F1F7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940" y="774246"/>
            <a:ext cx="3604435" cy="53095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8118AB-5962-283B-FC75-94165588004D}"/>
              </a:ext>
            </a:extLst>
          </p:cNvPr>
          <p:cNvSpPr txBox="1"/>
          <p:nvPr/>
        </p:nvSpPr>
        <p:spPr>
          <a:xfrm>
            <a:off x="4991964" y="2963854"/>
            <a:ext cx="14959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pitchFamily="2" charset="2"/>
              </a:rPr>
              <a:t> 150MW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372DFA-9E7B-252D-E811-4B0EB0091EA6}"/>
              </a:ext>
            </a:extLst>
          </p:cNvPr>
          <p:cNvSpPr txBox="1"/>
          <p:nvPr/>
        </p:nvSpPr>
        <p:spPr>
          <a:xfrm>
            <a:off x="4492708" y="3960834"/>
            <a:ext cx="13708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pitchFamily="2" charset="2"/>
              </a:rPr>
              <a:t> 50GeV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C2635-1B5E-AB93-7B0C-388E4CB019EB}"/>
              </a:ext>
            </a:extLst>
          </p:cNvPr>
          <p:cNvSpPr txBox="1"/>
          <p:nvPr/>
        </p:nvSpPr>
        <p:spPr>
          <a:xfrm>
            <a:off x="6213089" y="68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7175E0-2D49-BF3B-BD6C-A4C82D9161C8}"/>
              </a:ext>
            </a:extLst>
          </p:cNvPr>
          <p:cNvSpPr txBox="1"/>
          <p:nvPr/>
        </p:nvSpPr>
        <p:spPr>
          <a:xfrm>
            <a:off x="2826642" y="5706421"/>
            <a:ext cx="23286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L &gt;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10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34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cm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s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-1</a:t>
            </a:r>
            <a:endParaRPr lang="en-US" dirty="0"/>
          </a:p>
        </p:txBody>
      </p:sp>
      <p:sp>
        <p:nvSpPr>
          <p:cNvPr id="4" name="Curved Right Arrow 3">
            <a:extLst>
              <a:ext uri="{FF2B5EF4-FFF2-40B4-BE49-F238E27FC236}">
                <a16:creationId xmlns:a16="http://schemas.microsoft.com/office/drawing/2014/main" id="{5E1DFE94-C74F-B43D-420F-9CE37D9566C4}"/>
              </a:ext>
            </a:extLst>
          </p:cNvPr>
          <p:cNvSpPr/>
          <p:nvPr/>
        </p:nvSpPr>
        <p:spPr>
          <a:xfrm rot="10800000">
            <a:off x="6680002" y="3986701"/>
            <a:ext cx="795481" cy="2027239"/>
          </a:xfrm>
          <a:prstGeom prst="curvedRightArrow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Right Arrow 4">
            <a:extLst>
              <a:ext uri="{FF2B5EF4-FFF2-40B4-BE49-F238E27FC236}">
                <a16:creationId xmlns:a16="http://schemas.microsoft.com/office/drawing/2014/main" id="{7F9B9A3E-3E57-4DE2-71AD-D30E84F95D1A}"/>
              </a:ext>
            </a:extLst>
          </p:cNvPr>
          <p:cNvSpPr/>
          <p:nvPr/>
        </p:nvSpPr>
        <p:spPr>
          <a:xfrm rot="10800000">
            <a:off x="6501508" y="3018744"/>
            <a:ext cx="428389" cy="1228405"/>
          </a:xfrm>
          <a:prstGeom prst="curvedRightArrow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Up-down Arrow 8">
            <a:extLst>
              <a:ext uri="{FF2B5EF4-FFF2-40B4-BE49-F238E27FC236}">
                <a16:creationId xmlns:a16="http://schemas.microsoft.com/office/drawing/2014/main" id="{09C93C5E-A6FF-58B2-7138-C7649953C0C3}"/>
              </a:ext>
            </a:extLst>
          </p:cNvPr>
          <p:cNvSpPr/>
          <p:nvPr/>
        </p:nvSpPr>
        <p:spPr>
          <a:xfrm>
            <a:off x="5910155" y="3474603"/>
            <a:ext cx="446253" cy="1912395"/>
          </a:xfrm>
          <a:prstGeom prst="upDownArrow">
            <a:avLst/>
          </a:prstGeom>
          <a:gradFill>
            <a:gsLst>
              <a:gs pos="0">
                <a:srgbClr val="00B050"/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2A2C5-14ED-2896-5D89-987A77457FC4}"/>
              </a:ext>
            </a:extLst>
          </p:cNvPr>
          <p:cNvSpPr txBox="1"/>
          <p:nvPr/>
        </p:nvSpPr>
        <p:spPr>
          <a:xfrm>
            <a:off x="4409979" y="4550910"/>
            <a:ext cx="21707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1000 * HERA</a:t>
            </a:r>
            <a:endParaRPr lang="en-US" sz="2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4A215A-A801-CCA5-4B07-5109A88BE467}"/>
              </a:ext>
            </a:extLst>
          </p:cNvPr>
          <p:cNvSpPr txBox="1"/>
          <p:nvPr/>
        </p:nvSpPr>
        <p:spPr>
          <a:xfrm>
            <a:off x="4991964" y="5715646"/>
            <a:ext cx="17203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&amp;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Cost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7" grpId="0" animBg="1"/>
      <p:bldP spid="8" grpId="0" animBg="1"/>
      <p:bldP spid="12" grpId="0"/>
      <p:bldP spid="13" grpId="0"/>
      <p:bldP spid="17" grpId="0"/>
      <p:bldP spid="4" grpId="0" animBg="1"/>
      <p:bldP spid="5" grpId="0" animBg="1"/>
      <p:bldP spid="9" grpId="0" animBg="1"/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3416" y="155222"/>
            <a:ext cx="7194883" cy="784578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chemeClr val="tx2">
                    <a:lumMod val="75000"/>
                  </a:schemeClr>
                </a:solidFill>
                <a:latin typeface="Avenir Heavy"/>
                <a:cs typeface="Avenir Heavy"/>
              </a:rPr>
              <a:t>CERN Mandate: 5 main points</a:t>
            </a:r>
            <a:endParaRPr lang="en-US" sz="2000" u="sng" dirty="0">
              <a:solidFill>
                <a:schemeClr val="tx2">
                  <a:lumMod val="75000"/>
                </a:schemeClr>
              </a:solidFill>
              <a:latin typeface="Avenir Heavy"/>
              <a:cs typeface="Avenir Heavy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8016" y="885372"/>
            <a:ext cx="8172785" cy="5170843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90303" y="6136200"/>
            <a:ext cx="4298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800000"/>
                </a:solidFill>
              </a:rPr>
              <a:t>S.Bertolucci</a:t>
            </a:r>
            <a:r>
              <a:rPr lang="en-US" sz="1400" dirty="0">
                <a:solidFill>
                  <a:srgbClr val="800000"/>
                </a:solidFill>
              </a:rPr>
              <a:t> at Chavannes workshop 6/12 based on </a:t>
            </a:r>
          </a:p>
          <a:p>
            <a:r>
              <a:rPr lang="en-US" sz="1400" b="1" dirty="0">
                <a:solidFill>
                  <a:srgbClr val="800000"/>
                </a:solidFill>
              </a:rPr>
              <a:t>CERN directorate’s decision to include </a:t>
            </a:r>
            <a:r>
              <a:rPr lang="en-US" sz="1400" b="1" dirty="0" err="1">
                <a:solidFill>
                  <a:srgbClr val="800000"/>
                </a:solidFill>
              </a:rPr>
              <a:t>LHeC</a:t>
            </a:r>
            <a:r>
              <a:rPr lang="en-US" sz="1400" b="1" dirty="0">
                <a:solidFill>
                  <a:srgbClr val="800000"/>
                </a:solidFill>
              </a:rPr>
              <a:t> in the MTP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98700" y="939800"/>
            <a:ext cx="77597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F479F"/>
                </a:solidFill>
              </a:rPr>
              <a:t>The mandate for the technology development </a:t>
            </a:r>
            <a:r>
              <a:rPr lang="en-US" b="1" dirty="0">
                <a:solidFill>
                  <a:srgbClr val="3F479F"/>
                </a:solidFill>
              </a:rPr>
              <a:t>includes studies and prototyping of the following key technical components</a:t>
            </a:r>
            <a:r>
              <a:rPr lang="en-US" dirty="0">
                <a:solidFill>
                  <a:srgbClr val="3F479F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8000"/>
                </a:solidFill>
              </a:rPr>
              <a:t>Superconducting RF </a:t>
            </a:r>
            <a:r>
              <a:rPr lang="en-US" dirty="0">
                <a:solidFill>
                  <a:srgbClr val="3F479F"/>
                </a:solidFill>
              </a:rPr>
              <a:t>system for CW operation in an Energy Recovery </a:t>
            </a:r>
            <a:r>
              <a:rPr lang="en-US" dirty="0" err="1">
                <a:solidFill>
                  <a:srgbClr val="3F479F"/>
                </a:solidFill>
              </a:rPr>
              <a:t>Linac</a:t>
            </a:r>
            <a:r>
              <a:rPr lang="en-US" dirty="0">
                <a:solidFill>
                  <a:srgbClr val="3F479F"/>
                </a:solidFill>
              </a:rPr>
              <a:t> (high Q</a:t>
            </a:r>
            <a:r>
              <a:rPr lang="en-US" baseline="-25000" dirty="0">
                <a:solidFill>
                  <a:srgbClr val="3F479F"/>
                </a:solidFill>
              </a:rPr>
              <a:t>0</a:t>
            </a:r>
            <a:r>
              <a:rPr lang="en-US" dirty="0">
                <a:solidFill>
                  <a:srgbClr val="3F479F"/>
                </a:solidFill>
              </a:rPr>
              <a:t> for efficient energy recovery)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8000"/>
                </a:solidFill>
              </a:rPr>
              <a:t>Superconducting magnet development </a:t>
            </a:r>
            <a:r>
              <a:rPr lang="en-US" dirty="0">
                <a:solidFill>
                  <a:srgbClr val="3F479F"/>
                </a:solidFill>
              </a:rPr>
              <a:t>of the insertion regions of the </a:t>
            </a:r>
            <a:r>
              <a:rPr lang="en-US" dirty="0" err="1">
                <a:solidFill>
                  <a:srgbClr val="3F479F"/>
                </a:solidFill>
              </a:rPr>
              <a:t>LHeC</a:t>
            </a:r>
            <a:r>
              <a:rPr lang="en-US" dirty="0">
                <a:solidFill>
                  <a:srgbClr val="3F479F"/>
                </a:solidFill>
              </a:rPr>
              <a:t> with three beams. The studies require the design and construction of short magnet models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3F479F"/>
                </a:solidFill>
              </a:rPr>
              <a:t>Studies related to the </a:t>
            </a:r>
            <a:r>
              <a:rPr lang="en-US" dirty="0">
                <a:solidFill>
                  <a:srgbClr val="008000"/>
                </a:solidFill>
              </a:rPr>
              <a:t>experimental beam pipes </a:t>
            </a:r>
            <a:r>
              <a:rPr lang="en-US" dirty="0">
                <a:solidFill>
                  <a:srgbClr val="3F479F"/>
                </a:solidFill>
              </a:rPr>
              <a:t>with large beam acceptance in a high synchrotron radiation environment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8000"/>
                </a:solidFill>
              </a:rPr>
              <a:t>The design and specification of an ERL test facility </a:t>
            </a:r>
            <a:r>
              <a:rPr lang="en-US" dirty="0">
                <a:solidFill>
                  <a:srgbClr val="3F479F"/>
                </a:solidFill>
              </a:rPr>
              <a:t>for the </a:t>
            </a:r>
            <a:r>
              <a:rPr lang="en-US" dirty="0" err="1">
                <a:solidFill>
                  <a:srgbClr val="3F479F"/>
                </a:solidFill>
              </a:rPr>
              <a:t>LHeC</a:t>
            </a:r>
            <a:r>
              <a:rPr lang="en-US" dirty="0">
                <a:solidFill>
                  <a:srgbClr val="3F479F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8000"/>
                </a:solidFill>
              </a:rPr>
              <a:t>The finalization of the ERL design for the </a:t>
            </a:r>
            <a:r>
              <a:rPr lang="en-US" dirty="0" err="1">
                <a:solidFill>
                  <a:srgbClr val="008000"/>
                </a:solidFill>
              </a:rPr>
              <a:t>LHeC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3F479F"/>
                </a:solidFill>
              </a:rPr>
              <a:t>including a finalization of the optics design, beam dynamics studies and </a:t>
            </a:r>
            <a:r>
              <a:rPr lang="en-US" dirty="0" err="1">
                <a:solidFill>
                  <a:srgbClr val="3F479F"/>
                </a:solidFill>
              </a:rPr>
              <a:t>identificationof</a:t>
            </a:r>
            <a:r>
              <a:rPr lang="en-US" dirty="0">
                <a:solidFill>
                  <a:srgbClr val="3F479F"/>
                </a:solidFill>
              </a:rPr>
              <a:t> potential performance limitations</a:t>
            </a:r>
          </a:p>
          <a:p>
            <a:r>
              <a:rPr lang="en-US" dirty="0">
                <a:solidFill>
                  <a:srgbClr val="3F479F"/>
                </a:solidFill>
              </a:rPr>
              <a:t>The above technological developments require close collaboration between the relevant technical groups at CERN and external collaborators.</a:t>
            </a:r>
          </a:p>
          <a:p>
            <a:r>
              <a:rPr lang="en-US" dirty="0">
                <a:solidFill>
                  <a:srgbClr val="3F479F"/>
                </a:solidFill>
              </a:rPr>
              <a:t>Given the rather tight personnel resource conditions at CERN </a:t>
            </a:r>
            <a:r>
              <a:rPr lang="en-US" b="1" dirty="0">
                <a:solidFill>
                  <a:srgbClr val="3F479F"/>
                </a:solidFill>
              </a:rPr>
              <a:t>the above studies should exploit where possible synergies with  existing CERN studies.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755" y="336352"/>
            <a:ext cx="803274" cy="49539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158CD3A-CF34-1CD3-4425-86FF97E9B409}"/>
              </a:ext>
            </a:extLst>
          </p:cNvPr>
          <p:cNvSpPr/>
          <p:nvPr/>
        </p:nvSpPr>
        <p:spPr>
          <a:xfrm>
            <a:off x="2298700" y="1376979"/>
            <a:ext cx="7641366" cy="7207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9B8267E-75B3-1C0B-DD68-C61CD33723CE}"/>
              </a:ext>
            </a:extLst>
          </p:cNvPr>
          <p:cNvSpPr/>
          <p:nvPr/>
        </p:nvSpPr>
        <p:spPr>
          <a:xfrm>
            <a:off x="2275317" y="3198665"/>
            <a:ext cx="7641366" cy="7207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6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09775" y="128886"/>
            <a:ext cx="8229600" cy="720725"/>
          </a:xfrm>
        </p:spPr>
        <p:txBody>
          <a:bodyPr/>
          <a:lstStyle/>
          <a:p>
            <a:pPr algn="ctr" eaLnBrk="1" hangingPunct="1"/>
            <a:r>
              <a:rPr lang="en-US" sz="3600" u="sng" dirty="0">
                <a:solidFill>
                  <a:srgbClr val="FF0000"/>
                </a:solidFill>
              </a:rPr>
              <a:t>Superconducting RF Studies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65327" y="930550"/>
            <a:ext cx="8919973" cy="1662115"/>
            <a:chOff x="288" y="720"/>
            <a:chExt cx="5619" cy="1047"/>
          </a:xfrm>
        </p:grpSpPr>
        <p:sp>
          <p:nvSpPr>
            <p:cNvPr id="53264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5" name="Text Box 7"/>
            <p:cNvSpPr txBox="1">
              <a:spLocks noChangeArrowheads="1"/>
            </p:cNvSpPr>
            <p:nvPr/>
          </p:nvSpPr>
          <p:spPr bwMode="auto">
            <a:xfrm>
              <a:off x="634" y="720"/>
              <a:ext cx="5273" cy="1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1200"/>
                </a:spcAft>
              </a:pPr>
              <a:r>
                <a:rPr lang="en-US" sz="26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Choice of the SC RF frequency: 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-HL-LHC bunch spacing requires bunch spacing with multiples of</a:t>
              </a:r>
            </a:p>
            <a:p>
              <a:pPr defTabSz="914400" fontAlgn="base">
                <a:spcBef>
                  <a:spcPct val="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25ns (40.079 MHz)</a:t>
              </a:r>
            </a:p>
            <a:p>
              <a:pPr lvl="1" defTabSz="914400" fontAlgn="base">
                <a:spcBef>
                  <a:spcPct val="0"/>
                </a:spcBef>
                <a:spcAft>
                  <a:spcPts val="1200"/>
                </a:spcAft>
              </a:pPr>
              <a:endParaRPr lang="en-US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837" y="323394"/>
            <a:ext cx="803274" cy="4953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06110" y="2443739"/>
            <a:ext cx="6379190" cy="2215991"/>
          </a:xfrm>
          <a:prstGeom prst="rect">
            <a:avLst/>
          </a:prstGeom>
          <a:solidFill>
            <a:srgbClr val="D5B95F">
              <a:alpha val="38000"/>
            </a:srgbClr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Frequency choice: </a:t>
            </a:r>
            <a:r>
              <a:rPr lang="en-GB" sz="2400" i="1" dirty="0"/>
              <a:t>h</a:t>
            </a:r>
            <a:r>
              <a:rPr lang="en-GB" sz="2400" dirty="0"/>
              <a:t> * n* 40.079 MHz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Symmetry in ERL: n=3 </a:t>
            </a:r>
            <a:r>
              <a:rPr lang="en-GB" sz="2400" dirty="0">
                <a:sym typeface="Wingdings"/>
              </a:rPr>
              <a:t> h * </a:t>
            </a:r>
            <a:r>
              <a:rPr lang="en-GB" sz="2400" dirty="0"/>
              <a:t>120.237 MHz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     h=6: 721 MHz     or    h=11: 1.323GHz </a:t>
            </a:r>
          </a:p>
          <a:p>
            <a:r>
              <a:rPr lang="en-US" dirty="0"/>
              <a:t>            SPL &amp; ESS:  704.42 MHz;    ILC &amp; XFEL: 1.3 GHz 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524000" y="4942636"/>
            <a:ext cx="9144000" cy="98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Frequencies are slightly different (20MHz) from existing technologies! </a:t>
            </a: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pitchFamily="2" charset="2"/>
              </a:rPr>
              <a:t></a:t>
            </a:r>
            <a:r>
              <a:rPr lang="en-US" sz="24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Can not directly profit from ILC / TESLA and ESS developments</a:t>
            </a:r>
            <a:endParaRPr lang="en-US" dirty="0">
              <a:solidFill>
                <a:srgbClr val="FF000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8ED17-7DAA-D94F-23E5-279020E53960}"/>
              </a:ext>
            </a:extLst>
          </p:cNvPr>
          <p:cNvSpPr txBox="1"/>
          <p:nvPr/>
        </p:nvSpPr>
        <p:spPr>
          <a:xfrm>
            <a:off x="2316112" y="2269549"/>
            <a:ext cx="7204690" cy="3046988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Decided to redesign from scratch: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Chose a frequency of 802MHz as optimum from power considerations and beam stability considerations</a:t>
            </a:r>
          </a:p>
          <a:p>
            <a:pPr algn="ctr"/>
            <a:endParaRPr lang="en-US" sz="2400" dirty="0">
              <a:sym typeface="Wingdings" pitchFamily="2" charset="2"/>
            </a:endParaRPr>
          </a:p>
          <a:p>
            <a:pPr algn="ctr"/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 Later: Synergy with FCC-</a:t>
            </a:r>
            <a:r>
              <a:rPr lang="en-US" sz="2400" dirty="0" err="1">
                <a:solidFill>
                  <a:srgbClr val="00B050"/>
                </a:solidFill>
                <a:sym typeface="Wingdings" pitchFamily="2" charset="2"/>
              </a:rPr>
              <a:t>ee</a:t>
            </a: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 SRF developments!</a:t>
            </a:r>
          </a:p>
          <a:p>
            <a:pPr marL="342900" indent="-342900" algn="ctr">
              <a:buFont typeface="Wingdings" pitchFamily="2" charset="2"/>
              <a:buChar char="è"/>
            </a:pPr>
            <a:endParaRPr lang="en-US" sz="24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165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L0044429 801.58 SINGLE CELL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1" y="2404485"/>
            <a:ext cx="1406363" cy="1071254"/>
          </a:xfrm>
          <a:prstGeom prst="rect">
            <a:avLst/>
          </a:prstGeom>
        </p:spPr>
      </p:pic>
      <p:pic>
        <p:nvPicPr>
          <p:cNvPr id="8" name="Picture 7" descr="JL0044429 801.58 SINGLE CELL 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05" y="2271942"/>
            <a:ext cx="1323712" cy="1147388"/>
          </a:xfrm>
          <a:prstGeom prst="rect">
            <a:avLst/>
          </a:prstGeom>
        </p:spPr>
      </p:pic>
      <p:pic>
        <p:nvPicPr>
          <p:cNvPr id="9" name="Picture 8" descr="JL0044429 801.58 SINGLE CELL 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34" y="3640166"/>
            <a:ext cx="1286127" cy="970342"/>
          </a:xfrm>
          <a:prstGeom prst="rect">
            <a:avLst/>
          </a:prstGeom>
        </p:spPr>
      </p:pic>
      <p:pic>
        <p:nvPicPr>
          <p:cNvPr id="10" name="Picture 9" descr="JL0044429 801.58 SINGLE CELL 1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344" y="3544235"/>
            <a:ext cx="1179218" cy="1040560"/>
          </a:xfrm>
          <a:prstGeom prst="rect">
            <a:avLst/>
          </a:prstGeom>
        </p:spPr>
      </p:pic>
      <p:pic>
        <p:nvPicPr>
          <p:cNvPr id="11" name="Picture 10" descr="JL0038468 801.58 5 CELL 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05" y="4714387"/>
            <a:ext cx="1625284" cy="1111177"/>
          </a:xfrm>
          <a:prstGeom prst="rect">
            <a:avLst/>
          </a:prstGeom>
        </p:spPr>
      </p:pic>
      <p:pic>
        <p:nvPicPr>
          <p:cNvPr id="12" name="Picture 11" descr="JL0044432 801.58 2 CELL 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961" y="4943285"/>
            <a:ext cx="1350064" cy="9211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58068" y="5679740"/>
            <a:ext cx="27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74820" y="3155028"/>
            <a:ext cx="27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20801" y="4319020"/>
            <a:ext cx="27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8947" y="3191744"/>
            <a:ext cx="35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✔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7960" y="6210698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✔ = done, </a:t>
            </a:r>
            <a:r>
              <a:rPr lang="en-US" sz="1400" b="1" dirty="0"/>
              <a:t>?</a:t>
            </a:r>
            <a:r>
              <a:rPr lang="en-US" sz="1400" dirty="0"/>
              <a:t> = option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391" y="1805066"/>
            <a:ext cx="2306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F. </a:t>
            </a:r>
            <a:r>
              <a:rPr lang="en-US" sz="1600" dirty="0" err="1"/>
              <a:t>Marhauser</a:t>
            </a:r>
            <a:r>
              <a:rPr lang="en-US" sz="1600" dirty="0"/>
              <a:t> Feb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F8F41-FABC-7448-BB6A-AEF30329E2EA}"/>
              </a:ext>
            </a:extLst>
          </p:cNvPr>
          <p:cNvSpPr txBox="1"/>
          <p:nvPr/>
        </p:nvSpPr>
        <p:spPr>
          <a:xfrm>
            <a:off x="111873" y="923890"/>
            <a:ext cx="2048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JLAB / CERN</a:t>
            </a:r>
          </a:p>
          <a:p>
            <a:r>
              <a:rPr lang="en-US" sz="2400" dirty="0">
                <a:solidFill>
                  <a:srgbClr val="00B050"/>
                </a:solidFill>
              </a:rPr>
              <a:t>collaboration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2B14F6-6353-9348-A5F1-1A6F305A95CF}"/>
              </a:ext>
            </a:extLst>
          </p:cNvPr>
          <p:cNvSpPr txBox="1"/>
          <p:nvPr/>
        </p:nvSpPr>
        <p:spPr>
          <a:xfrm>
            <a:off x="992512" y="4320266"/>
            <a:ext cx="35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✔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C078FE-91C7-034A-8AA2-A46879080A4B}"/>
              </a:ext>
            </a:extLst>
          </p:cNvPr>
          <p:cNvSpPr txBox="1"/>
          <p:nvPr/>
        </p:nvSpPr>
        <p:spPr>
          <a:xfrm>
            <a:off x="614123" y="5679740"/>
            <a:ext cx="35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✔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08382BCC-548B-644B-B8AD-2739A26D9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613" y="81780"/>
            <a:ext cx="11260347" cy="720725"/>
          </a:xfrm>
        </p:spPr>
        <p:txBody>
          <a:bodyPr/>
          <a:lstStyle/>
          <a:p>
            <a:pPr eaLnBrk="1" hangingPunct="1"/>
            <a:r>
              <a:rPr lang="en-US" sz="3600" u="sng" dirty="0">
                <a:solidFill>
                  <a:srgbClr val="FF0000"/>
                </a:solidFill>
              </a:rPr>
              <a:t>Superconducting RF Studies: 802 MHz 5-Cell Cavity</a:t>
            </a:r>
          </a:p>
        </p:txBody>
      </p:sp>
      <p:pic>
        <p:nvPicPr>
          <p:cNvPr id="31" name="Picture 10" descr="D:\projects\LHeC_CERN\RF_TESTS\CRN-5\FigureTest2_Corrected_Data\CRN5_Corrected_Thinned.png">
            <a:extLst>
              <a:ext uri="{FF2B5EF4-FFF2-40B4-BE49-F238E27FC236}">
                <a16:creationId xmlns:a16="http://schemas.microsoft.com/office/drawing/2014/main" id="{7634E466-761A-574E-9DF7-F29099D41173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00" y="1500797"/>
            <a:ext cx="8469002" cy="459631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2D43E30-FBA5-D648-B62F-57177EFC7916}"/>
              </a:ext>
            </a:extLst>
          </p:cNvPr>
          <p:cNvSpPr/>
          <p:nvPr/>
        </p:nvSpPr>
        <p:spPr>
          <a:xfrm>
            <a:off x="8064500" y="3661308"/>
            <a:ext cx="596900" cy="185862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69248A-6B82-0B4F-9966-DBDE3BC15BCD}"/>
              </a:ext>
            </a:extLst>
          </p:cNvPr>
          <p:cNvSpPr/>
          <p:nvPr/>
        </p:nvSpPr>
        <p:spPr>
          <a:xfrm rot="16200000">
            <a:off x="7475932" y="4295721"/>
            <a:ext cx="1704019" cy="69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minimum requirements</a:t>
            </a:r>
          </a:p>
        </p:txBody>
      </p:sp>
      <p:grpSp>
        <p:nvGrpSpPr>
          <p:cNvPr id="34" name="Groupe 20">
            <a:extLst>
              <a:ext uri="{FF2B5EF4-FFF2-40B4-BE49-F238E27FC236}">
                <a16:creationId xmlns:a16="http://schemas.microsoft.com/office/drawing/2014/main" id="{4B0CD10B-9A3B-4B4A-822A-767A99EA9346}"/>
              </a:ext>
            </a:extLst>
          </p:cNvPr>
          <p:cNvGrpSpPr/>
          <p:nvPr/>
        </p:nvGrpSpPr>
        <p:grpSpPr>
          <a:xfrm>
            <a:off x="8902196" y="2083474"/>
            <a:ext cx="2782392" cy="705998"/>
            <a:chOff x="5930396" y="1808304"/>
            <a:chExt cx="2782392" cy="705998"/>
          </a:xfrm>
        </p:grpSpPr>
        <p:sp>
          <p:nvSpPr>
            <p:cNvPr id="35" name="ZoneTexte 13">
              <a:extLst>
                <a:ext uri="{FF2B5EF4-FFF2-40B4-BE49-F238E27FC236}">
                  <a16:creationId xmlns:a16="http://schemas.microsoft.com/office/drawing/2014/main" id="{0EFCCCCB-FBB9-1248-BAB1-64827DEEF409}"/>
                </a:ext>
              </a:extLst>
            </p:cNvPr>
            <p:cNvSpPr txBox="1"/>
            <p:nvPr/>
          </p:nvSpPr>
          <p:spPr>
            <a:xfrm>
              <a:off x="5930396" y="1808304"/>
              <a:ext cx="2782392" cy="395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5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Q</a:t>
              </a:r>
              <a:r>
                <a:rPr lang="en-GB" sz="1500" u="sng" baseline="-25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0</a:t>
              </a:r>
              <a:r>
                <a:rPr lang="en-GB" sz="15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(2k)</a:t>
              </a:r>
              <a:r>
                <a:rPr lang="en-US" sz="1500" u="sng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3 e10 @ ~27 MV/m</a:t>
              </a:r>
            </a:p>
          </p:txBody>
        </p:sp>
        <p:cxnSp>
          <p:nvCxnSpPr>
            <p:cNvPr id="36" name="Connecteur droit avec flèche 2">
              <a:extLst>
                <a:ext uri="{FF2B5EF4-FFF2-40B4-BE49-F238E27FC236}">
                  <a16:creationId xmlns:a16="http://schemas.microsoft.com/office/drawing/2014/main" id="{C8E6075E-FD81-9748-A206-F2EE61A754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42207" y="2191696"/>
              <a:ext cx="191742" cy="3226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19">
            <a:extLst>
              <a:ext uri="{FF2B5EF4-FFF2-40B4-BE49-F238E27FC236}">
                <a16:creationId xmlns:a16="http://schemas.microsoft.com/office/drawing/2014/main" id="{3397E987-8F06-064D-8C41-732592C9B528}"/>
              </a:ext>
            </a:extLst>
          </p:cNvPr>
          <p:cNvGrpSpPr/>
          <p:nvPr/>
        </p:nvGrpSpPr>
        <p:grpSpPr>
          <a:xfrm>
            <a:off x="9337772" y="3290224"/>
            <a:ext cx="2498629" cy="647422"/>
            <a:chOff x="6365971" y="3015054"/>
            <a:chExt cx="2498629" cy="647422"/>
          </a:xfrm>
        </p:grpSpPr>
        <p:sp>
          <p:nvSpPr>
            <p:cNvPr id="38" name="ZoneTexte 9">
              <a:extLst>
                <a:ext uri="{FF2B5EF4-FFF2-40B4-BE49-F238E27FC236}">
                  <a16:creationId xmlns:a16="http://schemas.microsoft.com/office/drawing/2014/main" id="{AE5D9C78-D918-244C-A659-5E7D0D84841D}"/>
                </a:ext>
              </a:extLst>
            </p:cNvPr>
            <p:cNvSpPr txBox="1"/>
            <p:nvPr/>
          </p:nvSpPr>
          <p:spPr>
            <a:xfrm>
              <a:off x="6365971" y="3247106"/>
              <a:ext cx="2498629" cy="415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500" u="sng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Quench @ </a:t>
              </a:r>
              <a:r>
                <a:rPr lang="en-GB" sz="1500" u="sng" dirty="0" err="1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E</a:t>
              </a:r>
              <a:r>
                <a:rPr lang="en-GB" sz="1500" u="sng" baseline="-25000" dirty="0" err="1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acc</a:t>
              </a:r>
              <a:r>
                <a:rPr lang="en-GB" sz="1500" u="sng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600" u="sng" dirty="0">
                  <a:solidFill>
                    <a:srgbClr val="C00000"/>
                  </a:solidFill>
                </a:rPr>
                <a:t>~</a:t>
              </a:r>
              <a:r>
                <a:rPr lang="en-GB" sz="1500" u="sng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 30 MV/m</a:t>
              </a:r>
              <a:endParaRPr lang="en-US" sz="15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Connecteur droit avec flèche 16">
              <a:extLst>
                <a:ext uri="{FF2B5EF4-FFF2-40B4-BE49-F238E27FC236}">
                  <a16:creationId xmlns:a16="http://schemas.microsoft.com/office/drawing/2014/main" id="{C96BE394-0F31-9A43-BD8A-4CCC7AC66E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8787" y="3015054"/>
              <a:ext cx="107687" cy="23205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568189C-EA24-FD4E-886A-874674F8B9B6}"/>
              </a:ext>
            </a:extLst>
          </p:cNvPr>
          <p:cNvSpPr txBox="1"/>
          <p:nvPr/>
        </p:nvSpPr>
        <p:spPr>
          <a:xfrm>
            <a:off x="3183724" y="2296719"/>
            <a:ext cx="7204690" cy="2308324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marL="342900" indent="-342900" algn="ctr">
              <a:buFont typeface="Wingdings" pitchFamily="2" charset="2"/>
              <a:buChar char="è"/>
            </a:pPr>
            <a:r>
              <a:rPr lang="en-US" sz="2400" dirty="0">
                <a:sym typeface="Wingdings" pitchFamily="2" charset="2"/>
              </a:rPr>
              <a:t>Very encouraging SRF results that still offer headroom for improved performance!!!</a:t>
            </a:r>
          </a:p>
          <a:p>
            <a:pPr marL="342900" indent="-342900" algn="ctr">
              <a:buFont typeface="Wingdings" pitchFamily="2" charset="2"/>
              <a:buChar char="è"/>
            </a:pPr>
            <a:endParaRPr lang="en-US" sz="2400" dirty="0">
              <a:sym typeface="Wingdings" pitchFamily="2" charset="2"/>
            </a:endParaRPr>
          </a:p>
          <a:p>
            <a:pPr marL="342900" indent="-342900" algn="ctr">
              <a:buFont typeface="Wingdings" pitchFamily="2" charset="2"/>
              <a:buChar char="è"/>
            </a:pPr>
            <a:r>
              <a:rPr lang="en-US" sz="2400" dirty="0" err="1">
                <a:sym typeface="Wingdings" pitchFamily="2" charset="2"/>
              </a:rPr>
              <a:t>LHeC</a:t>
            </a:r>
            <a:r>
              <a:rPr lang="en-US" sz="2400" dirty="0">
                <a:sym typeface="Wingdings" pitchFamily="2" charset="2"/>
              </a:rPr>
              <a:t> can be done with state-of-the-art SRF!</a:t>
            </a:r>
          </a:p>
          <a:p>
            <a:pPr marL="342900" indent="-342900" algn="ctr">
              <a:buFont typeface="Wingdings" pitchFamily="2" charset="2"/>
              <a:buChar char="è"/>
            </a:pPr>
            <a:endParaRPr lang="en-US" sz="2400" dirty="0">
              <a:sym typeface="Wingdings" pitchFamily="2" charset="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F41236-6414-EE43-80A9-C3C7315249BD}"/>
              </a:ext>
            </a:extLst>
          </p:cNvPr>
          <p:cNvSpPr txBox="1"/>
          <p:nvPr/>
        </p:nvSpPr>
        <p:spPr>
          <a:xfrm>
            <a:off x="3456292" y="924902"/>
            <a:ext cx="7542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1st Cavity Prototype for PERLE/</a:t>
            </a:r>
            <a:r>
              <a:rPr lang="en-US" sz="2400" dirty="0" err="1"/>
              <a:t>LHeC</a:t>
            </a:r>
            <a:r>
              <a:rPr lang="en-US" sz="2400" dirty="0"/>
              <a:t> and FCC-</a:t>
            </a:r>
            <a:r>
              <a:rPr lang="en-US" sz="2400" dirty="0" err="1"/>
              <a:t>ee</a:t>
            </a:r>
            <a:r>
              <a:rPr lang="en-US" sz="2400" dirty="0"/>
              <a:t>/eh</a:t>
            </a:r>
          </a:p>
        </p:txBody>
      </p:sp>
    </p:spTree>
    <p:extLst>
      <p:ext uri="{BB962C8B-B14F-4D97-AF65-F5344CB8AC3E}">
        <p14:creationId xmlns:p14="http://schemas.microsoft.com/office/powerpoint/2010/main" val="61707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 animBg="1"/>
      <p:bldP spid="33" grpId="0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8F5850B-1DDD-CECE-52BC-F687262FCD1C}"/>
              </a:ext>
            </a:extLst>
          </p:cNvPr>
          <p:cNvSpPr txBox="1">
            <a:spLocks/>
          </p:cNvSpPr>
          <p:nvPr/>
        </p:nvSpPr>
        <p:spPr>
          <a:xfrm>
            <a:off x="1" y="7023"/>
            <a:ext cx="6999316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7500"/>
          </a:bodyPr>
          <a:lstStyle>
            <a:lvl1pPr algn="ctr" defTabSz="45715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u="sng" dirty="0">
                <a:solidFill>
                  <a:srgbClr val="FF0000"/>
                </a:solidFill>
                <a:latin typeface="Garamond" panose="02020404030301010803" pitchFamily="18" charset="0"/>
              </a:rPr>
              <a:t>Advancing the ERL Concept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A8502CAF-2543-98E2-51A5-2DE5574F3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7" b="316"/>
          <a:stretch/>
        </p:blipFill>
        <p:spPr>
          <a:xfrm>
            <a:off x="-8293" y="24947"/>
            <a:ext cx="12191980" cy="6857990"/>
          </a:xfrm>
          <a:noFill/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C7018F2-8EE0-8351-5500-9F0E93F2555E}"/>
              </a:ext>
            </a:extLst>
          </p:cNvPr>
          <p:cNvSpPr/>
          <p:nvPr/>
        </p:nvSpPr>
        <p:spPr bwMode="auto">
          <a:xfrm>
            <a:off x="8526162" y="877330"/>
            <a:ext cx="1757090" cy="116133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1AD31E5-5BC2-58B0-FE10-4B4B3A1EE634}"/>
              </a:ext>
            </a:extLst>
          </p:cNvPr>
          <p:cNvSpPr/>
          <p:nvPr/>
        </p:nvSpPr>
        <p:spPr bwMode="auto">
          <a:xfrm rot="1938817">
            <a:off x="7858163" y="3373927"/>
            <a:ext cx="1172871" cy="660668"/>
          </a:xfrm>
          <a:prstGeom prst="round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45AA1787-956A-8D60-0F8A-838939562C8E}"/>
              </a:ext>
            </a:extLst>
          </p:cNvPr>
          <p:cNvSpPr/>
          <p:nvPr/>
        </p:nvSpPr>
        <p:spPr bwMode="auto">
          <a:xfrm rot="2076165">
            <a:off x="8566020" y="2177752"/>
            <a:ext cx="185848" cy="966571"/>
          </a:xfrm>
          <a:prstGeom prst="upArrow">
            <a:avLst/>
          </a:prstGeom>
          <a:gradFill>
            <a:gsLst>
              <a:gs pos="100000">
                <a:srgbClr val="00B050"/>
              </a:gs>
              <a:gs pos="3000">
                <a:schemeClr val="bg1"/>
              </a:gs>
            </a:gsLst>
            <a:lin ang="16200000" scaled="0"/>
          </a:gradFill>
          <a:ln w="12700" cap="flat" cmpd="sng" algn="ctr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-11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DFEB13-6ABF-347D-8D0D-847D379ABADD}"/>
              </a:ext>
            </a:extLst>
          </p:cNvPr>
          <p:cNvSpPr/>
          <p:nvPr/>
        </p:nvSpPr>
        <p:spPr bwMode="auto">
          <a:xfrm rot="1938817">
            <a:off x="8781128" y="2749926"/>
            <a:ext cx="834383" cy="742128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accent2"/>
              </a:solidFill>
              <a:latin typeface="Times New Roman" pitchFamily="-11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645EB51-0AEA-61B0-290F-7BC9088B96AB}"/>
              </a:ext>
            </a:extLst>
          </p:cNvPr>
          <p:cNvSpPr/>
          <p:nvPr/>
        </p:nvSpPr>
        <p:spPr>
          <a:xfrm>
            <a:off x="689955" y="4929446"/>
            <a:ext cx="2618509" cy="12884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Need to demonstrate scalability!</a:t>
            </a:r>
          </a:p>
        </p:txBody>
      </p:sp>
    </p:spTree>
    <p:extLst>
      <p:ext uri="{BB962C8B-B14F-4D97-AF65-F5344CB8AC3E}">
        <p14:creationId xmlns:p14="http://schemas.microsoft.com/office/powerpoint/2010/main" val="81930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F49728A-ADBF-967A-84D5-0B360FA1E6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63" y="2863908"/>
            <a:ext cx="5682748" cy="35803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6332" y="169222"/>
            <a:ext cx="10985668" cy="488967"/>
          </a:xfrm>
        </p:spPr>
        <p:txBody>
          <a:bodyPr>
            <a:noAutofit/>
          </a:bodyPr>
          <a:lstStyle/>
          <a:p>
            <a:r>
              <a:rPr lang="en-I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ERL Demonstrator / Test Facility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October 27th, 2022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16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LHeC/FCCeh and PERLE Workshop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CB82ED4-5D73-CCF2-10C5-C14C7A6FA6F5}"/>
              </a:ext>
            </a:extLst>
          </p:cNvPr>
          <p:cNvSpPr txBox="1"/>
          <p:nvPr/>
        </p:nvSpPr>
        <p:spPr>
          <a:xfrm>
            <a:off x="436883" y="859950"/>
            <a:ext cx="11282235" cy="134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37" b="1" dirty="0">
                <a:solidFill>
                  <a:srgbClr val="FF6700"/>
                </a:solidFill>
              </a:rPr>
              <a:t>PERLE: </a:t>
            </a:r>
            <a:r>
              <a:rPr lang="en-GB" sz="2037" dirty="0"/>
              <a:t>A </a:t>
            </a:r>
            <a:r>
              <a:rPr lang="en-GB" sz="2037" dirty="0">
                <a:cs typeface="Arial" panose="020B0604020202020204" pitchFamily="34" charset="0"/>
              </a:rPr>
              <a:t>testbed to explore and validate a broad range of accelerator phenomena &amp; technical choices on the pathway to the </a:t>
            </a:r>
            <a:r>
              <a:rPr lang="en-GB" sz="2037" dirty="0" err="1">
                <a:cs typeface="Arial" panose="020B0604020202020204" pitchFamily="34" charset="0"/>
              </a:rPr>
              <a:t>LHeC</a:t>
            </a:r>
            <a:r>
              <a:rPr lang="en-GB" sz="2037" dirty="0">
                <a:cs typeface="Arial" panose="020B0604020202020204" pitchFamily="34" charset="0"/>
              </a:rPr>
              <a:t> and other new frontier machines realisation. </a:t>
            </a:r>
          </a:p>
          <a:p>
            <a:endParaRPr lang="en-GB" sz="2037" b="1" dirty="0"/>
          </a:p>
          <a:p>
            <a:r>
              <a:rPr lang="en-GB" sz="2037" b="1" dirty="0"/>
              <a:t>Main challenges</a:t>
            </a:r>
            <a:r>
              <a:rPr lang="en-GB" sz="2037" dirty="0"/>
              <a:t>: Multi-turn, high bunch charge, high power energy recovery, … </a:t>
            </a:r>
            <a:endParaRPr lang="en-GB" sz="2037" dirty="0">
              <a:sym typeface="Wingdings" pitchFamily="2" charset="2"/>
            </a:endParaRPr>
          </a:p>
        </p:txBody>
      </p:sp>
      <p:sp>
        <p:nvSpPr>
          <p:cNvPr id="20" name="ZoneTexte 90">
            <a:extLst>
              <a:ext uri="{FF2B5EF4-FFF2-40B4-BE49-F238E27FC236}">
                <a16:creationId xmlns:a16="http://schemas.microsoft.com/office/drawing/2014/main" id="{F6CC75F3-DB0A-3B67-D57A-08A4CD0DE86A}"/>
              </a:ext>
            </a:extLst>
          </p:cNvPr>
          <p:cNvSpPr txBox="1"/>
          <p:nvPr/>
        </p:nvSpPr>
        <p:spPr>
          <a:xfrm>
            <a:off x="817379" y="2416690"/>
            <a:ext cx="5441610" cy="139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1741" rIns="51741">
            <a:spAutoFit/>
          </a:bodyPr>
          <a:lstStyle/>
          <a:p>
            <a:pPr marL="365973" indent="-365973">
              <a:lnSpc>
                <a:spcPct val="120000"/>
              </a:lnSpc>
              <a:buSzPct val="100000"/>
              <a:buFont typeface="Courier New" panose="02070309020205020404" pitchFamily="49" charset="0"/>
              <a:buChar char="o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181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Linacs (Four 5-Cell 801.58 MHz SC cavities)</a:t>
            </a:r>
          </a:p>
          <a:p>
            <a:pPr marL="365973" indent="-365973">
              <a:lnSpc>
                <a:spcPct val="120000"/>
              </a:lnSpc>
              <a:buSzPct val="100000"/>
              <a:buFont typeface="Courier New" panose="02070309020205020404" pitchFamily="49" charset="0"/>
              <a:buChar char="o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181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 turns (</a:t>
            </a:r>
            <a:r>
              <a:rPr lang="en-IE" sz="1811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164</a:t>
            </a:r>
            <a:r>
              <a:rPr lang="en-IE" sz="181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MeV/turn)</a:t>
            </a:r>
          </a:p>
          <a:p>
            <a:pPr marL="365973" indent="-365973">
              <a:lnSpc>
                <a:spcPct val="120000"/>
              </a:lnSpc>
              <a:buSzPct val="100000"/>
              <a:buFont typeface="Courier New" panose="02070309020205020404" pitchFamily="49" charset="0"/>
              <a:buChar char="o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181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Max. beam energy 500 MeV</a:t>
            </a:r>
          </a:p>
          <a:p>
            <a:pPr marL="365973" indent="-365973">
              <a:lnSpc>
                <a:spcPct val="120000"/>
              </a:lnSpc>
              <a:buSzPct val="100000"/>
              <a:buFont typeface="Courier New" panose="02070309020205020404" pitchFamily="49" charset="0"/>
              <a:buChar char="o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IE" sz="181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= 20mA</a:t>
            </a:r>
          </a:p>
        </p:txBody>
      </p:sp>
      <p:graphicFrame>
        <p:nvGraphicFramePr>
          <p:cNvPr id="40" name="Tableau 39">
            <a:extLst>
              <a:ext uri="{FF2B5EF4-FFF2-40B4-BE49-F238E27FC236}">
                <a16:creationId xmlns:a16="http://schemas.microsoft.com/office/drawing/2014/main" id="{F0368FDD-3A3F-7F82-074C-1D9F8CEE732D}"/>
              </a:ext>
            </a:extLst>
          </p:cNvPr>
          <p:cNvGraphicFramePr>
            <a:graphicFrameLocks noGrp="1"/>
          </p:cNvGraphicFramePr>
          <p:nvPr/>
        </p:nvGraphicFramePr>
        <p:xfrm>
          <a:off x="6584967" y="2631131"/>
          <a:ext cx="4971163" cy="3325289"/>
        </p:xfrm>
        <a:graphic>
          <a:graphicData uri="http://schemas.openxmlformats.org/drawingml/2006/table">
            <a:tbl>
              <a:tblPr firstRow="1" firstCol="1" bandRow="1"/>
              <a:tblGrid>
                <a:gridCol w="2688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1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80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7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Target Parameter</a:t>
                      </a:r>
                      <a:endParaRPr lang="fr-FR" sz="17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Unit</a:t>
                      </a:r>
                      <a:endParaRPr lang="fr-FR" sz="17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Value</a:t>
                      </a:r>
                      <a:endParaRPr lang="fr-FR" sz="17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5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7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Injection energy</a:t>
                      </a:r>
                      <a:endParaRPr lang="fr-FR" sz="17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7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7</a:t>
                      </a:r>
                      <a:endParaRPr lang="fr-FR" sz="17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8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7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Electron beam energy</a:t>
                      </a:r>
                      <a:endParaRPr lang="fr-FR" sz="17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7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7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8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7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Normalised Emittance </a:t>
                      </a:r>
                      <a:r>
                        <a:rPr lang="en-GB" sz="17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γε</a:t>
                      </a:r>
                      <a:r>
                        <a:rPr lang="en-GB" sz="1700" b="0" baseline="-2500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x,y</a:t>
                      </a:r>
                      <a:endParaRPr lang="fr-FR" sz="17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 mrad</a:t>
                      </a:r>
                      <a:endParaRPr lang="fr-FR" sz="17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6</a:t>
                      </a:r>
                      <a:endParaRPr lang="fr-FR" sz="17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7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7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Average beam current</a:t>
                      </a:r>
                      <a:endParaRPr lang="fr-FR" sz="17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mA</a:t>
                      </a:r>
                      <a:endParaRPr lang="fr-FR" sz="17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</a:t>
                      </a:r>
                      <a:endParaRPr lang="fr-FR" sz="17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9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7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charge</a:t>
                      </a:r>
                      <a:endParaRPr lang="fr-FR" sz="17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pC</a:t>
                      </a:r>
                      <a:endParaRPr lang="fr-FR" sz="17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7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87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7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length</a:t>
                      </a:r>
                      <a:endParaRPr lang="fr-FR" sz="17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</a:t>
                      </a:r>
                      <a:endParaRPr lang="fr-FR" sz="17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</a:t>
                      </a:r>
                      <a:endParaRPr lang="fr-FR" sz="17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1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7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spacing</a:t>
                      </a:r>
                      <a:endParaRPr lang="fr-FR" sz="17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ns</a:t>
                      </a:r>
                      <a:endParaRPr lang="fr-FR" sz="17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</a:t>
                      </a:r>
                      <a:endParaRPr lang="fr-FR" sz="17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7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7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RF frequency</a:t>
                      </a:r>
                      <a:endParaRPr lang="fr-FR" sz="17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MHz</a:t>
                      </a:r>
                      <a:endParaRPr lang="fr-FR" sz="17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801.58</a:t>
                      </a:r>
                      <a:endParaRPr lang="fr-FR" sz="17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6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7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Duty factor</a:t>
                      </a:r>
                      <a:endParaRPr lang="fr-FR" sz="17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fr-FR" sz="17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7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CW</a:t>
                      </a:r>
                      <a:endParaRPr lang="fr-FR" sz="17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0BA47D7-23CD-6D17-482A-EC39D82C3105}"/>
              </a:ext>
            </a:extLst>
          </p:cNvPr>
          <p:cNvSpPr/>
          <p:nvPr/>
        </p:nvSpPr>
        <p:spPr>
          <a:xfrm>
            <a:off x="9050569" y="5953744"/>
            <a:ext cx="2403298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Walid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Kaabi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@ </a:t>
            </a: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Electrons for the LHC workshop in Orsay in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</a:p>
        </p:txBody>
      </p:sp>
      <p:pic>
        <p:nvPicPr>
          <p:cNvPr id="5" name="Image 35">
            <a:extLst>
              <a:ext uri="{FF2B5EF4-FFF2-40B4-BE49-F238E27FC236}">
                <a16:creationId xmlns:a16="http://schemas.microsoft.com/office/drawing/2014/main" id="{E097A424-EFA0-1A1E-F755-016ED7ECE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244" y="1470849"/>
            <a:ext cx="1459007" cy="88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99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AB781-A577-0B7E-3382-B54E687F2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9361" y="273043"/>
            <a:ext cx="3808855" cy="1838367"/>
          </a:xfrm>
        </p:spPr>
        <p:txBody>
          <a:bodyPr>
            <a:normAutofit fontScale="90000"/>
          </a:bodyPr>
          <a:lstStyle/>
          <a:p>
            <a:r>
              <a:rPr lang="en-CH" u="sng" dirty="0">
                <a:solidFill>
                  <a:srgbClr val="FF0000"/>
                </a:solidFill>
                <a:latin typeface="Garamond" panose="02020404030301010803" pitchFamily="18" charset="0"/>
              </a:rPr>
              <a:t>LHeC / PERLE Workshop @ Orsay in 2018</a:t>
            </a:r>
          </a:p>
        </p:txBody>
      </p:sp>
      <p:pic>
        <p:nvPicPr>
          <p:cNvPr id="9" name="Picture 8" descr="A picture containing person, people, hall, arch&#10;&#10;Description automatically generated">
            <a:extLst>
              <a:ext uri="{FF2B5EF4-FFF2-40B4-BE49-F238E27FC236}">
                <a16:creationId xmlns:a16="http://schemas.microsoft.com/office/drawing/2014/main" id="{045D342B-2BB8-149E-D3AB-710E826BF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2400" cy="5829300"/>
          </a:xfrm>
          <a:prstGeom prst="rect">
            <a:avLst/>
          </a:prstGeom>
        </p:spPr>
      </p:pic>
      <p:pic>
        <p:nvPicPr>
          <p:cNvPr id="7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C1665BB-C57D-AC5C-C97A-F3B0C8A65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339" y="2384453"/>
            <a:ext cx="6782693" cy="4525963"/>
          </a:xfrm>
          <a:prstGeom prst="rect">
            <a:avLst/>
          </a:prstGeom>
        </p:spPr>
      </p:pic>
      <p:pic>
        <p:nvPicPr>
          <p:cNvPr id="5" name="Picture 4" descr="A picture containing road, ceiling, indoor, floor&#10;&#10;Description automatically generated">
            <a:extLst>
              <a:ext uri="{FF2B5EF4-FFF2-40B4-BE49-F238E27FC236}">
                <a16:creationId xmlns:a16="http://schemas.microsoft.com/office/drawing/2014/main" id="{728FDC2E-A29F-5ED4-63B1-E30D19EC6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772400" cy="4372797"/>
          </a:xfrm>
          <a:prstGeom prst="rect">
            <a:avLst/>
          </a:prstGeom>
        </p:spPr>
      </p:pic>
      <p:pic>
        <p:nvPicPr>
          <p:cNvPr id="6" name="Picture 5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E25E8BB3-909C-7C01-BEDE-3667484A7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0" y="2998519"/>
            <a:ext cx="5353673" cy="372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6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1">
            <a:extLst>
              <a:ext uri="{FF2B5EF4-FFF2-40B4-BE49-F238E27FC236}">
                <a16:creationId xmlns:a16="http://schemas.microsoft.com/office/drawing/2014/main" id="{5947DEE2-21EA-B00B-C2F1-1EC2C865D354}"/>
              </a:ext>
            </a:extLst>
          </p:cNvPr>
          <p:cNvSpPr txBox="1">
            <a:spLocks/>
          </p:cNvSpPr>
          <p:nvPr/>
        </p:nvSpPr>
        <p:spPr>
          <a:xfrm>
            <a:off x="7713450" y="5273672"/>
            <a:ext cx="4509000" cy="570462"/>
          </a:xfrm>
          <a:prstGeom prst="rect">
            <a:avLst/>
          </a:prstGeom>
        </p:spPr>
        <p:txBody>
          <a:bodyPr vert="horz" lIns="103486" tIns="51743" rIns="103486" bIns="517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HV power supply assembly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(July 22)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447C45-3E6E-4B48-AC50-CB2F8DE1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October 3rd, 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353ECE-A572-4ECA-BEAD-641C224B8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PERLE Status and Plans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51FDB1-B734-4F1D-8741-65B4CC88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C5EDD7-AFFD-6A14-8BF2-FF769AB5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837" y="143641"/>
            <a:ext cx="9208875" cy="48896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Source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3D3CCF0-0E6D-F7D8-7353-E21705E4D9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693" y="1554626"/>
            <a:ext cx="2607824" cy="34770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9FFB63A-2CDA-6564-E1A3-36B77873A6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89" y="1554626"/>
            <a:ext cx="2607822" cy="347709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0B6B005-AD34-47C3-9336-EBBCC8F67B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2" y="1554626"/>
            <a:ext cx="2607822" cy="34770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0D1530-4766-FC73-F459-BF763119B4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306" y="1554626"/>
            <a:ext cx="2607825" cy="3477100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BEECE724-7B9E-C73D-5A41-F8C6774E9E43}"/>
              </a:ext>
            </a:extLst>
          </p:cNvPr>
          <p:cNvGrpSpPr/>
          <p:nvPr/>
        </p:nvGrpSpPr>
        <p:grpSpPr>
          <a:xfrm>
            <a:off x="3895649" y="821178"/>
            <a:ext cx="4171092" cy="5427515"/>
            <a:chOff x="3442170" y="725488"/>
            <a:chExt cx="3685551" cy="4795718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17BB4C64-AAA5-C0D3-C15C-6C9ADA909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170" y="725488"/>
              <a:ext cx="3608029" cy="4795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063C403-CCD4-8493-E3B0-77F0923E2F6D}"/>
                </a:ext>
              </a:extLst>
            </p:cNvPr>
            <p:cNvSpPr txBox="1"/>
            <p:nvPr/>
          </p:nvSpPr>
          <p:spPr>
            <a:xfrm>
              <a:off x="3533285" y="4894075"/>
              <a:ext cx="3594436" cy="571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Checking the HV vessel tightness</a:t>
              </a:r>
            </a:p>
            <a:p>
              <a:pPr marL="0" marR="0" lvl="0" indent="0" algn="ct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(September 22)</a:t>
              </a:r>
            </a:p>
          </p:txBody>
        </p:sp>
      </p:grpSp>
      <p:sp>
        <p:nvSpPr>
          <p:cNvPr id="22" name="Titre 1">
            <a:extLst>
              <a:ext uri="{FF2B5EF4-FFF2-40B4-BE49-F238E27FC236}">
                <a16:creationId xmlns:a16="http://schemas.microsoft.com/office/drawing/2014/main" id="{401FED38-2A48-1BE6-B955-216283636F40}"/>
              </a:ext>
            </a:extLst>
          </p:cNvPr>
          <p:cNvSpPr txBox="1">
            <a:spLocks/>
          </p:cNvSpPr>
          <p:nvPr/>
        </p:nvSpPr>
        <p:spPr>
          <a:xfrm>
            <a:off x="151569" y="5247677"/>
            <a:ext cx="4509000" cy="570462"/>
          </a:xfrm>
          <a:prstGeom prst="rect">
            <a:avLst/>
          </a:prstGeom>
        </p:spPr>
        <p:txBody>
          <a:bodyPr vert="horz" lIns="103486" tIns="51743" rIns="103486" bIns="517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HV vessel installation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(June 22)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D88B61-3D10-0D5F-995C-5A6EED83261B}"/>
              </a:ext>
            </a:extLst>
          </p:cNvPr>
          <p:cNvSpPr/>
          <p:nvPr/>
        </p:nvSpPr>
        <p:spPr>
          <a:xfrm>
            <a:off x="9152833" y="5818139"/>
            <a:ext cx="2810768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Walid </a:t>
            </a:r>
            <a:r>
              <a:rPr lang="en-GB" sz="1600" dirty="0" err="1">
                <a:solidFill>
                  <a:prstClr val="black"/>
                </a:solidFill>
                <a:latin typeface="Calibri" panose="020F0502020204030204"/>
              </a:rPr>
              <a:t>Kaabi</a:t>
            </a: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 at ERL 2022 Workshop in Cornel University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64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2">
            <a:extLst>
              <a:ext uri="{FF2B5EF4-FFF2-40B4-BE49-F238E27FC236}">
                <a16:creationId xmlns:a16="http://schemas.microsoft.com/office/drawing/2014/main" id="{DFEC75EB-ED5D-7945-B889-AD7EB57F4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8" y="193678"/>
            <a:ext cx="1074102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/>
                <a:ea typeface="ＭＳ Ｐゴシック" charset="-128"/>
                <a:cs typeface="Garamond"/>
              </a:rPr>
              <a:t>ERL Evolution: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3E544062-33FC-9D4A-8BB2-4BA64FEAEE4A}"/>
              </a:ext>
            </a:extLst>
          </p:cNvPr>
          <p:cNvSpPr/>
          <p:nvPr/>
        </p:nvSpPr>
        <p:spPr bwMode="auto">
          <a:xfrm>
            <a:off x="509666" y="2923083"/>
            <a:ext cx="11452485" cy="719527"/>
          </a:xfrm>
          <a:prstGeom prst="rightArrow">
            <a:avLst/>
          </a:prstGeom>
          <a:gradFill flip="none" rotWithShape="1">
            <a:gsLst>
              <a:gs pos="92001">
                <a:srgbClr val="0070C0"/>
              </a:gs>
              <a:gs pos="91993">
                <a:srgbClr val="0070C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rgbClr val="0070C0"/>
              </a:gs>
              <a:gs pos="83000">
                <a:srgbClr val="0070C0"/>
              </a:gs>
              <a:gs pos="100000">
                <a:srgbClr val="0070C0"/>
              </a:gs>
            </a:gsLst>
            <a:lin ang="0" scaled="1"/>
            <a:tileRect/>
          </a:gradFill>
          <a:ln w="1270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B812F"/>
              </a:solidFill>
              <a:effectLst/>
              <a:uLnTx/>
              <a:uFillTx/>
              <a:latin typeface="Times New Roman" pitchFamily="-110" charset="0"/>
              <a:ea typeface="+mn-ea"/>
              <a:cs typeface="+mn-cs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A051028-131C-1C43-82A4-0A1FD47460A9}"/>
              </a:ext>
            </a:extLst>
          </p:cNvPr>
          <p:cNvGrpSpPr/>
          <p:nvPr/>
        </p:nvGrpSpPr>
        <p:grpSpPr>
          <a:xfrm>
            <a:off x="509666" y="269823"/>
            <a:ext cx="2248525" cy="1993690"/>
            <a:chOff x="509666" y="269823"/>
            <a:chExt cx="2248525" cy="19936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8A7C07-D5DD-AC4C-8DEE-061350B94A03}"/>
                </a:ext>
              </a:extLst>
            </p:cNvPr>
            <p:cNvSpPr/>
            <p:nvPr/>
          </p:nvSpPr>
          <p:spPr bwMode="auto">
            <a:xfrm rot="10800000">
              <a:off x="509666" y="269823"/>
              <a:ext cx="2248525" cy="1993690"/>
            </a:xfrm>
            <a:prstGeom prst="rect">
              <a:avLst/>
            </a:prstGeom>
            <a:gradFill>
              <a:gsLst>
                <a:gs pos="1000">
                  <a:srgbClr val="0070C0"/>
                </a:gs>
                <a:gs pos="0">
                  <a:srgbClr val="0070C0"/>
                </a:gs>
                <a:gs pos="28000">
                  <a:schemeClr val="accent1">
                    <a:lumMod val="5000"/>
                    <a:lumOff val="95000"/>
                  </a:schemeClr>
                </a:gs>
                <a:gs pos="0">
                  <a:srgbClr val="0070C0"/>
                </a:gs>
                <a:gs pos="0">
                  <a:srgbClr val="0070C0"/>
                </a:gs>
                <a:gs pos="0">
                  <a:srgbClr val="0070C0"/>
                </a:gs>
              </a:gsLst>
              <a:lin ang="16200000" scaled="0"/>
            </a:gradFill>
            <a:ln w="127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rot="10800000"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First Idea: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M.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Tigner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 1965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B9BC5D-4F06-504F-BF78-510780E3C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8404" y="941598"/>
              <a:ext cx="2229787" cy="1309773"/>
            </a:xfrm>
            <a:prstGeom prst="rect">
              <a:avLst/>
            </a:prstGeom>
            <a:gradFill>
              <a:gsLst>
                <a:gs pos="1000">
                  <a:srgbClr val="00B050"/>
                </a:gs>
                <a:gs pos="0">
                  <a:srgbClr val="0070C0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0">
                  <a:srgbClr val="0070C0"/>
                </a:gs>
                <a:gs pos="0">
                  <a:srgbClr val="0070C0"/>
                </a:gs>
                <a:gs pos="0">
                  <a:srgbClr val="0070C0"/>
                </a:gs>
              </a:gsLst>
              <a:lin ang="16200000" scaled="0"/>
            </a:gradFill>
          </p:spPr>
        </p:pic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0D309-A9DE-C04A-AAAB-2B8141C6BDF5}"/>
              </a:ext>
            </a:extLst>
          </p:cNvPr>
          <p:cNvCxnSpPr>
            <a:cxnSpLocks/>
          </p:cNvCxnSpPr>
          <p:nvPr/>
        </p:nvCxnSpPr>
        <p:spPr bwMode="auto">
          <a:xfrm flipV="1">
            <a:off x="1244185" y="2263518"/>
            <a:ext cx="0" cy="83944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6AFCC36-2E6A-C74C-9E06-6FD1CEE6F58C}"/>
              </a:ext>
            </a:extLst>
          </p:cNvPr>
          <p:cNvGrpSpPr/>
          <p:nvPr/>
        </p:nvGrpSpPr>
        <p:grpSpPr>
          <a:xfrm>
            <a:off x="134914" y="2923083"/>
            <a:ext cx="697627" cy="1133835"/>
            <a:chOff x="149904" y="2923083"/>
            <a:chExt cx="697627" cy="113383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727B63-6456-B04A-9C46-B30513A9CE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5372" y="2923083"/>
              <a:ext cx="0" cy="719527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A3881F-7E70-2E43-A7A8-A64FA6151E8B}"/>
                </a:ext>
              </a:extLst>
            </p:cNvPr>
            <p:cNvSpPr txBox="1"/>
            <p:nvPr/>
          </p:nvSpPr>
          <p:spPr>
            <a:xfrm>
              <a:off x="149904" y="368758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1960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8820EB0-E6A1-F940-99DA-33C696601741}"/>
              </a:ext>
            </a:extLst>
          </p:cNvPr>
          <p:cNvGrpSpPr/>
          <p:nvPr/>
        </p:nvGrpSpPr>
        <p:grpSpPr>
          <a:xfrm>
            <a:off x="1380845" y="2940573"/>
            <a:ext cx="697627" cy="1133835"/>
            <a:chOff x="1396586" y="2940573"/>
            <a:chExt cx="697627" cy="113383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6C3BE29-1DA6-B44A-A2BE-CCFA2E215E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57061" y="2940573"/>
              <a:ext cx="0" cy="719527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20D612-8DFD-864C-9720-790937800936}"/>
                </a:ext>
              </a:extLst>
            </p:cNvPr>
            <p:cNvSpPr txBox="1"/>
            <p:nvPr/>
          </p:nvSpPr>
          <p:spPr>
            <a:xfrm>
              <a:off x="1396586" y="370507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1970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071799E-1362-6349-87C7-A56AF30D525F}"/>
              </a:ext>
            </a:extLst>
          </p:cNvPr>
          <p:cNvGrpSpPr/>
          <p:nvPr/>
        </p:nvGrpSpPr>
        <p:grpSpPr>
          <a:xfrm>
            <a:off x="2611786" y="2943073"/>
            <a:ext cx="697627" cy="1133835"/>
            <a:chOff x="2718218" y="2943073"/>
            <a:chExt cx="697627" cy="113383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62B8C86-A78F-4F4A-969A-32AF7BD6C64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78693" y="2943073"/>
              <a:ext cx="0" cy="719527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48C72E-9CB4-2343-811B-6E19B220425A}"/>
                </a:ext>
              </a:extLst>
            </p:cNvPr>
            <p:cNvSpPr txBox="1"/>
            <p:nvPr/>
          </p:nvSpPr>
          <p:spPr>
            <a:xfrm>
              <a:off x="2718218" y="370757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1980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6FC3FB0-E6DA-CF40-BDCA-32371CCC186A}"/>
              </a:ext>
            </a:extLst>
          </p:cNvPr>
          <p:cNvGrpSpPr/>
          <p:nvPr/>
        </p:nvGrpSpPr>
        <p:grpSpPr>
          <a:xfrm>
            <a:off x="3842727" y="2930583"/>
            <a:ext cx="697627" cy="1133835"/>
            <a:chOff x="4099810" y="2930583"/>
            <a:chExt cx="697627" cy="113383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B491052-5258-894D-A763-7AB2D4C8C4C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45295" y="2930583"/>
              <a:ext cx="0" cy="719527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44257F-B789-D54A-9E8D-9A368F3D0EFB}"/>
                </a:ext>
              </a:extLst>
            </p:cNvPr>
            <p:cNvSpPr txBox="1"/>
            <p:nvPr/>
          </p:nvSpPr>
          <p:spPr>
            <a:xfrm>
              <a:off x="4099810" y="369508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1990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9113140-3BBA-2E45-A686-96CEC1BE534F}"/>
              </a:ext>
            </a:extLst>
          </p:cNvPr>
          <p:cNvGrpSpPr/>
          <p:nvPr/>
        </p:nvGrpSpPr>
        <p:grpSpPr>
          <a:xfrm>
            <a:off x="5148618" y="2933083"/>
            <a:ext cx="697627" cy="1133835"/>
            <a:chOff x="5481400" y="2933083"/>
            <a:chExt cx="697627" cy="113383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FB7E6DB-74D7-0345-8A86-18E1A5E39C5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26884" y="2933083"/>
              <a:ext cx="0" cy="719527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C225F02-6DBB-F648-BDBD-5F9846E3697B}"/>
                </a:ext>
              </a:extLst>
            </p:cNvPr>
            <p:cNvSpPr txBox="1"/>
            <p:nvPr/>
          </p:nvSpPr>
          <p:spPr>
            <a:xfrm>
              <a:off x="5481400" y="369758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2000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8C1C477-6772-F94A-8FCA-902B8F61A6B6}"/>
              </a:ext>
            </a:extLst>
          </p:cNvPr>
          <p:cNvGrpSpPr/>
          <p:nvPr/>
        </p:nvGrpSpPr>
        <p:grpSpPr>
          <a:xfrm>
            <a:off x="6595416" y="2935583"/>
            <a:ext cx="697627" cy="1133835"/>
            <a:chOff x="6847999" y="2935583"/>
            <a:chExt cx="697627" cy="113383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7509FF1-3D23-654C-9EE4-865BEDCD135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08480" y="2935583"/>
              <a:ext cx="0" cy="719527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0E9D279-5E4D-0146-9190-BBB4839008A4}"/>
                </a:ext>
              </a:extLst>
            </p:cNvPr>
            <p:cNvSpPr txBox="1"/>
            <p:nvPr/>
          </p:nvSpPr>
          <p:spPr>
            <a:xfrm>
              <a:off x="6847999" y="370008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2010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5C8CE19-5F79-C44B-8BD0-C0588EF6B2D3}"/>
              </a:ext>
            </a:extLst>
          </p:cNvPr>
          <p:cNvGrpSpPr/>
          <p:nvPr/>
        </p:nvGrpSpPr>
        <p:grpSpPr>
          <a:xfrm>
            <a:off x="7901307" y="2953073"/>
            <a:ext cx="697627" cy="1118845"/>
            <a:chOff x="8199610" y="2953073"/>
            <a:chExt cx="697627" cy="111884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67AD9B4-540A-2F4A-BC60-DCF45D4B2B9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45096" y="2953073"/>
              <a:ext cx="0" cy="719527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D7B95AC-BD05-AC48-B16D-3525FEEA1E69}"/>
                </a:ext>
              </a:extLst>
            </p:cNvPr>
            <p:cNvSpPr txBox="1"/>
            <p:nvPr/>
          </p:nvSpPr>
          <p:spPr>
            <a:xfrm>
              <a:off x="8199610" y="370258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2020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831B7DB-E838-1546-BB55-66CA3E2B9B34}"/>
              </a:ext>
            </a:extLst>
          </p:cNvPr>
          <p:cNvGrpSpPr/>
          <p:nvPr/>
        </p:nvGrpSpPr>
        <p:grpSpPr>
          <a:xfrm>
            <a:off x="9267158" y="2955573"/>
            <a:ext cx="697627" cy="1118845"/>
            <a:chOff x="9356351" y="2955573"/>
            <a:chExt cx="697627" cy="111884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1A712D4-16DC-6A4C-B4B2-D807AE30F62B}"/>
                </a:ext>
              </a:extLst>
            </p:cNvPr>
            <p:cNvSpPr txBox="1"/>
            <p:nvPr/>
          </p:nvSpPr>
          <p:spPr>
            <a:xfrm>
              <a:off x="9356351" y="370508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2030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48E7A4-249E-8647-815D-B285DAB385A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16822" y="2955573"/>
              <a:ext cx="0" cy="719527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91B0CD6-9657-0947-B572-B74818F594E1}"/>
              </a:ext>
            </a:extLst>
          </p:cNvPr>
          <p:cNvGrpSpPr/>
          <p:nvPr/>
        </p:nvGrpSpPr>
        <p:grpSpPr>
          <a:xfrm>
            <a:off x="10543071" y="2955573"/>
            <a:ext cx="697627" cy="1121345"/>
            <a:chOff x="10543071" y="2955573"/>
            <a:chExt cx="697627" cy="112134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625209-03F8-E445-BB62-415CD593FC4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901046" y="2955573"/>
              <a:ext cx="0" cy="719527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9E1DC2-8703-AF48-BAE2-EA618532A3A3}"/>
                </a:ext>
              </a:extLst>
            </p:cNvPr>
            <p:cNvSpPr txBox="1"/>
            <p:nvPr/>
          </p:nvSpPr>
          <p:spPr>
            <a:xfrm>
              <a:off x="10543071" y="370758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2040</a:t>
              </a: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6EFFF93-5873-4B46-8C94-FFB9562C6B80}"/>
              </a:ext>
            </a:extLst>
          </p:cNvPr>
          <p:cNvCxnSpPr>
            <a:cxnSpLocks/>
          </p:cNvCxnSpPr>
          <p:nvPr/>
        </p:nvCxnSpPr>
        <p:spPr bwMode="auto">
          <a:xfrm>
            <a:off x="3886179" y="3448627"/>
            <a:ext cx="0" cy="748618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E906F54-EF00-BA40-A758-B0BD370EAA91}"/>
              </a:ext>
            </a:extLst>
          </p:cNvPr>
          <p:cNvGrpSpPr/>
          <p:nvPr/>
        </p:nvGrpSpPr>
        <p:grpSpPr>
          <a:xfrm>
            <a:off x="949873" y="4199744"/>
            <a:ext cx="3052504" cy="1943301"/>
            <a:chOff x="1264663" y="4199744"/>
            <a:chExt cx="3052504" cy="194330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EA0541A-C76B-7442-A9BD-679C366DBB03}"/>
                </a:ext>
              </a:extLst>
            </p:cNvPr>
            <p:cNvSpPr/>
            <p:nvPr/>
          </p:nvSpPr>
          <p:spPr bwMode="auto">
            <a:xfrm rot="10800000">
              <a:off x="1270340" y="4199744"/>
              <a:ext cx="3046826" cy="1940801"/>
            </a:xfrm>
            <a:prstGeom prst="rect">
              <a:avLst/>
            </a:prstGeom>
            <a:gradFill>
              <a:gsLst>
                <a:gs pos="1000">
                  <a:srgbClr val="0070C0"/>
                </a:gs>
                <a:gs pos="0">
                  <a:srgbClr val="0070C0"/>
                </a:gs>
                <a:gs pos="34000">
                  <a:schemeClr val="accent1">
                    <a:lumMod val="5000"/>
                    <a:lumOff val="95000"/>
                  </a:schemeClr>
                </a:gs>
                <a:gs pos="0">
                  <a:srgbClr val="0070C0"/>
                </a:gs>
                <a:gs pos="0">
                  <a:srgbClr val="0070C0"/>
                </a:gs>
                <a:gs pos="0">
                  <a:srgbClr val="0070C0"/>
                </a:gs>
              </a:gsLst>
              <a:lin ang="16200000" scaled="0"/>
            </a:gradFill>
            <a:ln w="127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rot="10800000"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First Demonstration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SLAC SCA / FEL 1987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513C4B6-B48E-6F4B-B23D-3ACFAD32C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4663" y="4994944"/>
              <a:ext cx="3052504" cy="1148101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E29A8D4-2458-924E-BFE7-8DF28823DA49}"/>
              </a:ext>
            </a:extLst>
          </p:cNvPr>
          <p:cNvGrpSpPr/>
          <p:nvPr/>
        </p:nvGrpSpPr>
        <p:grpSpPr>
          <a:xfrm>
            <a:off x="2983627" y="281353"/>
            <a:ext cx="3587641" cy="1969586"/>
            <a:chOff x="3957985" y="311333"/>
            <a:chExt cx="3587641" cy="196958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234ECA-BC17-4B4D-B6C5-E14633CF8CC6}"/>
                </a:ext>
              </a:extLst>
            </p:cNvPr>
            <p:cNvSpPr/>
            <p:nvPr/>
          </p:nvSpPr>
          <p:spPr bwMode="auto">
            <a:xfrm rot="10800000">
              <a:off x="3957985" y="311333"/>
              <a:ext cx="3587640" cy="1940801"/>
            </a:xfrm>
            <a:prstGeom prst="rect">
              <a:avLst/>
            </a:prstGeom>
            <a:gradFill>
              <a:gsLst>
                <a:gs pos="1000">
                  <a:srgbClr val="FFC000"/>
                </a:gs>
                <a:gs pos="0">
                  <a:srgbClr val="0070C0"/>
                </a:gs>
                <a:gs pos="34000">
                  <a:schemeClr val="accent1">
                    <a:lumMod val="5000"/>
                    <a:lumOff val="95000"/>
                  </a:schemeClr>
                </a:gs>
                <a:gs pos="0">
                  <a:srgbClr val="0070C0"/>
                </a:gs>
                <a:gs pos="0">
                  <a:srgbClr val="0070C0"/>
                </a:gs>
                <a:gs pos="0">
                  <a:srgbClr val="0070C0"/>
                </a:gs>
              </a:gsLst>
              <a:lin ang="16200000" scaled="0"/>
            </a:gradFill>
            <a:ln w="127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rot="10800000"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JLab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 First MW beam power operation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FEL Demo [1999] &amp; Upgrade [2000]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E54DCA6-5436-8F41-A1C0-A71C5F6CE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7986" y="973109"/>
              <a:ext cx="3587640" cy="1307810"/>
            </a:xfrm>
            <a:prstGeom prst="rect">
              <a:avLst/>
            </a:prstGeom>
          </p:spPr>
        </p:pic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02F762C-92D9-3A46-8726-D67418B5B5F3}"/>
              </a:ext>
            </a:extLst>
          </p:cNvPr>
          <p:cNvCxnSpPr>
            <a:cxnSpLocks/>
          </p:cNvCxnSpPr>
          <p:nvPr/>
        </p:nvCxnSpPr>
        <p:spPr bwMode="auto">
          <a:xfrm flipH="1">
            <a:off x="6184689" y="3479106"/>
            <a:ext cx="12323" cy="67353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29C2EBF-8620-D841-BAD8-0BF52AFE7C42}"/>
              </a:ext>
            </a:extLst>
          </p:cNvPr>
          <p:cNvCxnSpPr>
            <a:cxnSpLocks/>
          </p:cNvCxnSpPr>
          <p:nvPr/>
        </p:nvCxnSpPr>
        <p:spPr bwMode="auto">
          <a:xfrm flipV="1">
            <a:off x="5270046" y="2266361"/>
            <a:ext cx="0" cy="823752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3BF0DFC-523A-9140-A8F6-4723D2C620B4}"/>
              </a:ext>
            </a:extLst>
          </p:cNvPr>
          <p:cNvCxnSpPr>
            <a:cxnSpLocks/>
          </p:cNvCxnSpPr>
          <p:nvPr/>
        </p:nvCxnSpPr>
        <p:spPr bwMode="auto">
          <a:xfrm flipV="1">
            <a:off x="5746539" y="2268861"/>
            <a:ext cx="0" cy="823752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36F0C85-4379-4E4D-9CCB-EBDE45D9AC61}"/>
              </a:ext>
            </a:extLst>
          </p:cNvPr>
          <p:cNvGrpSpPr/>
          <p:nvPr/>
        </p:nvGrpSpPr>
        <p:grpSpPr>
          <a:xfrm>
            <a:off x="4355814" y="4217233"/>
            <a:ext cx="2209887" cy="1940801"/>
            <a:chOff x="6124644" y="4202243"/>
            <a:chExt cx="2209887" cy="194080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7E8CC6E-9951-8042-8AF3-1FAFE66E4390}"/>
                </a:ext>
              </a:extLst>
            </p:cNvPr>
            <p:cNvSpPr/>
            <p:nvPr/>
          </p:nvSpPr>
          <p:spPr bwMode="auto">
            <a:xfrm rot="10800000">
              <a:off x="6124644" y="4202243"/>
              <a:ext cx="2209887" cy="1940801"/>
            </a:xfrm>
            <a:prstGeom prst="rect">
              <a:avLst/>
            </a:prstGeom>
            <a:gradFill>
              <a:gsLst>
                <a:gs pos="1000">
                  <a:srgbClr val="FFC000"/>
                </a:gs>
                <a:gs pos="0">
                  <a:srgbClr val="0070C0"/>
                </a:gs>
                <a:gs pos="34000">
                  <a:schemeClr val="accent1">
                    <a:lumMod val="5000"/>
                    <a:lumOff val="95000"/>
                  </a:schemeClr>
                </a:gs>
                <a:gs pos="0">
                  <a:srgbClr val="0070C0"/>
                </a:gs>
                <a:gs pos="0">
                  <a:srgbClr val="0070C0"/>
                </a:gs>
                <a:gs pos="0">
                  <a:srgbClr val="0070C0"/>
                </a:gs>
              </a:gsLst>
              <a:lin ang="16200000" scaled="0"/>
            </a:gradFill>
            <a:ln w="127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rot="10800000"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Multi-turn Operation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BINP FEL 2004 [NC]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9FB7AC0-B6D9-3247-B9B7-5EE00A78A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4623" y="4777058"/>
              <a:ext cx="1700223" cy="1333508"/>
            </a:xfrm>
            <a:prstGeom prst="rect">
              <a:avLst/>
            </a:prstGeom>
          </p:spPr>
        </p:pic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45BFDC6-E289-A54A-A515-479C2EA067D8}"/>
              </a:ext>
            </a:extLst>
          </p:cNvPr>
          <p:cNvCxnSpPr>
            <a:cxnSpLocks/>
          </p:cNvCxnSpPr>
          <p:nvPr/>
        </p:nvCxnSpPr>
        <p:spPr bwMode="auto">
          <a:xfrm flipV="1">
            <a:off x="9144210" y="2271361"/>
            <a:ext cx="0" cy="823752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52295AF-F7FC-1C4D-9507-0D83698C6DBF}"/>
              </a:ext>
            </a:extLst>
          </p:cNvPr>
          <p:cNvGrpSpPr/>
          <p:nvPr/>
        </p:nvGrpSpPr>
        <p:grpSpPr>
          <a:xfrm>
            <a:off x="9099239" y="4197245"/>
            <a:ext cx="3046827" cy="1940801"/>
            <a:chOff x="9099239" y="4197245"/>
            <a:chExt cx="3046827" cy="1940801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6376AAA-0DCF-BE41-B9CA-0A09B11FC9F9}"/>
                </a:ext>
              </a:extLst>
            </p:cNvPr>
            <p:cNvSpPr/>
            <p:nvPr/>
          </p:nvSpPr>
          <p:spPr bwMode="auto">
            <a:xfrm rot="10800000">
              <a:off x="9099240" y="4197245"/>
              <a:ext cx="3046826" cy="1940801"/>
            </a:xfrm>
            <a:prstGeom prst="rect">
              <a:avLst/>
            </a:prstGeom>
            <a:gradFill>
              <a:gsLst>
                <a:gs pos="1000">
                  <a:srgbClr val="C00000"/>
                </a:gs>
                <a:gs pos="0">
                  <a:srgbClr val="0070C0"/>
                </a:gs>
                <a:gs pos="34000">
                  <a:schemeClr val="accent1">
                    <a:lumMod val="5000"/>
                    <a:lumOff val="95000"/>
                  </a:schemeClr>
                </a:gs>
                <a:gs pos="0">
                  <a:srgbClr val="0070C0"/>
                </a:gs>
                <a:gs pos="0">
                  <a:srgbClr val="0070C0"/>
                </a:gs>
                <a:gs pos="0">
                  <a:srgbClr val="0070C0"/>
                </a:gs>
              </a:gsLst>
              <a:lin ang="16200000" scaled="0"/>
            </a:gradFill>
            <a:ln w="127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rot="10800000"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HEP / NP ERL application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LHeC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; FCC-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hh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; ep and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eI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;  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D25BD48-EC54-6B4E-A324-BDF0E20E4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99239" y="4873144"/>
              <a:ext cx="3031837" cy="124772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CB568EA-F5F7-4B4B-9056-A10ACAD9FB0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428813" y="3479106"/>
            <a:ext cx="794480" cy="718139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lg" len="lg"/>
            <a:tailEnd type="triangle"/>
          </a:ln>
          <a:effectLst/>
        </p:spPr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2673C31-7AF6-CC4A-B07A-FCD65F7223CE}"/>
              </a:ext>
            </a:extLst>
          </p:cNvPr>
          <p:cNvGrpSpPr/>
          <p:nvPr/>
        </p:nvGrpSpPr>
        <p:grpSpPr>
          <a:xfrm>
            <a:off x="9022690" y="292732"/>
            <a:ext cx="2636084" cy="1960828"/>
            <a:chOff x="7988373" y="322712"/>
            <a:chExt cx="2636084" cy="196082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258DCE6-0D79-BC4F-ADED-8E98A05D2CAC}"/>
                </a:ext>
              </a:extLst>
            </p:cNvPr>
            <p:cNvSpPr/>
            <p:nvPr/>
          </p:nvSpPr>
          <p:spPr bwMode="auto">
            <a:xfrm rot="10800000">
              <a:off x="7988432" y="322712"/>
              <a:ext cx="2636025" cy="1940801"/>
            </a:xfrm>
            <a:prstGeom prst="rect">
              <a:avLst/>
            </a:prstGeom>
            <a:gradFill>
              <a:gsLst>
                <a:gs pos="1000">
                  <a:srgbClr val="00B050"/>
                </a:gs>
                <a:gs pos="0">
                  <a:srgbClr val="0070C0"/>
                </a:gs>
                <a:gs pos="34000">
                  <a:schemeClr val="accent1">
                    <a:lumMod val="5000"/>
                    <a:lumOff val="95000"/>
                  </a:schemeClr>
                </a:gs>
                <a:gs pos="0">
                  <a:srgbClr val="0070C0"/>
                </a:gs>
                <a:gs pos="0">
                  <a:srgbClr val="0070C0"/>
                </a:gs>
                <a:gs pos="0">
                  <a:srgbClr val="0070C0"/>
                </a:gs>
              </a:gsLst>
              <a:lin ang="16200000" scaled="0"/>
            </a:gradFill>
            <a:ln w="127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rot="10800000"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Multi-turn SRF, multi-MW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PERLE@Orsay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 2025 </a:t>
              </a: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0DFDFC6-0012-864E-AC40-F83071E64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88373" y="1019664"/>
              <a:ext cx="2636084" cy="1263876"/>
            </a:xfrm>
            <a:prstGeom prst="rect">
              <a:avLst/>
            </a:prstGeom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79E36ED5-91CF-1648-A3EF-14712942697E}"/>
              </a:ext>
            </a:extLst>
          </p:cNvPr>
          <p:cNvSpPr txBox="1"/>
          <p:nvPr/>
        </p:nvSpPr>
        <p:spPr>
          <a:xfrm>
            <a:off x="6768952" y="254725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ALICE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EC06482-0769-F74D-AB22-943027959E09}"/>
              </a:ext>
            </a:extLst>
          </p:cNvPr>
          <p:cNvSpPr txBox="1"/>
          <p:nvPr/>
        </p:nvSpPr>
        <p:spPr>
          <a:xfrm>
            <a:off x="5429788" y="347253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JEARI ERL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921AE852-E955-AD42-892B-7295C13FE212}"/>
              </a:ext>
            </a:extLst>
          </p:cNvPr>
          <p:cNvCxnSpPr>
            <a:cxnSpLocks/>
          </p:cNvCxnSpPr>
          <p:nvPr/>
        </p:nvCxnSpPr>
        <p:spPr bwMode="auto">
          <a:xfrm flipH="1">
            <a:off x="8360737" y="3501410"/>
            <a:ext cx="12323" cy="67353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01A6198F-AA46-D14C-9183-7251DE8A19EE}"/>
              </a:ext>
            </a:extLst>
          </p:cNvPr>
          <p:cNvCxnSpPr>
            <a:cxnSpLocks/>
          </p:cNvCxnSpPr>
          <p:nvPr/>
        </p:nvCxnSpPr>
        <p:spPr bwMode="auto">
          <a:xfrm flipV="1">
            <a:off x="10384948" y="3494048"/>
            <a:ext cx="633728" cy="693205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lg" len="lg"/>
            <a:tailEnd type="triangle"/>
          </a:ln>
          <a:effectLst/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C7D6BC3E-5552-DD4F-85EE-3E645CC02D81}"/>
              </a:ext>
            </a:extLst>
          </p:cNvPr>
          <p:cNvCxnSpPr>
            <a:cxnSpLocks/>
          </p:cNvCxnSpPr>
          <p:nvPr/>
        </p:nvCxnSpPr>
        <p:spPr bwMode="auto">
          <a:xfrm flipV="1">
            <a:off x="8201823" y="2249560"/>
            <a:ext cx="0" cy="83944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ACAA648-C51E-2348-A9B9-818CEF04C8D4}"/>
              </a:ext>
            </a:extLst>
          </p:cNvPr>
          <p:cNvGrpSpPr/>
          <p:nvPr/>
        </p:nvGrpSpPr>
        <p:grpSpPr>
          <a:xfrm>
            <a:off x="6771724" y="4189753"/>
            <a:ext cx="2209887" cy="1940801"/>
            <a:chOff x="6771724" y="4189753"/>
            <a:chExt cx="2209887" cy="1940801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DBF1A69-F7CF-6D45-B724-FCD87D8CCB6D}"/>
                </a:ext>
              </a:extLst>
            </p:cNvPr>
            <p:cNvSpPr/>
            <p:nvPr/>
          </p:nvSpPr>
          <p:spPr bwMode="auto">
            <a:xfrm rot="10800000">
              <a:off x="6771724" y="4189753"/>
              <a:ext cx="2209887" cy="1940801"/>
            </a:xfrm>
            <a:prstGeom prst="rect">
              <a:avLst/>
            </a:prstGeom>
            <a:gradFill>
              <a:gsLst>
                <a:gs pos="1000">
                  <a:srgbClr val="00B050"/>
                </a:gs>
                <a:gs pos="0">
                  <a:srgbClr val="0070C0"/>
                </a:gs>
                <a:gs pos="34000">
                  <a:schemeClr val="accent1">
                    <a:lumMod val="5000"/>
                    <a:lumOff val="95000"/>
                  </a:schemeClr>
                </a:gs>
                <a:gs pos="0">
                  <a:srgbClr val="0070C0"/>
                </a:gs>
                <a:gs pos="0">
                  <a:srgbClr val="0070C0"/>
                </a:gs>
                <a:gs pos="0">
                  <a:srgbClr val="0070C0"/>
                </a:gs>
              </a:gsLst>
              <a:lin ang="16200000" scaled="0"/>
            </a:gradFill>
            <a:ln w="127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rot="10800000"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Multi-MW Operation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bERLin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-Pro 2020</a:t>
              </a: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30F4E6F6-64FD-9D40-B4B6-2A47D013C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88864" y="4762068"/>
              <a:ext cx="1925516" cy="1361254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8B2347E-B0AF-5C4D-89EA-16D488AB2254}"/>
              </a:ext>
            </a:extLst>
          </p:cNvPr>
          <p:cNvGrpSpPr/>
          <p:nvPr/>
        </p:nvGrpSpPr>
        <p:grpSpPr>
          <a:xfrm>
            <a:off x="6661982" y="281277"/>
            <a:ext cx="2214208" cy="1940801"/>
            <a:chOff x="6661982" y="281277"/>
            <a:chExt cx="2214208" cy="194080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206DC42-E84B-3744-9497-F51E6DBEAA51}"/>
                </a:ext>
              </a:extLst>
            </p:cNvPr>
            <p:cNvSpPr/>
            <p:nvPr/>
          </p:nvSpPr>
          <p:spPr bwMode="auto">
            <a:xfrm rot="10800000">
              <a:off x="6666303" y="281277"/>
              <a:ext cx="2209887" cy="1940801"/>
            </a:xfrm>
            <a:prstGeom prst="rect">
              <a:avLst/>
            </a:prstGeom>
            <a:gradFill>
              <a:gsLst>
                <a:gs pos="1000">
                  <a:srgbClr val="FFC000"/>
                </a:gs>
                <a:gs pos="0">
                  <a:srgbClr val="0070C0"/>
                </a:gs>
                <a:gs pos="34000">
                  <a:schemeClr val="accent1">
                    <a:lumMod val="5000"/>
                    <a:lumOff val="95000"/>
                  </a:schemeClr>
                </a:gs>
                <a:gs pos="0">
                  <a:srgbClr val="0070C0"/>
                </a:gs>
                <a:gs pos="0">
                  <a:srgbClr val="0070C0"/>
                </a:gs>
                <a:gs pos="0">
                  <a:srgbClr val="0070C0"/>
                </a:gs>
              </a:gsLst>
              <a:lin ang="16200000" scaled="0"/>
            </a:gradFill>
            <a:ln w="1270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rot="10800000"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Multi-turn SRF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-110" charset="0"/>
                  <a:ea typeface="+mn-ea"/>
                  <a:cs typeface="+mn-cs"/>
                </a:rPr>
                <a:t>C-Beta 2019-2020</a:t>
              </a: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8C6178F8-E16D-0D48-AE25-EBE59D433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61982" y="1164770"/>
              <a:ext cx="2196963" cy="1047700"/>
            </a:xfrm>
            <a:prstGeom prst="rect">
              <a:avLst/>
            </a:prstGeom>
          </p:spPr>
        </p:pic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02DB370-CC90-C245-98E2-F229F43DDD40}"/>
              </a:ext>
            </a:extLst>
          </p:cNvPr>
          <p:cNvSpPr/>
          <p:nvPr/>
        </p:nvSpPr>
        <p:spPr>
          <a:xfrm>
            <a:off x="9056294" y="2285222"/>
            <a:ext cx="2618509" cy="12884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PERLE is now part of the ERL Roadmap for Accelerator R&amp;D!</a:t>
            </a:r>
          </a:p>
        </p:txBody>
      </p:sp>
    </p:spTree>
    <p:extLst>
      <p:ext uri="{BB962C8B-B14F-4D97-AF65-F5344CB8AC3E}">
        <p14:creationId xmlns:p14="http://schemas.microsoft.com/office/powerpoint/2010/main" val="76124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6AA9F40-FAAD-AAB3-AE91-AB069FF3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1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3600" u="sng" dirty="0" err="1">
                <a:solidFill>
                  <a:srgbClr val="FF0000"/>
                </a:solidFill>
                <a:latin typeface="Garamond" panose="02020404030301010803" pitchFamily="18" charset="0"/>
              </a:rPr>
              <a:t>LHeC</a:t>
            </a:r>
            <a:r>
              <a:rPr lang="en-US" sz="3600" u="sng" dirty="0">
                <a:solidFill>
                  <a:srgbClr val="FF0000"/>
                </a:solidFill>
                <a:latin typeface="Garamond" panose="02020404030301010803" pitchFamily="18" charset="0"/>
              </a:rPr>
              <a:t>: e-p Option was already Considered from the Start of LEP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73855DB-A834-75B7-C01E-A89271FC83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83737" y="1143005"/>
            <a:ext cx="4011444" cy="4983160"/>
          </a:xfrm>
          <a:noFill/>
        </p:spPr>
      </p:pic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0E14F76E-8BC4-05D8-45FE-1A97B74CE6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881161" y="1216216"/>
            <a:ext cx="3745649" cy="529418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F3FAD8-73B3-B120-CE6D-57FC27E6C765}"/>
              </a:ext>
            </a:extLst>
          </p:cNvPr>
          <p:cNvSpPr txBox="1"/>
          <p:nvPr/>
        </p:nvSpPr>
        <p:spPr>
          <a:xfrm>
            <a:off x="10799806" y="1865871"/>
            <a:ext cx="12221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Lausanne </a:t>
            </a:r>
          </a:p>
          <a:p>
            <a:r>
              <a:rPr lang="en-CH" dirty="0"/>
              <a:t>ECFA-CERN</a:t>
            </a:r>
          </a:p>
          <a:p>
            <a:r>
              <a:rPr lang="en-CH" dirty="0"/>
              <a:t>Workshop</a:t>
            </a:r>
          </a:p>
          <a:p>
            <a:r>
              <a:rPr lang="en-CH" dirty="0"/>
              <a:t>1984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25D2403-F815-7075-5DEB-54DE11682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190" y="1143128"/>
            <a:ext cx="3594320" cy="54403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921A44-8443-6D22-6E12-5F8AFACE38ED}"/>
              </a:ext>
            </a:extLst>
          </p:cNvPr>
          <p:cNvSpPr txBox="1"/>
          <p:nvPr/>
        </p:nvSpPr>
        <p:spPr>
          <a:xfrm>
            <a:off x="55993" y="1685840"/>
            <a:ext cx="8162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LEP </a:t>
            </a:r>
          </a:p>
          <a:p>
            <a:r>
              <a:rPr lang="en-CH" dirty="0"/>
              <a:t>Design</a:t>
            </a:r>
          </a:p>
          <a:p>
            <a:r>
              <a:rPr lang="en-CH" dirty="0"/>
              <a:t>Report</a:t>
            </a:r>
          </a:p>
          <a:p>
            <a:r>
              <a:rPr lang="en-CH" dirty="0"/>
              <a:t>1984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D00BE68B-5B41-169D-0ECA-0BC0E5713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8684" y="0"/>
            <a:ext cx="4734631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7A3FA2-6319-D3ED-8C58-61C124AEB7CA}"/>
              </a:ext>
            </a:extLst>
          </p:cNvPr>
          <p:cNvSpPr txBox="1"/>
          <p:nvPr/>
        </p:nvSpPr>
        <p:spPr>
          <a:xfrm>
            <a:off x="4275871" y="6398824"/>
            <a:ext cx="304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rgbClr val="C00000"/>
                </a:solidFill>
                <a:sym typeface="Wingdings" pitchFamily="2" charset="2"/>
              </a:rPr>
              <a:t> L = 10</a:t>
            </a:r>
            <a:r>
              <a:rPr lang="en-CH" b="1" baseline="30000" dirty="0">
                <a:solidFill>
                  <a:srgbClr val="C00000"/>
                </a:solidFill>
                <a:sym typeface="Wingdings" pitchFamily="2" charset="2"/>
              </a:rPr>
              <a:t>32</a:t>
            </a:r>
            <a:r>
              <a:rPr lang="en-CH" b="1" dirty="0">
                <a:solidFill>
                  <a:srgbClr val="C00000"/>
                </a:solidFill>
                <a:sym typeface="Wingdings" pitchFamily="2" charset="2"/>
              </a:rPr>
              <a:t>cm</a:t>
            </a:r>
            <a:r>
              <a:rPr lang="en-CH" b="1" baseline="30000" dirty="0">
                <a:solidFill>
                  <a:srgbClr val="C00000"/>
                </a:solidFill>
                <a:sym typeface="Wingdings" pitchFamily="2" charset="2"/>
              </a:rPr>
              <a:t>-2</a:t>
            </a:r>
            <a:r>
              <a:rPr lang="en-CH" b="1" dirty="0">
                <a:solidFill>
                  <a:srgbClr val="C00000"/>
                </a:solidFill>
                <a:sym typeface="Wingdings" pitchFamily="2" charset="2"/>
              </a:rPr>
              <a:t>s</a:t>
            </a:r>
            <a:r>
              <a:rPr lang="en-CH" b="1" baseline="30000" dirty="0">
                <a:solidFill>
                  <a:srgbClr val="C00000"/>
                </a:solidFill>
                <a:sym typeface="Wingdings" pitchFamily="2" charset="2"/>
              </a:rPr>
              <a:t>-1</a:t>
            </a:r>
            <a:r>
              <a:rPr lang="en-CH" b="1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en-CH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8" name="Picture 17" descr="Text, letter&#10;&#10;Description automatically generated">
            <a:extLst>
              <a:ext uri="{FF2B5EF4-FFF2-40B4-BE49-F238E27FC236}">
                <a16:creationId xmlns:a16="http://schemas.microsoft.com/office/drawing/2014/main" id="{EFA4D118-9ABD-5A1F-8C46-C3EC155492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2915" y="-12357"/>
            <a:ext cx="5703622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CB7C84-448C-3A34-6464-8D0DC720A94C}"/>
              </a:ext>
            </a:extLst>
          </p:cNvPr>
          <p:cNvSpPr txBox="1"/>
          <p:nvPr/>
        </p:nvSpPr>
        <p:spPr>
          <a:xfrm>
            <a:off x="8140413" y="6374488"/>
            <a:ext cx="304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rgbClr val="00B050"/>
                </a:solidFill>
                <a:sym typeface="Wingdings" pitchFamily="2" charset="2"/>
              </a:rPr>
              <a:t> L = 10</a:t>
            </a:r>
            <a:r>
              <a:rPr lang="en-CH" b="1" baseline="30000" dirty="0">
                <a:solidFill>
                  <a:srgbClr val="00B050"/>
                </a:solidFill>
                <a:sym typeface="Wingdings" pitchFamily="2" charset="2"/>
              </a:rPr>
              <a:t>33</a:t>
            </a:r>
            <a:r>
              <a:rPr lang="en-CH" b="1" dirty="0">
                <a:solidFill>
                  <a:srgbClr val="00B050"/>
                </a:solidFill>
                <a:sym typeface="Wingdings" pitchFamily="2" charset="2"/>
              </a:rPr>
              <a:t>cm</a:t>
            </a:r>
            <a:r>
              <a:rPr lang="en-CH" b="1" baseline="30000" dirty="0">
                <a:solidFill>
                  <a:srgbClr val="00B050"/>
                </a:solidFill>
                <a:sym typeface="Wingdings" pitchFamily="2" charset="2"/>
              </a:rPr>
              <a:t>-2</a:t>
            </a:r>
            <a:r>
              <a:rPr lang="en-CH" b="1" dirty="0">
                <a:solidFill>
                  <a:srgbClr val="00B050"/>
                </a:solidFill>
                <a:sym typeface="Wingdings" pitchFamily="2" charset="2"/>
              </a:rPr>
              <a:t>s</a:t>
            </a:r>
            <a:r>
              <a:rPr lang="en-CH" b="1" baseline="30000" dirty="0">
                <a:solidFill>
                  <a:srgbClr val="00B050"/>
                </a:solidFill>
                <a:sym typeface="Wingdings" pitchFamily="2" charset="2"/>
              </a:rPr>
              <a:t>-1</a:t>
            </a:r>
            <a:r>
              <a:rPr lang="en-CH" b="1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CH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53DA162-93F3-835D-6436-23BED7E4C81C}"/>
              </a:ext>
            </a:extLst>
          </p:cNvPr>
          <p:cNvSpPr/>
          <p:nvPr/>
        </p:nvSpPr>
        <p:spPr>
          <a:xfrm>
            <a:off x="2866768" y="2026507"/>
            <a:ext cx="5955956" cy="3286898"/>
          </a:xfrm>
          <a:prstGeom prst="roundRect">
            <a:avLst/>
          </a:prstGeom>
          <a:gradFill>
            <a:gsLst>
              <a:gs pos="0">
                <a:schemeClr val="accent6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CH" dirty="0"/>
              <a:t>his is where Steve Myers introduced me to Max and John Dainton over a very nice lunch at the Auberge Communale in Meyrin in Summer 2007</a:t>
            </a:r>
          </a:p>
          <a:p>
            <a:pPr algn="ctr"/>
            <a:endParaRPr lang="en-CH" dirty="0"/>
          </a:p>
          <a:p>
            <a:pPr algn="ctr"/>
            <a:r>
              <a:rPr lang="en-CH" dirty="0">
                <a:solidFill>
                  <a:schemeClr val="tx1"/>
                </a:solidFill>
              </a:rPr>
              <a:t>Steve’s boundary Condition: </a:t>
            </a:r>
          </a:p>
          <a:p>
            <a:pPr algn="ctr"/>
            <a:r>
              <a:rPr lang="en-CH" dirty="0">
                <a:solidFill>
                  <a:schemeClr val="tx1"/>
                </a:solidFill>
              </a:rPr>
              <a:t>The proposed collider must fit into the existing power infrastructure of CERN </a:t>
            </a:r>
            <a:r>
              <a:rPr lang="en-CH" dirty="0">
                <a:solidFill>
                  <a:schemeClr val="tx1"/>
                </a:solidFill>
                <a:sym typeface="Wingdings" pitchFamily="2" charset="2"/>
              </a:rPr>
              <a:t> 100MW power limit</a:t>
            </a:r>
            <a:endParaRPr lang="en-C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84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A0023-BB57-19BA-BC23-4B7F48009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302313" cy="1143000"/>
          </a:xfrm>
        </p:spPr>
        <p:txBody>
          <a:bodyPr>
            <a:normAutofit fontScale="90000"/>
          </a:bodyPr>
          <a:lstStyle/>
          <a:p>
            <a:r>
              <a:rPr lang="en-CH" u="sng" dirty="0">
                <a:solidFill>
                  <a:srgbClr val="FF0000"/>
                </a:solidFill>
                <a:latin typeface="Garamond" panose="02020404030301010803" pitchFamily="18" charset="0"/>
              </a:rPr>
              <a:t>Out of 2 initially requested workshops grew over 10!</a:t>
            </a:r>
          </a:p>
        </p:txBody>
      </p:sp>
      <p:pic>
        <p:nvPicPr>
          <p:cNvPr id="5" name="Content Placeholder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6AA0D4A-4222-F5AB-6973-7C24CCA00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44" y="1622848"/>
            <a:ext cx="12194644" cy="2664929"/>
          </a:xfrm>
        </p:spPr>
      </p:pic>
      <p:pic>
        <p:nvPicPr>
          <p:cNvPr id="181250" name="Picture 2">
            <a:extLst>
              <a:ext uri="{FF2B5EF4-FFF2-40B4-BE49-F238E27FC236}">
                <a16:creationId xmlns:a16="http://schemas.microsoft.com/office/drawing/2014/main" id="{929AF327-952A-E29D-2A7F-14454CF89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684078"/>
            <a:ext cx="3654082" cy="517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167137-E494-CEF5-9E59-B1AC75792D81}"/>
              </a:ext>
            </a:extLst>
          </p:cNvPr>
          <p:cNvSpPr txBox="1"/>
          <p:nvPr/>
        </p:nvSpPr>
        <p:spPr>
          <a:xfrm>
            <a:off x="7872947" y="4819653"/>
            <a:ext cx="3773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Plus many participations to </a:t>
            </a:r>
          </a:p>
          <a:p>
            <a:r>
              <a:rPr lang="en-CH" sz="2400" dirty="0"/>
              <a:t>FCC and EIC Workshops!</a:t>
            </a:r>
          </a:p>
        </p:txBody>
      </p:sp>
    </p:spTree>
    <p:extLst>
      <p:ext uri="{BB962C8B-B14F-4D97-AF65-F5344CB8AC3E}">
        <p14:creationId xmlns:p14="http://schemas.microsoft.com/office/powerpoint/2010/main" val="20070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0406ACBE-F837-016A-D059-1EA809335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379" y="894160"/>
            <a:ext cx="7456621" cy="5963840"/>
          </a:xfrm>
          <a:prstGeom prst="rect">
            <a:avLst/>
          </a:prstGeom>
        </p:spPr>
      </p:pic>
      <p:pic>
        <p:nvPicPr>
          <p:cNvPr id="9" name="Picture 8" descr="A group of men drinking wine&#10;&#10;Description automatically generated with low confidence">
            <a:extLst>
              <a:ext uri="{FF2B5EF4-FFF2-40B4-BE49-F238E27FC236}">
                <a16:creationId xmlns:a16="http://schemas.microsoft.com/office/drawing/2014/main" id="{D883D051-9354-38AB-96C6-F6A74412A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772400" cy="43727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D109E7F-6082-12B2-0637-D311E0ECA16E}"/>
              </a:ext>
            </a:extLst>
          </p:cNvPr>
          <p:cNvSpPr txBox="1">
            <a:spLocks/>
          </p:cNvSpPr>
          <p:nvPr/>
        </p:nvSpPr>
        <p:spPr>
          <a:xfrm>
            <a:off x="444843" y="-124420"/>
            <a:ext cx="11302313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0000"/>
          </a:bodyPr>
          <a:lstStyle>
            <a:lvl1pPr algn="ctr" defTabSz="45715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u="sng" dirty="0">
                <a:solidFill>
                  <a:srgbClr val="FF0000"/>
                </a:solidFill>
                <a:latin typeface="Garamond" panose="02020404030301010803" pitchFamily="18" charset="0"/>
              </a:rPr>
              <a:t>Developing Collaborations with the EIC Community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EB245-1A90-878D-9E70-8366F16B4A5B}"/>
              </a:ext>
            </a:extLst>
          </p:cNvPr>
          <p:cNvSpPr txBox="1"/>
          <p:nvPr/>
        </p:nvSpPr>
        <p:spPr>
          <a:xfrm>
            <a:off x="168442" y="4836695"/>
            <a:ext cx="42054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Max it was never ‘only’ work</a:t>
            </a:r>
          </a:p>
          <a:p>
            <a:endParaRPr lang="en-US" dirty="0"/>
          </a:p>
          <a:p>
            <a:r>
              <a:rPr lang="en-US" dirty="0"/>
              <a:t>There was always room for celebrating and</a:t>
            </a:r>
          </a:p>
          <a:p>
            <a:r>
              <a:rPr lang="en-US" dirty="0"/>
              <a:t>enjoying the moment</a:t>
            </a:r>
          </a:p>
        </p:txBody>
      </p:sp>
    </p:spTree>
    <p:extLst>
      <p:ext uri="{BB962C8B-B14F-4D97-AF65-F5344CB8AC3E}">
        <p14:creationId xmlns:p14="http://schemas.microsoft.com/office/powerpoint/2010/main" val="234885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81" y="791"/>
            <a:ext cx="4112220" cy="764178"/>
          </a:xfrm>
        </p:spPr>
        <p:txBody>
          <a:bodyPr>
            <a:noAutofit/>
          </a:bodyPr>
          <a:lstStyle/>
          <a:p>
            <a:r>
              <a:rPr lang="en-GB" u="sng" dirty="0">
                <a:solidFill>
                  <a:srgbClr val="FF0000"/>
                </a:solidFill>
                <a:latin typeface="Garamond" panose="02020404030301010803" pitchFamily="18" charset="0"/>
              </a:rPr>
              <a:t>FCC-eh Studies</a:t>
            </a:r>
          </a:p>
        </p:txBody>
      </p:sp>
      <p:pic>
        <p:nvPicPr>
          <p:cNvPr id="6" name="Picture 2" descr="C:\08proj\XX01_WTC-Dubai\Bilder\FCC-eh_Single tunne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r="19065"/>
          <a:stretch/>
        </p:blipFill>
        <p:spPr bwMode="auto">
          <a:xfrm>
            <a:off x="9426080" y="807999"/>
            <a:ext cx="2765919" cy="232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/>
          <p:cNvGrpSpPr/>
          <p:nvPr/>
        </p:nvGrpSpPr>
        <p:grpSpPr>
          <a:xfrm>
            <a:off x="4289000" y="899942"/>
            <a:ext cx="7009263" cy="4334988"/>
            <a:chOff x="4296168" y="241653"/>
            <a:chExt cx="7009263" cy="4334988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/>
            <a:srcRect t="561" r="1111"/>
            <a:stretch/>
          </p:blipFill>
          <p:spPr>
            <a:xfrm>
              <a:off x="4296168" y="1268963"/>
              <a:ext cx="2809482" cy="3307678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6434406" y="241653"/>
              <a:ext cx="4871025" cy="1409761"/>
              <a:chOff x="6434406" y="241653"/>
              <a:chExt cx="4871025" cy="1409761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049717" y="241653"/>
                <a:ext cx="1255714" cy="958848"/>
              </a:xfrm>
              <a:prstGeom prst="ellipse">
                <a:avLst/>
              </a:prstGeom>
              <a:noFill/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" name="Straight Arrow Connector 3"/>
              <p:cNvCxnSpPr>
                <a:endCxn id="5" idx="2"/>
              </p:cNvCxnSpPr>
              <p:nvPr/>
            </p:nvCxnSpPr>
            <p:spPr>
              <a:xfrm flipV="1">
                <a:off x="6434406" y="721077"/>
                <a:ext cx="3615311" cy="9303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Group 62"/>
          <p:cNvGrpSpPr/>
          <p:nvPr/>
        </p:nvGrpSpPr>
        <p:grpSpPr>
          <a:xfrm>
            <a:off x="6466114" y="2312909"/>
            <a:ext cx="4096088" cy="1767694"/>
            <a:chOff x="6419976" y="4270924"/>
            <a:chExt cx="4096088" cy="1767694"/>
          </a:xfrm>
        </p:grpSpPr>
        <p:grpSp>
          <p:nvGrpSpPr>
            <p:cNvPr id="8" name="Gruppieren 80"/>
            <p:cNvGrpSpPr/>
            <p:nvPr/>
          </p:nvGrpSpPr>
          <p:grpSpPr>
            <a:xfrm>
              <a:off x="7454836" y="4270924"/>
              <a:ext cx="3061228" cy="1767694"/>
              <a:chOff x="6209266" y="4661246"/>
              <a:chExt cx="2182409" cy="1434423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9266" y="4661246"/>
                <a:ext cx="954445" cy="937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hteck 62"/>
              <p:cNvSpPr/>
              <p:nvPr/>
            </p:nvSpPr>
            <p:spPr>
              <a:xfrm>
                <a:off x="7060096" y="5321444"/>
                <a:ext cx="1331579" cy="774225"/>
              </a:xfrm>
              <a:prstGeom prst="rect">
                <a:avLst/>
              </a:prstGeom>
            </p:spPr>
            <p:txBody>
              <a:bodyPr wrap="square" lIns="36000" tIns="0" rIns="3600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Tunnels: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9.091 km of 5.5m dia. machine tunnel.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 x 1.04 km of 5.5m </a:t>
                </a:r>
                <a:r>
                  <a:rPr kumimoji="0" lang="en-GB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dia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RF tunnel.</a:t>
                </a:r>
              </a:p>
            </p:txBody>
          </p:sp>
        </p:grpSp>
        <p:cxnSp>
          <p:nvCxnSpPr>
            <p:cNvPr id="52" name="Straight Arrow Connector 51"/>
            <p:cNvCxnSpPr>
              <a:stCxn id="11" idx="1"/>
            </p:cNvCxnSpPr>
            <p:nvPr/>
          </p:nvCxnSpPr>
          <p:spPr>
            <a:xfrm flipH="1">
              <a:off x="6419976" y="4848827"/>
              <a:ext cx="1034860" cy="4402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11" idx="1"/>
            </p:cNvCxnSpPr>
            <p:nvPr/>
          </p:nvCxnSpPr>
          <p:spPr>
            <a:xfrm flipH="1" flipV="1">
              <a:off x="6550605" y="4617239"/>
              <a:ext cx="904231" cy="2315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644505" y="3558754"/>
            <a:ext cx="4285094" cy="1776859"/>
            <a:chOff x="644505" y="3558754"/>
            <a:chExt cx="4285094" cy="1776859"/>
          </a:xfrm>
        </p:grpSpPr>
        <p:grpSp>
          <p:nvGrpSpPr>
            <p:cNvPr id="39" name="Gruppieren 76"/>
            <p:cNvGrpSpPr/>
            <p:nvPr/>
          </p:nvGrpSpPr>
          <p:grpSpPr>
            <a:xfrm>
              <a:off x="644505" y="3616479"/>
              <a:ext cx="3058548" cy="1719134"/>
              <a:chOff x="115257" y="522875"/>
              <a:chExt cx="3058548" cy="1719134"/>
            </a:xfrm>
          </p:grpSpPr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9737" y="522875"/>
                <a:ext cx="1864068" cy="1719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Rechteck 75"/>
              <p:cNvSpPr/>
              <p:nvPr/>
            </p:nvSpPr>
            <p:spPr>
              <a:xfrm>
                <a:off x="115257" y="574487"/>
                <a:ext cx="1194481" cy="769441"/>
              </a:xfrm>
              <a:prstGeom prst="rect">
                <a:avLst/>
              </a:prstGeom>
            </p:spPr>
            <p:txBody>
              <a:bodyPr wrap="square" lIns="36000" tIns="0" rIns="3600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Shafts: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 x Service shafts: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 m dia. x 175 m depth</a:t>
                </a:r>
              </a:p>
            </p:txBody>
          </p:sp>
        </p:grpSp>
        <p:cxnSp>
          <p:nvCxnSpPr>
            <p:cNvPr id="68" name="Straight Arrow Connector 67"/>
            <p:cNvCxnSpPr/>
            <p:nvPr/>
          </p:nvCxnSpPr>
          <p:spPr>
            <a:xfrm flipV="1">
              <a:off x="3617604" y="3558754"/>
              <a:ext cx="1311995" cy="3274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1171222" y="1030471"/>
            <a:ext cx="3579925" cy="2001629"/>
            <a:chOff x="1164143" y="268258"/>
            <a:chExt cx="3579925" cy="2001629"/>
          </a:xfrm>
        </p:grpSpPr>
        <p:cxnSp>
          <p:nvCxnSpPr>
            <p:cNvPr id="50" name="Straight Arrow Connector 49"/>
            <p:cNvCxnSpPr/>
            <p:nvPr/>
          </p:nvCxnSpPr>
          <p:spPr>
            <a:xfrm>
              <a:off x="2510101" y="1302794"/>
              <a:ext cx="2233967" cy="9670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143" y="321332"/>
              <a:ext cx="1393970" cy="1582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Rechteck 66"/>
            <p:cNvSpPr/>
            <p:nvPr/>
          </p:nvSpPr>
          <p:spPr>
            <a:xfrm>
              <a:off x="2168041" y="268258"/>
              <a:ext cx="2136153" cy="400110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Small Experimental Caverns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m x 35 m x 66m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892790" y="575679"/>
            <a:ext cx="3441973" cy="3744290"/>
            <a:chOff x="4892790" y="575679"/>
            <a:chExt cx="3441973" cy="37442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7"/>
            <a:srcRect t="5991" b="6082"/>
            <a:stretch/>
          </p:blipFill>
          <p:spPr>
            <a:xfrm>
              <a:off x="4892790" y="575679"/>
              <a:ext cx="1861556" cy="1392970"/>
            </a:xfrm>
            <a:prstGeom prst="rect">
              <a:avLst/>
            </a:prstGeom>
          </p:spPr>
        </p:pic>
        <p:cxnSp>
          <p:nvCxnSpPr>
            <p:cNvPr id="56" name="Straight Arrow Connector 55"/>
            <p:cNvCxnSpPr/>
            <p:nvPr/>
          </p:nvCxnSpPr>
          <p:spPr>
            <a:xfrm flipH="1">
              <a:off x="4892790" y="1844534"/>
              <a:ext cx="899740" cy="10129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4908800" y="1874746"/>
              <a:ext cx="873944" cy="23625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5791799" y="1874746"/>
              <a:ext cx="767102" cy="24452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hteck 74"/>
            <p:cNvSpPr/>
            <p:nvPr/>
          </p:nvSpPr>
          <p:spPr>
            <a:xfrm>
              <a:off x="6670277" y="682162"/>
              <a:ext cx="1664486" cy="984885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Junction Caverns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16.8 m x 15 m x 100 m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  m x 15 m x 50 m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16.8 m x 15 m x 90 m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477000" y="3703321"/>
            <a:ext cx="3954290" cy="2204565"/>
            <a:chOff x="6477000" y="3703321"/>
            <a:chExt cx="3954290" cy="2204565"/>
          </a:xfrm>
        </p:grpSpPr>
        <p:grpSp>
          <p:nvGrpSpPr>
            <p:cNvPr id="32" name="Gruppieren 73"/>
            <p:cNvGrpSpPr/>
            <p:nvPr/>
          </p:nvGrpSpPr>
          <p:grpSpPr>
            <a:xfrm>
              <a:off x="7021564" y="4482177"/>
              <a:ext cx="3409726" cy="1425709"/>
              <a:chOff x="57662" y="4317901"/>
              <a:chExt cx="2953499" cy="1484902"/>
            </a:xfrm>
          </p:grpSpPr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72" t="29222"/>
              <a:stretch/>
            </p:blipFill>
            <p:spPr bwMode="auto">
              <a:xfrm>
                <a:off x="57662" y="4317901"/>
                <a:ext cx="1681124" cy="14849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chteck 74"/>
              <p:cNvSpPr/>
              <p:nvPr/>
            </p:nvSpPr>
            <p:spPr>
              <a:xfrm>
                <a:off x="1738786" y="4501664"/>
                <a:ext cx="1272375" cy="641110"/>
              </a:xfrm>
              <a:prstGeom prst="rect">
                <a:avLst/>
              </a:prstGeom>
            </p:spPr>
            <p:txBody>
              <a:bodyPr wrap="none" lIns="36000" tIns="0" rIns="3600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Service Caverns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25 m x 15 m x 50 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5" name="Straight Arrow Connector 44"/>
            <p:cNvCxnSpPr/>
            <p:nvPr/>
          </p:nvCxnSpPr>
          <p:spPr>
            <a:xfrm flipH="1" flipV="1">
              <a:off x="6477000" y="3703321"/>
              <a:ext cx="1022939" cy="11645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B206F6D-1DCD-95D7-C5D1-9BF90115A9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803" y="731851"/>
            <a:ext cx="7772400" cy="5872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DC740C-4CC5-4C7E-873B-62F973748472}"/>
              </a:ext>
            </a:extLst>
          </p:cNvPr>
          <p:cNvSpPr txBox="1"/>
          <p:nvPr/>
        </p:nvSpPr>
        <p:spPr>
          <a:xfrm>
            <a:off x="9914021" y="312821"/>
            <a:ext cx="1556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Initially Point L</a:t>
            </a:r>
          </a:p>
        </p:txBody>
      </p:sp>
    </p:spTree>
    <p:extLst>
      <p:ext uri="{BB962C8B-B14F-4D97-AF65-F5344CB8AC3E}">
        <p14:creationId xmlns:p14="http://schemas.microsoft.com/office/powerpoint/2010/main" val="110393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6BC41-4A7A-9532-EB27-77F5EB69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15" name="Picture 14" descr="A person standing in a church&#10;&#10;Description automatically generated with medium confidence">
            <a:extLst>
              <a:ext uri="{FF2B5EF4-FFF2-40B4-BE49-F238E27FC236}">
                <a16:creationId xmlns:a16="http://schemas.microsoft.com/office/drawing/2014/main" id="{55E77FEC-0D42-62FD-FA59-4B712FC5C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699"/>
            <a:ext cx="7772400" cy="582930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4C898A4-51C0-FA7F-FFC1-19FE03AAA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6991"/>
            <a:ext cx="7772400" cy="5829300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CF499B47-9594-5240-FEEA-AA290C5F6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 dirty="0"/>
          </a:p>
        </p:txBody>
      </p:sp>
      <p:pic>
        <p:nvPicPr>
          <p:cNvPr id="11" name="Picture 10" descr="A group of men sitting at a table with wine glasses&#10;&#10;Description automatically generated with medium confidence">
            <a:extLst>
              <a:ext uri="{FF2B5EF4-FFF2-40B4-BE49-F238E27FC236}">
                <a16:creationId xmlns:a16="http://schemas.microsoft.com/office/drawing/2014/main" id="{E91F7629-254F-794B-5188-E5C372007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66" y="16991"/>
            <a:ext cx="6476207" cy="4857155"/>
          </a:xfrm>
          <a:prstGeom prst="rect">
            <a:avLst/>
          </a:prstGeom>
        </p:spPr>
      </p:pic>
      <p:pic>
        <p:nvPicPr>
          <p:cNvPr id="9" name="Picture 8" descr="A group of people raising their hands&#10;&#10;Description automatically generated with low confidence">
            <a:extLst>
              <a:ext uri="{FF2B5EF4-FFF2-40B4-BE49-F238E27FC236}">
                <a16:creationId xmlns:a16="http://schemas.microsoft.com/office/drawing/2014/main" id="{1E6C6A0A-6D27-95C6-AA5F-274452111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190734" y="2357049"/>
            <a:ext cx="6001265" cy="450094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329E4AD-91AB-97D6-267D-D159C47A2935}"/>
              </a:ext>
            </a:extLst>
          </p:cNvPr>
          <p:cNvSpPr txBox="1">
            <a:spLocks/>
          </p:cNvSpPr>
          <p:nvPr/>
        </p:nvSpPr>
        <p:spPr>
          <a:xfrm>
            <a:off x="690716" y="-153166"/>
            <a:ext cx="11302313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7500"/>
          </a:bodyPr>
          <a:lstStyle>
            <a:lvl1pPr algn="ctr" defTabSz="45715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u="sng" dirty="0">
                <a:solidFill>
                  <a:srgbClr val="FF0000"/>
                </a:solidFill>
                <a:latin typeface="Garamond" panose="02020404030301010803" pitchFamily="18" charset="0"/>
              </a:rPr>
              <a:t>Integration into the FCC Community</a:t>
            </a:r>
          </a:p>
        </p:txBody>
      </p:sp>
    </p:spTree>
    <p:extLst>
      <p:ext uri="{BB962C8B-B14F-4D97-AF65-F5344CB8AC3E}">
        <p14:creationId xmlns:p14="http://schemas.microsoft.com/office/powerpoint/2010/main" val="273662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B0E9F-87F5-6650-4759-F00F622D2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1016"/>
            <a:ext cx="12192000" cy="1373982"/>
          </a:xfrm>
        </p:spPr>
        <p:txBody>
          <a:bodyPr>
            <a:normAutofit/>
          </a:bodyPr>
          <a:lstStyle/>
          <a:p>
            <a:pPr algn="l"/>
            <a:r>
              <a:rPr lang="en-CH" u="sng" dirty="0">
                <a:solidFill>
                  <a:srgbClr val="FF0000"/>
                </a:solidFill>
                <a:latin typeface="Garamond" panose="02020404030301010803" pitchFamily="18" charset="0"/>
              </a:rPr>
              <a:t>HEP Community: Keeping the eh Option on the Map</a:t>
            </a:r>
          </a:p>
        </p:txBody>
      </p:sp>
      <p:pic>
        <p:nvPicPr>
          <p:cNvPr id="5" name="Content Placeholder 4" descr="A picture containing mountain, nature&#10;&#10;Description automatically generated">
            <a:extLst>
              <a:ext uri="{FF2B5EF4-FFF2-40B4-BE49-F238E27FC236}">
                <a16:creationId xmlns:a16="http://schemas.microsoft.com/office/drawing/2014/main" id="{9CD120E1-A032-29DC-60D4-51AACD59A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19238" y="1493880"/>
            <a:ext cx="7017785" cy="4525963"/>
          </a:xfrm>
        </p:spPr>
      </p:pic>
      <p:pic>
        <p:nvPicPr>
          <p:cNvPr id="15" name="Picture 14" descr="A group of people walking up stairs&#10;&#10;Description automatically generated with medium confidence">
            <a:extLst>
              <a:ext uri="{FF2B5EF4-FFF2-40B4-BE49-F238E27FC236}">
                <a16:creationId xmlns:a16="http://schemas.microsoft.com/office/drawing/2014/main" id="{79E8122F-E81C-CC07-FA74-5FFEC2A17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964251"/>
            <a:ext cx="4476439" cy="5968586"/>
          </a:xfrm>
          <a:prstGeom prst="rect">
            <a:avLst/>
          </a:prstGeom>
        </p:spPr>
      </p:pic>
      <p:pic>
        <p:nvPicPr>
          <p:cNvPr id="19" name="Picture 18" descr="A group of people walking up a stone wall&#10;&#10;Description automatically generated with low confidence">
            <a:extLst>
              <a:ext uri="{FF2B5EF4-FFF2-40B4-BE49-F238E27FC236}">
                <a16:creationId xmlns:a16="http://schemas.microsoft.com/office/drawing/2014/main" id="{1F76E009-D8DE-2025-F998-F5234E69B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65049"/>
            <a:ext cx="7772400" cy="4372797"/>
          </a:xfrm>
          <a:prstGeom prst="rect">
            <a:avLst/>
          </a:prstGeom>
        </p:spPr>
      </p:pic>
      <p:pic>
        <p:nvPicPr>
          <p:cNvPr id="17" name="Picture 16" descr="A picture containing sky, person, person, outdoor&#10;&#10;Description automatically generated">
            <a:extLst>
              <a:ext uri="{FF2B5EF4-FFF2-40B4-BE49-F238E27FC236}">
                <a16:creationId xmlns:a16="http://schemas.microsoft.com/office/drawing/2014/main" id="{84923181-1C45-7F95-077C-F716ECBD8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72237"/>
            <a:ext cx="7772400" cy="4372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9CE356-35DA-A7F9-5317-2AD9C3DAF3F2}"/>
              </a:ext>
            </a:extLst>
          </p:cNvPr>
          <p:cNvSpPr txBox="1"/>
          <p:nvPr/>
        </p:nvSpPr>
        <p:spPr>
          <a:xfrm>
            <a:off x="218032" y="1312966"/>
            <a:ext cx="46073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Max’s vision can not easily be deterred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ability to overcome any obstacle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583B2B-C852-32DB-3FC6-FAB4B4E57426}"/>
              </a:ext>
            </a:extLst>
          </p:cNvPr>
          <p:cNvSpPr txBox="1"/>
          <p:nvPr/>
        </p:nvSpPr>
        <p:spPr>
          <a:xfrm>
            <a:off x="117493" y="2546219"/>
            <a:ext cx="36282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ICFA Seminar in Beijing</a:t>
            </a:r>
          </a:p>
        </p:txBody>
      </p:sp>
    </p:spTree>
    <p:extLst>
      <p:ext uri="{BB962C8B-B14F-4D97-AF65-F5344CB8AC3E}">
        <p14:creationId xmlns:p14="http://schemas.microsoft.com/office/powerpoint/2010/main" val="294954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9A4AC8B3-DCBB-9D5C-9852-BFAD3B614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366" y="1876058"/>
            <a:ext cx="8846634" cy="4981941"/>
          </a:xfrm>
          <a:prstGeom prst="rect">
            <a:avLst/>
          </a:prstGeom>
        </p:spPr>
      </p:pic>
      <p:pic>
        <p:nvPicPr>
          <p:cNvPr id="6" name="Picture 5" descr="A group of people sitting around a table with wine glasses&#10;&#10;Description automatically generated with medium confidence">
            <a:extLst>
              <a:ext uri="{FF2B5EF4-FFF2-40B4-BE49-F238E27FC236}">
                <a16:creationId xmlns:a16="http://schemas.microsoft.com/office/drawing/2014/main" id="{4EC0BC0E-4F60-A4FD-9B90-CA505E5FF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938" y="1161703"/>
            <a:ext cx="7595062" cy="56962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ED0173B-A4E2-D35D-0604-DE25CDED8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56"/>
            <a:ext cx="12192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CH" u="sng" dirty="0">
                <a:solidFill>
                  <a:srgbClr val="FF0000"/>
                </a:solidFill>
                <a:latin typeface="Garamond" panose="02020404030301010803" pitchFamily="18" charset="0"/>
              </a:rPr>
              <a:t>HEP Comunity: Keeping LHeC on the HEP Roadmap</a:t>
            </a:r>
            <a:br>
              <a:rPr lang="en-CH" u="sng" dirty="0">
                <a:solidFill>
                  <a:srgbClr val="FF0000"/>
                </a:solidFill>
                <a:latin typeface="Garamond" panose="02020404030301010803" pitchFamily="18" charset="0"/>
              </a:rPr>
            </a:br>
            <a:endParaRPr lang="en-CH" u="sng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5ACE188-6BB0-213E-EDB0-D17523C24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9" y="2908321"/>
            <a:ext cx="3921243" cy="3960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070FEC-E71E-6D89-989F-55C83EBCB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976" y="2250137"/>
            <a:ext cx="803274" cy="4953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DC1BFB-19AA-356A-96BC-AE3C3193983D}"/>
              </a:ext>
            </a:extLst>
          </p:cNvPr>
          <p:cNvSpPr txBox="1"/>
          <p:nvPr/>
        </p:nvSpPr>
        <p:spPr>
          <a:xfrm>
            <a:off x="83859" y="1544438"/>
            <a:ext cx="4043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Not just with factual arguments, but with</a:t>
            </a:r>
          </a:p>
          <a:p>
            <a:r>
              <a:rPr lang="en-CH" dirty="0"/>
              <a:t>Creativity and </a:t>
            </a:r>
            <a:r>
              <a:rPr lang="en-US" dirty="0"/>
              <a:t>I</a:t>
            </a:r>
            <a:r>
              <a:rPr lang="en-CH" dirty="0"/>
              <a:t>nspiration!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808703-3A58-5F57-AC12-239C444829F8}"/>
              </a:ext>
            </a:extLst>
          </p:cNvPr>
          <p:cNvSpPr txBox="1">
            <a:spLocks/>
          </p:cNvSpPr>
          <p:nvPr/>
        </p:nvSpPr>
        <p:spPr>
          <a:xfrm>
            <a:off x="1259305" y="255386"/>
            <a:ext cx="121920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7500"/>
          </a:bodyPr>
          <a:lstStyle>
            <a:lvl1pPr algn="ctr" defTabSz="45715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H" u="sng" dirty="0">
                <a:solidFill>
                  <a:srgbClr val="FF0000"/>
                </a:solidFill>
                <a:latin typeface="Garamond" panose="02020404030301010803" pitchFamily="18" charset="0"/>
              </a:rPr>
              <a:t>Revision of the HEP Strategy in Grenada in 2019</a:t>
            </a:r>
          </a:p>
        </p:txBody>
      </p:sp>
    </p:spTree>
    <p:extLst>
      <p:ext uri="{BB962C8B-B14F-4D97-AF65-F5344CB8AC3E}">
        <p14:creationId xmlns:p14="http://schemas.microsoft.com/office/powerpoint/2010/main" val="279682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20948-AEF3-A8F6-D2F2-35DDAFF36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0"/>
            <a:ext cx="10972800" cy="1143000"/>
          </a:xfrm>
        </p:spPr>
        <p:txBody>
          <a:bodyPr/>
          <a:lstStyle/>
          <a:p>
            <a:r>
              <a:rPr lang="en-CH" u="sng" dirty="0">
                <a:solidFill>
                  <a:srgbClr val="FF0000"/>
                </a:solidFill>
                <a:latin typeface="Garamond" panose="02020404030301010803" pitchFamily="18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AA00E-7D9E-6FE6-4EA4-1CFA12E2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411" y="1130531"/>
            <a:ext cx="11817177" cy="5146589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CH" dirty="0"/>
              <a:t>Unique machine for exploring the TeV Center of Mass region of HEP with ep</a:t>
            </a:r>
          </a:p>
          <a:p>
            <a:pPr>
              <a:spcAft>
                <a:spcPts val="1200"/>
              </a:spcAft>
            </a:pPr>
            <a:r>
              <a:rPr lang="en-CH" dirty="0"/>
              <a:t>Maximum Infrastructure exploitation of the LHC!</a:t>
            </a:r>
          </a:p>
          <a:p>
            <a:pPr>
              <a:spcAft>
                <a:spcPts val="1200"/>
              </a:spcAft>
            </a:pPr>
            <a:r>
              <a:rPr lang="en-CH" dirty="0"/>
              <a:t>Moderate cost – [compared to ILC, CLIC or FCC]</a:t>
            </a:r>
          </a:p>
          <a:p>
            <a:pPr>
              <a:spcAft>
                <a:spcPts val="1200"/>
              </a:spcAft>
            </a:pPr>
            <a:r>
              <a:rPr lang="en-CH" dirty="0"/>
              <a:t>Unique oportunity – no other machine can provide ep @ TeV CME</a:t>
            </a:r>
          </a:p>
          <a:p>
            <a:pPr>
              <a:spcAft>
                <a:spcPts val="1200"/>
              </a:spcAft>
            </a:pPr>
            <a:r>
              <a:rPr lang="en-CH" dirty="0"/>
              <a:t>Technology driver with many spin off benefits – ERL &amp; SRF</a:t>
            </a:r>
          </a:p>
          <a:p>
            <a:pPr>
              <a:spcAft>
                <a:spcPts val="1200"/>
              </a:spcAft>
            </a:pPr>
            <a:r>
              <a:rPr lang="en-CH" dirty="0"/>
              <a:t>Unique physics program</a:t>
            </a:r>
          </a:p>
          <a:p>
            <a:pPr>
              <a:spcAft>
                <a:spcPts val="1200"/>
              </a:spcAft>
            </a:pPr>
            <a:r>
              <a:rPr lang="en-CH" dirty="0"/>
              <a:t>Modular design with several phases! </a:t>
            </a:r>
          </a:p>
          <a:p>
            <a:pPr marL="0" indent="0">
              <a:buNone/>
            </a:pPr>
            <a:r>
              <a:rPr lang="en-CH" dirty="0"/>
              <a:t>				</a:t>
            </a:r>
            <a:r>
              <a:rPr lang="en-CH" dirty="0">
                <a:sym typeface="Wingdings" pitchFamily="2" charset="2"/>
              </a:rPr>
              <a:t> </a:t>
            </a:r>
            <a:r>
              <a:rPr lang="en-CH" dirty="0"/>
              <a:t>LHeC, FCC-ee injector, FCC-eh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3ABB4A-81DA-246E-0AAC-B737EB58F280}"/>
              </a:ext>
            </a:extLst>
          </p:cNvPr>
          <p:cNvSpPr txBox="1"/>
          <p:nvPr/>
        </p:nvSpPr>
        <p:spPr>
          <a:xfrm>
            <a:off x="2714490" y="2296719"/>
            <a:ext cx="7204690" cy="2308324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>
                <a:sym typeface="Wingdings" pitchFamily="2" charset="2"/>
              </a:rPr>
              <a:t>Not only here because it is a good idea!!!</a:t>
            </a:r>
          </a:p>
          <a:p>
            <a:pPr marL="342900" indent="-342900" algn="ctr">
              <a:buFont typeface="Wingdings" pitchFamily="2" charset="2"/>
              <a:buChar char="è"/>
            </a:pPr>
            <a:endParaRPr lang="en-US" sz="2400" dirty="0">
              <a:sym typeface="Wingdings" pitchFamily="2" charset="2"/>
            </a:endParaRPr>
          </a:p>
          <a:p>
            <a:pPr marL="342900" indent="-342900" algn="ctr">
              <a:buFont typeface="Wingdings" pitchFamily="2" charset="2"/>
              <a:buChar char="è"/>
            </a:pPr>
            <a:r>
              <a:rPr lang="en-US" sz="2400" dirty="0">
                <a:sym typeface="Wingdings" pitchFamily="2" charset="2"/>
              </a:rPr>
              <a:t>But largely thanks to Max’s commitment and leadership!!!</a:t>
            </a:r>
          </a:p>
          <a:p>
            <a:pPr marL="342900" indent="-342900" algn="ctr">
              <a:buFont typeface="Wingdings" pitchFamily="2" charset="2"/>
              <a:buChar char="è"/>
            </a:pPr>
            <a:endParaRPr lang="en-US" sz="24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8248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person, different, various&#10;&#10;Description automatically generated">
            <a:extLst>
              <a:ext uri="{FF2B5EF4-FFF2-40B4-BE49-F238E27FC236}">
                <a16:creationId xmlns:a16="http://schemas.microsoft.com/office/drawing/2014/main" id="{1074E0EE-C6BB-C05B-6DF1-1FBA90E33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22919"/>
            <a:ext cx="12192000" cy="673570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ECC86-7EA6-DF51-1091-1BFC9BC0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615048"/>
          </a:xfrm>
        </p:spPr>
        <p:txBody>
          <a:bodyPr>
            <a:normAutofit fontScale="90000"/>
          </a:bodyPr>
          <a:lstStyle/>
          <a:p>
            <a:r>
              <a:rPr lang="en-CH" dirty="0"/>
              <a:t>Time flies when you have fun! </a:t>
            </a:r>
            <a:r>
              <a:rPr lang="en-CH" sz="3100" dirty="0"/>
              <a:t>Max @ Orsay PERLE workshop 2022</a:t>
            </a:r>
          </a:p>
        </p:txBody>
      </p:sp>
    </p:spTree>
    <p:extLst>
      <p:ext uri="{BB962C8B-B14F-4D97-AF65-F5344CB8AC3E}">
        <p14:creationId xmlns:p14="http://schemas.microsoft.com/office/powerpoint/2010/main" val="1397993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sky, outdoor, person&#10;&#10;Description automatically generated">
            <a:extLst>
              <a:ext uri="{FF2B5EF4-FFF2-40B4-BE49-F238E27FC236}">
                <a16:creationId xmlns:a16="http://schemas.microsoft.com/office/drawing/2014/main" id="{BD62F32D-9769-EA0D-158C-140C899B6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6A7C44D-F7E6-B43D-E3DB-5327FD175A3C}"/>
              </a:ext>
            </a:extLst>
          </p:cNvPr>
          <p:cNvSpPr/>
          <p:nvPr/>
        </p:nvSpPr>
        <p:spPr>
          <a:xfrm>
            <a:off x="7422777" y="96535"/>
            <a:ext cx="4690334" cy="162468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Personal Note:</a:t>
            </a:r>
          </a:p>
          <a:p>
            <a:r>
              <a:rPr lang="en-US" dirty="0"/>
              <a:t>Thank you for a fantastic experience and rewarding collaboration over the last 15 years!</a:t>
            </a:r>
          </a:p>
        </p:txBody>
      </p:sp>
    </p:spTree>
    <p:extLst>
      <p:ext uri="{BB962C8B-B14F-4D97-AF65-F5344CB8AC3E}">
        <p14:creationId xmlns:p14="http://schemas.microsoft.com/office/powerpoint/2010/main" val="2815134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884F1-5BA0-08C6-55A9-1D44E7117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39CC2-0D53-3F37-900A-05DE7BC41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37212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925730" y="155497"/>
            <a:ext cx="8742271" cy="855225"/>
          </a:xfrm>
        </p:spPr>
        <p:txBody>
          <a:bodyPr/>
          <a:lstStyle/>
          <a:p>
            <a:pPr eaLnBrk="1" hangingPunct="1"/>
            <a:r>
              <a:rPr lang="en-US" sz="3600" u="sng" dirty="0" err="1">
                <a:solidFill>
                  <a:srgbClr val="FF0000"/>
                </a:solidFill>
              </a:rPr>
              <a:t>LHeC</a:t>
            </a:r>
            <a:r>
              <a:rPr lang="en-US" sz="3600" u="sng" dirty="0">
                <a:solidFill>
                  <a:srgbClr val="FF0000"/>
                </a:solidFill>
              </a:rPr>
              <a:t> options: RR and </a:t>
            </a:r>
            <a:r>
              <a:rPr lang="en-US" sz="3600" u="sng" dirty="0" err="1">
                <a:solidFill>
                  <a:srgbClr val="FF0000"/>
                </a:solidFill>
              </a:rPr>
              <a:t>LR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34819" name="Picture 3" descr="CERNcomplex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793134"/>
            <a:ext cx="84851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1905001" y="1264840"/>
            <a:ext cx="7391400" cy="24384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985249" y="883842"/>
            <a:ext cx="1762602" cy="203131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RR </a:t>
            </a:r>
            <a:r>
              <a:rPr lang="en-US" b="1" dirty="0" err="1">
                <a:solidFill>
                  <a:srgbClr val="00B050"/>
                </a:solidFill>
                <a:latin typeface="Arial"/>
                <a:cs typeface="Arial"/>
              </a:rPr>
              <a:t>LHeC</a:t>
            </a: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: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new ring in 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B050"/>
                </a:solidFill>
                <a:latin typeface="Arial"/>
                <a:cs typeface="Arial"/>
              </a:rPr>
              <a:t>LHC</a:t>
            </a: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 tunnel,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with bypasses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around 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existing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  <a:latin typeface="Arial"/>
                <a:cs typeface="Arial"/>
              </a:rPr>
              <a:t>experiments</a:t>
            </a:r>
          </a:p>
        </p:txBody>
      </p:sp>
      <p:sp>
        <p:nvSpPr>
          <p:cNvPr id="6" name="Oval 5"/>
          <p:cNvSpPr/>
          <p:nvPr/>
        </p:nvSpPr>
        <p:spPr>
          <a:xfrm>
            <a:off x="7086600" y="3855640"/>
            <a:ext cx="1371600" cy="6096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464551" y="3703241"/>
            <a:ext cx="1975201" cy="120031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RR </a:t>
            </a:r>
            <a:r>
              <a:rPr lang="en-US" b="1" dirty="0" err="1">
                <a:solidFill>
                  <a:srgbClr val="00B050"/>
                </a:solidFill>
              </a:rPr>
              <a:t>LHeC</a:t>
            </a:r>
            <a:endParaRPr lang="en-US" b="1" dirty="0">
              <a:solidFill>
                <a:srgbClr val="00B050"/>
              </a:solidFill>
            </a:endParaRP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B050"/>
                </a:solidFill>
              </a:rPr>
              <a:t>e-/e</a:t>
            </a:r>
            <a:r>
              <a:rPr lang="en-US" b="1" dirty="0">
                <a:solidFill>
                  <a:srgbClr val="00B050"/>
                </a:solidFill>
              </a:rPr>
              <a:t>+ injector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10 </a:t>
            </a:r>
            <a:r>
              <a:rPr lang="en-US" b="1" dirty="0" err="1">
                <a:solidFill>
                  <a:srgbClr val="00B050"/>
                </a:solidFill>
              </a:rPr>
              <a:t>GeV</a:t>
            </a:r>
            <a:r>
              <a:rPr lang="en-US" b="1" dirty="0">
                <a:solidFill>
                  <a:srgbClr val="00B050"/>
                </a:solidFill>
              </a:rPr>
              <a:t>,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10 min. filling time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7543801" y="3855641"/>
            <a:ext cx="1828800" cy="4572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1714500" y="2750740"/>
            <a:ext cx="9144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24" idx="2"/>
          </p:cNvCxnSpPr>
          <p:nvPr/>
        </p:nvCxnSpPr>
        <p:spPr>
          <a:xfrm rot="16200000" flipH="1">
            <a:off x="2724150" y="2731690"/>
            <a:ext cx="8763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1905000" y="24078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Arc 19"/>
          <p:cNvSpPr/>
          <p:nvPr/>
        </p:nvSpPr>
        <p:spPr>
          <a:xfrm flipH="1">
            <a:off x="1905000" y="24078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Arc 22"/>
          <p:cNvSpPr/>
          <p:nvPr/>
        </p:nvSpPr>
        <p:spPr>
          <a:xfrm flipH="1" flipV="1">
            <a:off x="2438400" y="32460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flipV="1">
            <a:off x="2438400" y="324604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0" tIns="45715" rIns="91430" bIns="45715" anchor="ctr"/>
          <a:lstStyle/>
          <a:p>
            <a:pPr algn="ctr"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524002" y="3911144"/>
            <a:ext cx="1570091" cy="203131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LR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LHeC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recirculating</a:t>
            </a:r>
            <a:endParaRPr lang="en-US" b="1" dirty="0">
              <a:solidFill>
                <a:srgbClr val="FF0000"/>
              </a:solidFill>
            </a:endParaRP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linac</a:t>
            </a:r>
            <a:r>
              <a:rPr lang="en-US" b="1" dirty="0">
                <a:solidFill>
                  <a:srgbClr val="FF0000"/>
                </a:solidFill>
              </a:rPr>
              <a:t> with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</a:rPr>
              <a:t>energy 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</a:rPr>
              <a:t>recovery,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</a:rPr>
              <a:t>or straight</a:t>
            </a:r>
          </a:p>
          <a:p>
            <a:pPr defTabSz="914298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</a:rPr>
              <a:t>linac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>
            <a:stCxn id="20" idx="2"/>
          </p:cNvCxnSpPr>
          <p:nvPr/>
        </p:nvCxnSpPr>
        <p:spPr>
          <a:xfrm rot="16200000" flipH="1">
            <a:off x="1047751" y="3455590"/>
            <a:ext cx="3238500" cy="1524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837" y="323394"/>
            <a:ext cx="803274" cy="4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6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381000"/>
            <a:ext cx="7772400" cy="609600"/>
          </a:xfrm>
        </p:spPr>
        <p:txBody>
          <a:bodyPr/>
          <a:lstStyle/>
          <a:p>
            <a:r>
              <a:rPr lang="en-US" sz="2400" b="1" dirty="0">
                <a:solidFill>
                  <a:srgbClr val="0000FF"/>
                </a:solidFill>
              </a:rPr>
              <a:t>  </a:t>
            </a:r>
            <a:r>
              <a:rPr lang="en-US" sz="2400" b="1" dirty="0" err="1">
                <a:solidFill>
                  <a:srgbClr val="0000FF"/>
                </a:solidFill>
              </a:rPr>
              <a:t>LHeC</a:t>
            </a:r>
            <a:r>
              <a:rPr lang="en-US" sz="2400" b="1" dirty="0">
                <a:solidFill>
                  <a:srgbClr val="0000FF"/>
                </a:solidFill>
              </a:rPr>
              <a:t> Proposal endorsed by ECFA (30.11.2007</a:t>
            </a:r>
            <a:r>
              <a:rPr lang="en-US" sz="1800" b="1" dirty="0">
                <a:solidFill>
                  <a:srgbClr val="0000FF"/>
                </a:solidFill>
              </a:rPr>
              <a:t>)</a:t>
            </a:r>
            <a:endParaRPr lang="en-US" dirty="0"/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362200" y="1371601"/>
            <a:ext cx="7620000" cy="424731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 dirty="0">
                <a:solidFill>
                  <a:prstClr val="black"/>
                </a:solidFill>
              </a:rPr>
              <a:t>As an add-on to the LHC, the </a:t>
            </a:r>
            <a:r>
              <a:rPr lang="en-US" b="1" dirty="0" err="1">
                <a:solidFill>
                  <a:prstClr val="black"/>
                </a:solidFill>
              </a:rPr>
              <a:t>LHeC</a:t>
            </a:r>
            <a:r>
              <a:rPr lang="en-US" b="1" dirty="0">
                <a:solidFill>
                  <a:prstClr val="black"/>
                </a:solidFill>
              </a:rPr>
              <a:t> delivers in excess of 1 </a:t>
            </a:r>
            <a:r>
              <a:rPr lang="en-US" b="1" dirty="0" err="1">
                <a:solidFill>
                  <a:prstClr val="black"/>
                </a:solidFill>
              </a:rPr>
              <a:t>TeV</a:t>
            </a:r>
            <a:r>
              <a:rPr lang="en-US" b="1" dirty="0">
                <a:solidFill>
                  <a:prstClr val="black"/>
                </a:solidFill>
              </a:rPr>
              <a:t> to the electron-quark </a:t>
            </a:r>
            <a:r>
              <a:rPr lang="en-US" b="1" dirty="0" err="1">
                <a:solidFill>
                  <a:prstClr val="black"/>
                </a:solidFill>
              </a:rPr>
              <a:t>cms</a:t>
            </a:r>
            <a:r>
              <a:rPr lang="en-US" b="1" dirty="0">
                <a:solidFill>
                  <a:prstClr val="black"/>
                </a:solidFill>
              </a:rPr>
              <a:t> system</a:t>
            </a:r>
            <a:r>
              <a:rPr lang="en-US" dirty="0">
                <a:solidFill>
                  <a:prstClr val="black"/>
                </a:solidFill>
              </a:rPr>
              <a:t>. It accesses high </a:t>
            </a:r>
            <a:r>
              <a:rPr lang="en-US" dirty="0" err="1">
                <a:solidFill>
                  <a:prstClr val="black"/>
                </a:solidFill>
              </a:rPr>
              <a:t>parton</a:t>
            </a:r>
            <a:r>
              <a:rPr lang="en-US" dirty="0">
                <a:solidFill>
                  <a:prstClr val="black"/>
                </a:solidFill>
              </a:rPr>
              <a:t> densities ‘beyond’ what is expected to be the </a:t>
            </a:r>
            <a:r>
              <a:rPr lang="en-US" dirty="0" err="1">
                <a:solidFill>
                  <a:prstClr val="black"/>
                </a:solidFill>
              </a:rPr>
              <a:t>unitarity</a:t>
            </a:r>
            <a:r>
              <a:rPr lang="en-US" dirty="0">
                <a:solidFill>
                  <a:prstClr val="black"/>
                </a:solidFill>
              </a:rPr>
              <a:t> limit. Its physics is thus fundamental and deserves to be further worked out, also with respect to the findings at the LHC and the final results of the </a:t>
            </a:r>
            <a:r>
              <a:rPr lang="en-US" dirty="0" err="1">
                <a:solidFill>
                  <a:prstClr val="black"/>
                </a:solidFill>
              </a:rPr>
              <a:t>Tevatron</a:t>
            </a:r>
            <a:r>
              <a:rPr lang="en-US" dirty="0">
                <a:solidFill>
                  <a:prstClr val="black"/>
                </a:solidFill>
              </a:rPr>
              <a:t> and of HERA.</a:t>
            </a:r>
          </a:p>
          <a:p>
            <a:pPr algn="just"/>
            <a:endParaRPr lang="en-US" dirty="0">
              <a:solidFill>
                <a:prstClr val="black"/>
              </a:solidFill>
            </a:endParaRPr>
          </a:p>
          <a:p>
            <a:pPr algn="just"/>
            <a:r>
              <a:rPr lang="en-US" b="1" dirty="0">
                <a:solidFill>
                  <a:prstClr val="black"/>
                </a:solidFill>
              </a:rPr>
              <a:t>First considerations of a ring-ring and a </a:t>
            </a:r>
            <a:r>
              <a:rPr lang="en-US" b="1" dirty="0" err="1">
                <a:solidFill>
                  <a:prstClr val="black"/>
                </a:solidFill>
              </a:rPr>
              <a:t>linac</a:t>
            </a:r>
            <a:r>
              <a:rPr lang="en-US" b="1" dirty="0">
                <a:solidFill>
                  <a:prstClr val="black"/>
                </a:solidFill>
              </a:rPr>
              <a:t>-ring accelerator layout  lead to an unprecedented combination of energy and luminosity in lepton-hadron physics</a:t>
            </a:r>
            <a:r>
              <a:rPr lang="en-US" dirty="0">
                <a:solidFill>
                  <a:prstClr val="black"/>
                </a:solidFill>
              </a:rPr>
              <a:t>, exploiting the latest developments in accelerator and detector technology.</a:t>
            </a:r>
          </a:p>
          <a:p>
            <a:pPr algn="just"/>
            <a:endParaRPr lang="en-US" dirty="0">
              <a:solidFill>
                <a:prstClr val="black"/>
              </a:solidFill>
            </a:endParaRPr>
          </a:p>
          <a:p>
            <a:pPr algn="just"/>
            <a:r>
              <a:rPr lang="en-US" b="1" dirty="0">
                <a:solidFill>
                  <a:prstClr val="black"/>
                </a:solidFill>
              </a:rPr>
              <a:t>It is thus proposed  to hold two workshops (2008 and 2009), under the auspices  of ECFA and CERN, with the goal of having a Conceptual Design Report on the accelerator, the experiment and the physics. </a:t>
            </a:r>
            <a:r>
              <a:rPr lang="en-US" dirty="0">
                <a:solidFill>
                  <a:prstClr val="black"/>
                </a:solidFill>
              </a:rPr>
              <a:t> A Technical Design report will then follow if appropriate.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800" y="6096000"/>
            <a:ext cx="6765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Unanimously supported by </a:t>
            </a:r>
            <a:r>
              <a:rPr lang="en-US" dirty="0" err="1">
                <a:solidFill>
                  <a:prstClr val="black"/>
                </a:solidFill>
              </a:rPr>
              <a:t>rECFA</a:t>
            </a:r>
            <a:r>
              <a:rPr lang="en-US" dirty="0">
                <a:solidFill>
                  <a:prstClr val="black"/>
                </a:solidFill>
              </a:rPr>
              <a:t> and ECFA plenary in November 2007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206" y="129024"/>
            <a:ext cx="803274" cy="49539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B5C1551-33E4-4424-FC3C-18EDB0E522A8}"/>
              </a:ext>
            </a:extLst>
          </p:cNvPr>
          <p:cNvSpPr/>
          <p:nvPr/>
        </p:nvSpPr>
        <p:spPr>
          <a:xfrm>
            <a:off x="2286000" y="4349578"/>
            <a:ext cx="7871254" cy="126934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0461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92111" y="866202"/>
            <a:ext cx="9096389" cy="492125"/>
            <a:chOff x="288" y="720"/>
            <a:chExt cx="5730" cy="310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>
                  <a:solidFill>
                    <a:srgbClr val="3333CC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Challenge: </a:t>
              </a:r>
              <a:r>
                <a:rPr lang="en-US" sz="2600" dirty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Integration in the LHC tunnel</a:t>
              </a:r>
              <a:r>
                <a:rPr lang="en-US" sz="2000" dirty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837" y="323394"/>
            <a:ext cx="803274" cy="495390"/>
          </a:xfrm>
          <a:prstGeom prst="rect">
            <a:avLst/>
          </a:prstGeom>
        </p:spPr>
      </p:pic>
      <p:pic>
        <p:nvPicPr>
          <p:cNvPr id="10" name="Picture 9" descr="messfig3_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783" y="2250693"/>
            <a:ext cx="6412628" cy="3912149"/>
          </a:xfrm>
          <a:prstGeom prst="rect">
            <a:avLst/>
          </a:prstGeom>
        </p:spPr>
      </p:pic>
      <p:pic>
        <p:nvPicPr>
          <p:cNvPr id="11" name="Picture 10" descr="messfig3_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81" y="1392946"/>
            <a:ext cx="5681939" cy="42614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81572" y="1801156"/>
            <a:ext cx="2087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RF</a:t>
            </a:r>
            <a:r>
              <a:rPr lang="de-DE" dirty="0"/>
              <a:t> Installation in IR4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26058" y="5623754"/>
            <a:ext cx="231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Cryo</a:t>
            </a:r>
            <a:r>
              <a:rPr lang="de-DE" dirty="0"/>
              <a:t> link in IR3</a:t>
            </a:r>
          </a:p>
        </p:txBody>
      </p:sp>
      <p:sp>
        <p:nvSpPr>
          <p:cNvPr id="17" name="TextBox 16"/>
          <p:cNvSpPr txBox="1"/>
          <p:nvPr/>
        </p:nvSpPr>
        <p:spPr>
          <a:xfrm rot="19773881">
            <a:off x="1650200" y="2836869"/>
            <a:ext cx="876053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Many Obstacles and interferences with existing LHC machine!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9D9B0CE-5945-FB4E-6063-504CBF99AF45}"/>
              </a:ext>
            </a:extLst>
          </p:cNvPr>
          <p:cNvSpPr txBox="1">
            <a:spLocks noChangeArrowheads="1"/>
          </p:cNvSpPr>
          <p:nvPr/>
        </p:nvSpPr>
        <p:spPr>
          <a:xfrm>
            <a:off x="62528" y="101110"/>
            <a:ext cx="8625017" cy="720725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>
            <a:lvl1pPr algn="ctr" defTabSz="45715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u="sng" dirty="0">
                <a:solidFill>
                  <a:srgbClr val="FF0000"/>
                </a:solidFill>
              </a:rPr>
              <a:t>1</a:t>
            </a:r>
            <a:r>
              <a:rPr lang="en-US" sz="3600" u="sng" baseline="30000" dirty="0">
                <a:solidFill>
                  <a:srgbClr val="FF0000"/>
                </a:solidFill>
              </a:rPr>
              <a:t>st</a:t>
            </a:r>
            <a:r>
              <a:rPr lang="en-US" sz="3600" u="sng" dirty="0">
                <a:solidFill>
                  <a:srgbClr val="FF0000"/>
                </a:solidFill>
              </a:rPr>
              <a:t> Workshop @ </a:t>
            </a:r>
            <a:r>
              <a:rPr lang="en-US" sz="3600" u="sng" dirty="0" err="1">
                <a:solidFill>
                  <a:srgbClr val="FF0000"/>
                </a:solidFill>
              </a:rPr>
              <a:t>Divonne</a:t>
            </a:r>
            <a:r>
              <a:rPr lang="en-US" sz="3600" u="sng" dirty="0">
                <a:solidFill>
                  <a:srgbClr val="FF0000"/>
                </a:solidFill>
              </a:rPr>
              <a:t>: Ring-Ring Option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1D1B769-5080-305E-DD6B-1BD73EB19548}"/>
              </a:ext>
            </a:extLst>
          </p:cNvPr>
          <p:cNvSpPr/>
          <p:nvPr/>
        </p:nvSpPr>
        <p:spPr>
          <a:xfrm>
            <a:off x="2866768" y="2026507"/>
            <a:ext cx="5955956" cy="3286898"/>
          </a:xfrm>
          <a:prstGeom prst="roundRect">
            <a:avLst/>
          </a:prstGeom>
          <a:gradFill>
            <a:gsLst>
              <a:gs pos="0">
                <a:schemeClr val="accent6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judged in the end the constraints and limitations implied by a Ring-Ring implementations as to too restrictive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ym typeface="Wingdings" pitchFamily="2" charset="2"/>
              </a:rPr>
              <a:t> </a:t>
            </a:r>
            <a:r>
              <a:rPr lang="en-US" dirty="0" err="1">
                <a:sym typeface="Wingdings" pitchFamily="2" charset="2"/>
              </a:rPr>
              <a:t>Linac</a:t>
            </a:r>
            <a:r>
              <a:rPr lang="en-US" dirty="0">
                <a:sym typeface="Wingdings" pitchFamily="2" charset="2"/>
              </a:rPr>
              <a:t>-Ring Option chosen as the baseline configuration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92969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52543"/>
            <a:ext cx="9724837" cy="7207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u="sng" dirty="0" err="1">
                <a:solidFill>
                  <a:srgbClr val="FF0000"/>
                </a:solidFill>
                <a:latin typeface="Garamond" panose="02020404030301010803" pitchFamily="18" charset="0"/>
              </a:rPr>
              <a:t>LHeC</a:t>
            </a:r>
            <a:r>
              <a:rPr lang="en-US" sz="3600" u="sng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Garamond" panose="02020404030301010803" pitchFamily="18" charset="0"/>
              </a:rPr>
              <a:t>Linac</a:t>
            </a:r>
            <a:r>
              <a:rPr lang="en-US" sz="3600" u="sng" dirty="0">
                <a:solidFill>
                  <a:srgbClr val="FF0000"/>
                </a:solidFill>
                <a:latin typeface="Garamond" panose="02020404030301010803" pitchFamily="18" charset="0"/>
              </a:rPr>
              <a:t>-Ring Option: Power &amp; Cost considerations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93332" y="881871"/>
            <a:ext cx="12225209" cy="492125"/>
            <a:chOff x="288" y="720"/>
            <a:chExt cx="5730" cy="310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251" cy="14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539" y="720"/>
              <a:ext cx="5479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2 Super Conducting </a:t>
              </a:r>
              <a:r>
                <a:rPr lang="en-US" sz="2600" dirty="0" err="1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Linacs</a:t>
              </a:r>
              <a:r>
                <a:rPr lang="en-US" sz="2600" dirty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with Energy Recover &amp; high current (&gt; 6mA)</a:t>
              </a:r>
              <a:endParaRPr lang="en-US" sz="20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837" y="323394"/>
            <a:ext cx="803274" cy="495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948" y="1594759"/>
            <a:ext cx="4401697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193241" y="4811302"/>
            <a:ext cx="11136403" cy="1600200"/>
            <a:chOff x="194" y="738"/>
            <a:chExt cx="5703" cy="1008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194" y="816"/>
              <a:ext cx="274" cy="142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91369" tIns="45685" rIns="91369" bIns="45685" anchor="ctr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553" y="738"/>
              <a:ext cx="53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69" tIns="45685" rIns="91369" bIns="45685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dirty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Efficient Concept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è"/>
              </a:pPr>
              <a:r>
                <a:rPr lang="en-US" sz="2400" dirty="0">
                  <a:solidFill>
                    <a:srgbClr val="0000FF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re-circulation implies cost effective use of the SRF investment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è"/>
              </a:pPr>
              <a:r>
                <a:rPr lang="en-US" sz="2400" dirty="0">
                  <a:solidFill>
                    <a:srgbClr val="0000FF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 ERL implies efficient operation and higher performance reach</a:t>
              </a:r>
              <a:endParaRPr lang="en-US" sz="2400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endParaRPr>
            </a:p>
          </p:txBody>
        </p:sp>
      </p:grp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783859" y="1460512"/>
            <a:ext cx="4545785" cy="304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Two 1 km long SC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linacs</a:t>
            </a:r>
            <a:r>
              <a:rPr lang="en-US" sz="24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in CW operation (Q</a:t>
            </a:r>
            <a:r>
              <a:rPr lang="en-US" sz="2400" baseline="-250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0</a:t>
            </a:r>
            <a:r>
              <a:rPr lang="en-US" sz="24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&gt; 10</a:t>
            </a:r>
            <a:r>
              <a:rPr lang="en-US" sz="2400" baseline="300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10</a:t>
            </a:r>
            <a:r>
              <a:rPr lang="en-US" sz="24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3333CC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è"/>
            </a:pPr>
            <a:r>
              <a:rPr lang="en-US" sz="24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requires Cryogenic system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     comparable to LHC system!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3333CC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sz="24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ca. 9km underground tunnel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     infrastructure [SPS size]</a:t>
            </a:r>
            <a:r>
              <a:rPr lang="en-US" sz="24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</a:t>
            </a:r>
            <a:endParaRPr lang="en-US" sz="2400" dirty="0">
              <a:solidFill>
                <a:srgbClr val="80000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 rot="20161716">
            <a:off x="3419468" y="2677508"/>
            <a:ext cx="580038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</a:rPr>
              <a:t>Installation fully decoupled from </a:t>
            </a:r>
            <a:r>
              <a:rPr lang="en-US" sz="2800" b="1" dirty="0" err="1">
                <a:solidFill>
                  <a:srgbClr val="008000"/>
                </a:solidFill>
              </a:rPr>
              <a:t>LHC</a:t>
            </a:r>
            <a:r>
              <a:rPr lang="en-US" sz="2800" b="1" dirty="0">
                <a:solidFill>
                  <a:srgbClr val="008000"/>
                </a:solidFill>
              </a:rPr>
              <a:t> operation!</a:t>
            </a:r>
          </a:p>
        </p:txBody>
      </p:sp>
    </p:spTree>
    <p:extLst>
      <p:ext uri="{BB962C8B-B14F-4D97-AF65-F5344CB8AC3E}">
        <p14:creationId xmlns:p14="http://schemas.microsoft.com/office/powerpoint/2010/main" val="83850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67DF-84D7-6F0F-0B23-1343D653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4465" y="-89804"/>
            <a:ext cx="4247535" cy="2820647"/>
          </a:xfrm>
        </p:spPr>
        <p:txBody>
          <a:bodyPr>
            <a:noAutofit/>
          </a:bodyPr>
          <a:lstStyle/>
          <a:p>
            <a:pPr algn="l"/>
            <a:r>
              <a:rPr lang="en-CH" sz="3600" u="sng" dirty="0">
                <a:solidFill>
                  <a:srgbClr val="FF0000"/>
                </a:solidFill>
                <a:latin typeface="Garamond" panose="02020404030301010803" pitchFamily="18" charset="0"/>
              </a:rPr>
              <a:t>Developing and the ERL solution:</a:t>
            </a:r>
            <a:br>
              <a:rPr lang="en-CH" sz="3600" u="sng" dirty="0">
                <a:solidFill>
                  <a:srgbClr val="FF0000"/>
                </a:solidFill>
                <a:latin typeface="Garamond" panose="02020404030301010803" pitchFamily="18" charset="0"/>
              </a:rPr>
            </a:br>
            <a:endParaRPr lang="en-CH" sz="3600" u="sng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AF4F83E8-F70E-E3F1-9581-3478EB029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" y="0"/>
            <a:ext cx="7772400" cy="4372797"/>
          </a:xfrm>
          <a:prstGeom prst="rect">
            <a:avLst/>
          </a:prstGeom>
        </p:spPr>
      </p:pic>
      <p:pic>
        <p:nvPicPr>
          <p:cNvPr id="5" name="Content Placeholder 4" descr="A group of people sitting outside&#10;&#10;Description automatically generated with medium confidence">
            <a:extLst>
              <a:ext uri="{FF2B5EF4-FFF2-40B4-BE49-F238E27FC236}">
                <a16:creationId xmlns:a16="http://schemas.microsoft.com/office/drawing/2014/main" id="{FE9BB623-3F34-4B23-D065-092F28F71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55064" y="2730843"/>
            <a:ext cx="7335789" cy="412715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E89A19-9E54-0EA2-9F8C-86D0AF91AD1A}"/>
              </a:ext>
            </a:extLst>
          </p:cNvPr>
          <p:cNvSpPr txBox="1"/>
          <p:nvPr/>
        </p:nvSpPr>
        <p:spPr>
          <a:xfrm>
            <a:off x="169605" y="4735427"/>
            <a:ext cx="3837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u="sng" dirty="0">
                <a:solidFill>
                  <a:srgbClr val="FF0000"/>
                </a:solidFill>
                <a:latin typeface="Garamond" panose="02020404030301010803" pitchFamily="18" charset="0"/>
              </a:rPr>
              <a:t>Chavannes de Bogies Workshop in 2010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8AC484-55FB-75CB-12E7-2E4992B47036}"/>
              </a:ext>
            </a:extLst>
          </p:cNvPr>
          <p:cNvSpPr txBox="1"/>
          <p:nvPr/>
        </p:nvSpPr>
        <p:spPr>
          <a:xfrm>
            <a:off x="423229" y="5441664"/>
            <a:ext cx="4009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S</a:t>
            </a:r>
            <a:r>
              <a:rPr lang="en-CH" dirty="0"/>
              <a:t>haping of a highly motivated </a:t>
            </a:r>
          </a:p>
          <a:p>
            <a:r>
              <a:rPr lang="en-US" dirty="0"/>
              <a:t> a</a:t>
            </a:r>
            <a:r>
              <a:rPr lang="en-CH" dirty="0"/>
              <a:t>nd enthusiastic team around the LHeC!</a:t>
            </a:r>
          </a:p>
        </p:txBody>
      </p:sp>
    </p:spTree>
    <p:extLst>
      <p:ext uri="{BB962C8B-B14F-4D97-AF65-F5344CB8AC3E}">
        <p14:creationId xmlns:p14="http://schemas.microsoft.com/office/powerpoint/2010/main" val="184832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FE9A-B824-4C7A-A3FB-C05BE7908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7" name="Picture 6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FC80AFA7-3598-2FA1-E6A1-E2A9B2D85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" y="1676400"/>
            <a:ext cx="7772400" cy="5181600"/>
          </a:xfrm>
          <a:prstGeom prst="rect">
            <a:avLst/>
          </a:prstGeom>
        </p:spPr>
      </p:pic>
      <p:pic>
        <p:nvPicPr>
          <p:cNvPr id="9" name="Picture 8" descr="A person standing at a podium&#10;&#10;Description automatically generated with low confidence">
            <a:extLst>
              <a:ext uri="{FF2B5EF4-FFF2-40B4-BE49-F238E27FC236}">
                <a16:creationId xmlns:a16="http://schemas.microsoft.com/office/drawing/2014/main" id="{A595FC25-B707-F7D2-A21D-CC0922A51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11" name="Picture 10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754DE496-2A43-DF87-5BBF-B2EEE98FC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8" y="0"/>
            <a:ext cx="7617941" cy="5078627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BA52E63-7D84-CB92-0975-188D906E18D8}"/>
              </a:ext>
            </a:extLst>
          </p:cNvPr>
          <p:cNvSpPr/>
          <p:nvPr/>
        </p:nvSpPr>
        <p:spPr>
          <a:xfrm>
            <a:off x="8611114" y="2458994"/>
            <a:ext cx="2743199" cy="19400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Given Max’s past engagement for THERA, the LR Options was probably anyway an  obvious choice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45A5C51-BC18-4A14-2825-7DA8DA9CAB1B}"/>
              </a:ext>
            </a:extLst>
          </p:cNvPr>
          <p:cNvSpPr txBox="1">
            <a:spLocks noChangeArrowheads="1"/>
          </p:cNvSpPr>
          <p:nvPr/>
        </p:nvSpPr>
        <p:spPr>
          <a:xfrm>
            <a:off x="468343" y="15876"/>
            <a:ext cx="6885985" cy="720725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70000" lnSpcReduction="20000"/>
          </a:bodyPr>
          <a:lstStyle>
            <a:lvl1pPr algn="ctr" defTabSz="45715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u="sng" dirty="0">
                <a:solidFill>
                  <a:srgbClr val="FF0000"/>
                </a:solidFill>
                <a:latin typeface="Garamond" panose="02020404030301010803" pitchFamily="18" charset="0"/>
              </a:rPr>
              <a:t>Presenting the </a:t>
            </a:r>
            <a:r>
              <a:rPr lang="en-US" sz="3600" u="sng" dirty="0" err="1">
                <a:solidFill>
                  <a:srgbClr val="FF0000"/>
                </a:solidFill>
                <a:latin typeface="Garamond" panose="02020404030301010803" pitchFamily="18" charset="0"/>
              </a:rPr>
              <a:t>LHeC</a:t>
            </a:r>
            <a:r>
              <a:rPr lang="en-US" sz="3600" u="sng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Garamond" panose="02020404030301010803" pitchFamily="18" charset="0"/>
              </a:rPr>
              <a:t>Linac</a:t>
            </a:r>
            <a:r>
              <a:rPr lang="en-US" sz="3600" u="sng" dirty="0">
                <a:solidFill>
                  <a:srgbClr val="FF0000"/>
                </a:solidFill>
                <a:latin typeface="Garamond" panose="02020404030301010803" pitchFamily="18" charset="0"/>
              </a:rPr>
              <a:t>-Ring Option to the</a:t>
            </a:r>
          </a:p>
          <a:p>
            <a:pPr algn="l"/>
            <a:r>
              <a:rPr lang="en-US" sz="3600" u="sng" dirty="0">
                <a:solidFill>
                  <a:srgbClr val="FF0000"/>
                </a:solidFill>
                <a:latin typeface="Garamond" panose="02020404030301010803" pitchFamily="18" charset="0"/>
              </a:rPr>
              <a:t>International Community</a:t>
            </a:r>
          </a:p>
        </p:txBody>
      </p:sp>
    </p:spTree>
    <p:extLst>
      <p:ext uri="{BB962C8B-B14F-4D97-AF65-F5344CB8AC3E}">
        <p14:creationId xmlns:p14="http://schemas.microsoft.com/office/powerpoint/2010/main" val="285938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9DF3552-C735-8D45-85D5-254C8E06EF68}"/>
              </a:ext>
            </a:extLst>
          </p:cNvPr>
          <p:cNvSpPr/>
          <p:nvPr/>
        </p:nvSpPr>
        <p:spPr>
          <a:xfrm>
            <a:off x="0" y="5813906"/>
            <a:ext cx="6363730" cy="7694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Max’s was not alone at IPAC but got the support from a highly enthusiastic team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D590E5-0535-FD6B-8FED-ED1506485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9" name="Picture 8" descr="A picture containing text, person, indoor, wall&#10;&#10;Description automatically generated">
            <a:extLst>
              <a:ext uri="{FF2B5EF4-FFF2-40B4-BE49-F238E27FC236}">
                <a16:creationId xmlns:a16="http://schemas.microsoft.com/office/drawing/2014/main" id="{C97DF9B6-53C6-763D-B662-8114DDBB0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203" y="0"/>
            <a:ext cx="5143500" cy="6858000"/>
          </a:xfrm>
          <a:prstGeom prst="rect">
            <a:avLst/>
          </a:prstGeom>
        </p:spPr>
      </p:pic>
      <p:pic>
        <p:nvPicPr>
          <p:cNvPr id="7" name="Picture 6" descr="A picture containing sky, outdoor, person, people&#10;&#10;Description automatically generated">
            <a:extLst>
              <a:ext uri="{FF2B5EF4-FFF2-40B4-BE49-F238E27FC236}">
                <a16:creationId xmlns:a16="http://schemas.microsoft.com/office/drawing/2014/main" id="{0572408F-C848-A9A9-00EA-E5945CF2C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772400" cy="5829300"/>
          </a:xfrm>
          <a:prstGeom prst="rect">
            <a:avLst/>
          </a:prstGeom>
        </p:spPr>
      </p:pic>
      <p:pic>
        <p:nvPicPr>
          <p:cNvPr id="5" name="Content Placeholder 4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1B9C704A-F830-32CA-AD17-C62643BBA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20124" y="2332037"/>
            <a:ext cx="6034617" cy="4525963"/>
          </a:xfrm>
        </p:spPr>
      </p:pic>
      <p:pic>
        <p:nvPicPr>
          <p:cNvPr id="11" name="Picture 10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7B2261C5-B745-FA87-5B57-35FE4ACC0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730" y="2486798"/>
            <a:ext cx="5828269" cy="437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1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76324</TotalTime>
  <Words>1736</Words>
  <Application>Microsoft Macintosh PowerPoint</Application>
  <PresentationFormat>Widescreen</PresentationFormat>
  <Paragraphs>296</Paragraphs>
  <Slides>29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Avenir Heavy</vt:lpstr>
      <vt:lpstr>Calibri</vt:lpstr>
      <vt:lpstr>Comic Sans MS</vt:lpstr>
      <vt:lpstr>Courier New</vt:lpstr>
      <vt:lpstr>Garamond</vt:lpstr>
      <vt:lpstr>Times New Roman</vt:lpstr>
      <vt:lpstr>Wingdings</vt:lpstr>
      <vt:lpstr>Office Theme</vt:lpstr>
      <vt:lpstr>???</vt:lpstr>
      <vt:lpstr>???</vt:lpstr>
      <vt:lpstr>PowerPoint Presentation</vt:lpstr>
      <vt:lpstr>LHeC: e-p Option was already Considered from the Start of LEP</vt:lpstr>
      <vt:lpstr>LHeC options: RR and LR</vt:lpstr>
      <vt:lpstr>  LHeC Proposal endorsed by ECFA (30.11.2007)</vt:lpstr>
      <vt:lpstr>PowerPoint Presentation</vt:lpstr>
      <vt:lpstr>LHeC Linac-Ring Option: Power &amp; Cost considerations</vt:lpstr>
      <vt:lpstr>Developing and the ERL solution: </vt:lpstr>
      <vt:lpstr>PowerPoint Presentation</vt:lpstr>
      <vt:lpstr>PowerPoint Presentation</vt:lpstr>
      <vt:lpstr>PowerPoint Presentation</vt:lpstr>
      <vt:lpstr>Documenting the LHeC Concept: CDRs</vt:lpstr>
      <vt:lpstr>CERN Mandate: 5 main points</vt:lpstr>
      <vt:lpstr>Superconducting RF Studies</vt:lpstr>
      <vt:lpstr>Superconducting RF Studies: 802 MHz 5-Cell Cavity</vt:lpstr>
      <vt:lpstr>PowerPoint Presentation</vt:lpstr>
      <vt:lpstr>ERL Demonstrator / Test Facility</vt:lpstr>
      <vt:lpstr>LHeC / PERLE Workshop @ Orsay in 2018</vt:lpstr>
      <vt:lpstr>PERLE e- Source</vt:lpstr>
      <vt:lpstr>PowerPoint Presentation</vt:lpstr>
      <vt:lpstr>Out of 2 initially requested workshops grew over 10!</vt:lpstr>
      <vt:lpstr>PowerPoint Presentation</vt:lpstr>
      <vt:lpstr>FCC-eh Studies</vt:lpstr>
      <vt:lpstr>PowerPoint Presentation</vt:lpstr>
      <vt:lpstr>HEP Community: Keeping the eh Option on the Map</vt:lpstr>
      <vt:lpstr>HEP Comunity: Keeping LHeC on the HEP Roadmap </vt:lpstr>
      <vt:lpstr>Summary</vt:lpstr>
      <vt:lpstr>Time flies when you have fun! Max @ Orsay PERLE workshop 2022</vt:lpstr>
      <vt:lpstr>PowerPoint Presentation</vt:lpstr>
      <vt:lpstr>PowerPoint Presentation</vt:lpstr>
    </vt:vector>
  </TitlesOfParts>
  <Manager/>
  <Company>CERN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Considerations</dc:title>
  <dc:subject/>
  <dc:creator>Oliver Bruning</dc:creator>
  <cp:keywords/>
  <dc:description/>
  <cp:lastModifiedBy>Oliver Bruning</cp:lastModifiedBy>
  <cp:revision>184</cp:revision>
  <cp:lastPrinted>2013-09-06T14:59:33Z</cp:lastPrinted>
  <dcterms:created xsi:type="dcterms:W3CDTF">2012-03-18T17:48:31Z</dcterms:created>
  <dcterms:modified xsi:type="dcterms:W3CDTF">2022-12-09T11:25:13Z</dcterms:modified>
  <cp:category/>
</cp:coreProperties>
</file>