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Relationship Id="rId3"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David Jos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David Joss</a:t>
            </a:r>
          </a:p>
        </p:txBody>
      </p:sp>
      <p:sp>
        <p:nvSpPr>
          <p:cNvPr id="152" name="Max Klein - The Educator"/>
          <p:cNvSpPr txBox="1"/>
          <p:nvPr>
            <p:ph type="ctrTitle"/>
          </p:nvPr>
        </p:nvSpPr>
        <p:spPr>
          <a:prstGeom prst="rect">
            <a:avLst/>
          </a:prstGeom>
        </p:spPr>
        <p:txBody>
          <a:bodyPr/>
          <a:lstStyle/>
          <a:p>
            <a:pPr/>
            <a:r>
              <a:t>Max Klein - The Educator</a:t>
            </a:r>
          </a:p>
        </p:txBody>
      </p:sp>
      <p:sp>
        <p:nvSpPr>
          <p:cNvPr id="153" name="Teaching at Liverpool"/>
          <p:cNvSpPr txBox="1"/>
          <p:nvPr>
            <p:ph type="subTitle" sz="quarter" idx="1"/>
          </p:nvPr>
        </p:nvSpPr>
        <p:spPr>
          <a:prstGeom prst="rect">
            <a:avLst/>
          </a:prstGeom>
        </p:spPr>
        <p:txBody>
          <a:bodyPr/>
          <a:lstStyle/>
          <a:p>
            <a:pPr/>
            <a:r>
              <a:t>Teaching at Liverpool</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Teaching during the Covid Pandemic"/>
          <p:cNvSpPr txBox="1"/>
          <p:nvPr>
            <p:ph type="title"/>
          </p:nvPr>
        </p:nvSpPr>
        <p:spPr>
          <a:prstGeom prst="rect">
            <a:avLst/>
          </a:prstGeom>
        </p:spPr>
        <p:txBody>
          <a:bodyPr/>
          <a:lstStyle/>
          <a:p>
            <a:pPr/>
            <a:r>
              <a:t>Teaching during the Covid Pandemic</a:t>
            </a:r>
          </a:p>
        </p:txBody>
      </p:sp>
      <p:sp>
        <p:nvSpPr>
          <p:cNvPr id="201" name="The UK moves into lockdown on 26th March 2020.…"/>
          <p:cNvSpPr txBox="1"/>
          <p:nvPr>
            <p:ph type="body" sz="half" idx="1"/>
          </p:nvPr>
        </p:nvSpPr>
        <p:spPr>
          <a:xfrm>
            <a:off x="803654" y="3964143"/>
            <a:ext cx="12467862" cy="8256012"/>
          </a:xfrm>
          <a:prstGeom prst="rect">
            <a:avLst/>
          </a:prstGeom>
        </p:spPr>
        <p:txBody>
          <a:bodyPr/>
          <a:lstStyle/>
          <a:p>
            <a:pPr marL="560831" indent="-560831" defTabSz="2243271">
              <a:spcBef>
                <a:spcPts val="4100"/>
              </a:spcBef>
              <a:defRPr sz="4416"/>
            </a:pPr>
            <a:r>
              <a:t>The UK moves into lockdown on 26th March 2020.</a:t>
            </a:r>
          </a:p>
          <a:p>
            <a:pPr marL="560831" indent="-560831" defTabSz="2243271">
              <a:spcBef>
                <a:spcPts val="4100"/>
              </a:spcBef>
              <a:defRPr sz="4416"/>
            </a:pPr>
            <a:r>
              <a:t>The University switches to online teaching.</a:t>
            </a:r>
          </a:p>
          <a:p>
            <a:pPr marL="560831" indent="-560831" defTabSz="2243271">
              <a:spcBef>
                <a:spcPts val="4100"/>
              </a:spcBef>
              <a:defRPr sz="4416"/>
            </a:pPr>
            <a:r>
              <a:t>Department changes teaching &amp; assessment in response.</a:t>
            </a:r>
          </a:p>
          <a:p>
            <a:pPr marL="560831" indent="-560831" defTabSz="2243271">
              <a:spcBef>
                <a:spcPts val="4100"/>
              </a:spcBef>
              <a:defRPr sz="4416"/>
            </a:pPr>
            <a:r>
              <a:t>Challenging time for students and staff.</a:t>
            </a:r>
          </a:p>
          <a:p>
            <a:pPr marL="560831" indent="-560831" defTabSz="2243271">
              <a:spcBef>
                <a:spcPts val="4100"/>
              </a:spcBef>
              <a:defRPr sz="4416"/>
            </a:pPr>
            <a:r>
              <a:t>Social distancing requires teaching in small groups.</a:t>
            </a:r>
          </a:p>
          <a:p>
            <a:pPr lvl="1" marL="1121663" indent="-560831" defTabSz="2243271">
              <a:spcBef>
                <a:spcPts val="4100"/>
              </a:spcBef>
              <a:defRPr sz="4416"/>
            </a:pPr>
            <a:r>
              <a:t>All staff have to take on extra teaching!</a:t>
            </a:r>
          </a:p>
        </p:txBody>
      </p:sp>
      <p:pic>
        <p:nvPicPr>
          <p:cNvPr id="202" name="Image" descr="Image"/>
          <p:cNvPicPr>
            <a:picLocks noChangeAspect="1"/>
          </p:cNvPicPr>
          <p:nvPr/>
        </p:nvPicPr>
        <p:blipFill>
          <a:blip r:embed="rId2">
            <a:extLst/>
          </a:blip>
          <a:stretch>
            <a:fillRect/>
          </a:stretch>
        </p:blipFill>
        <p:spPr>
          <a:xfrm>
            <a:off x="13796533" y="4948546"/>
            <a:ext cx="10145567" cy="568151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Tutorials for Online Teaching"/>
          <p:cNvSpPr txBox="1"/>
          <p:nvPr>
            <p:ph type="title"/>
          </p:nvPr>
        </p:nvSpPr>
        <p:spPr>
          <a:prstGeom prst="rect">
            <a:avLst/>
          </a:prstGeom>
        </p:spPr>
        <p:txBody>
          <a:bodyPr/>
          <a:lstStyle/>
          <a:p>
            <a:pPr/>
            <a:r>
              <a:t>Tutorials for Online Teaching</a:t>
            </a:r>
          </a:p>
        </p:txBody>
      </p:sp>
      <p:sp>
        <p:nvSpPr>
          <p:cNvPr id="205" name="Max was asked to teach on the core modules…"/>
          <p:cNvSpPr txBox="1"/>
          <p:nvPr>
            <p:ph type="body" idx="1"/>
          </p:nvPr>
        </p:nvSpPr>
        <p:spPr>
          <a:xfrm>
            <a:off x="732564" y="4248504"/>
            <a:ext cx="21971001" cy="8256012"/>
          </a:xfrm>
          <a:prstGeom prst="rect">
            <a:avLst/>
          </a:prstGeom>
        </p:spPr>
        <p:txBody>
          <a:bodyPr/>
          <a:lstStyle/>
          <a:p>
            <a:pPr/>
            <a:r>
              <a:t>Max was asked to teach on the core modules</a:t>
            </a:r>
          </a:p>
          <a:p>
            <a:pPr lvl="1"/>
            <a:r>
              <a:t>Year 1 Thermodynamics.</a:t>
            </a:r>
          </a:p>
          <a:p>
            <a:pPr lvl="1"/>
            <a:r>
              <a:t>Year 3 Statistical Physics.</a:t>
            </a:r>
          </a:p>
          <a:p>
            <a:pPr lvl="1"/>
          </a:p>
          <a:p>
            <a:pPr lvl="1" marL="0" indent="457200">
              <a:buSzTx/>
              <a:buNone/>
            </a:pPr>
            <a:r>
              <a:t>What did the students say ? …..</a:t>
            </a:r>
          </a:p>
        </p:txBody>
      </p:sp>
      <p:pic>
        <p:nvPicPr>
          <p:cNvPr id="206" name="Screenshot 2022-12-05 at 14.32.56.png" descr="Screenshot 2022-12-05 at 14.32.56.png"/>
          <p:cNvPicPr>
            <a:picLocks noChangeAspect="1"/>
          </p:cNvPicPr>
          <p:nvPr/>
        </p:nvPicPr>
        <p:blipFill>
          <a:blip r:embed="rId2">
            <a:extLst/>
          </a:blip>
          <a:stretch>
            <a:fillRect/>
          </a:stretch>
        </p:blipFill>
        <p:spPr>
          <a:xfrm>
            <a:off x="15281853" y="3218897"/>
            <a:ext cx="7282139" cy="806411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Max Klein again is awesome his workshop lectures always start with a helpful sheet of notes from the week and he tackles each problem from the sheet (especially the harder problems).…"/>
          <p:cNvSpPr txBox="1"/>
          <p:nvPr>
            <p:ph type="body" sz="half" idx="1"/>
          </p:nvPr>
        </p:nvSpPr>
        <p:spPr>
          <a:xfrm>
            <a:off x="5507355" y="3190312"/>
            <a:ext cx="17233319" cy="5063338"/>
          </a:xfrm>
          <a:prstGeom prst="rect">
            <a:avLst/>
          </a:prstGeom>
        </p:spPr>
        <p:txBody>
          <a:bodyPr/>
          <a:lstStyle/>
          <a:p>
            <a:pPr marL="0" indent="0" defTabSz="370331">
              <a:lnSpc>
                <a:spcPct val="100000"/>
              </a:lnSpc>
              <a:spcBef>
                <a:spcPts val="0"/>
              </a:spcBef>
              <a:buSzTx/>
              <a:buNone/>
              <a:defRPr sz="4779">
                <a:latin typeface="Arial"/>
                <a:ea typeface="Arial"/>
                <a:cs typeface="Arial"/>
                <a:sym typeface="Arial"/>
              </a:defRPr>
            </a:pPr>
            <a:r>
              <a:t>Max Klein again is awesome his workshop lectures always start with a helpful sheet of notes from the week and he tackles each problem from the sheet (especially the harder problems). </a:t>
            </a:r>
          </a:p>
          <a:p>
            <a:pPr marL="0" indent="0" defTabSz="370331">
              <a:lnSpc>
                <a:spcPct val="100000"/>
              </a:lnSpc>
              <a:spcBef>
                <a:spcPts val="0"/>
              </a:spcBef>
              <a:buSzTx/>
              <a:buNone/>
              <a:defRPr sz="4779">
                <a:latin typeface="Arial"/>
                <a:ea typeface="Arial"/>
                <a:cs typeface="Arial"/>
                <a:sym typeface="Arial"/>
              </a:defRPr>
            </a:pPr>
          </a:p>
          <a:p>
            <a:pPr marL="0" indent="0" defTabSz="370331">
              <a:lnSpc>
                <a:spcPct val="100000"/>
              </a:lnSpc>
              <a:spcBef>
                <a:spcPts val="0"/>
              </a:spcBef>
              <a:buSzTx/>
              <a:buNone/>
              <a:defRPr sz="4779">
                <a:latin typeface="Arial"/>
                <a:ea typeface="Arial"/>
                <a:cs typeface="Arial"/>
                <a:sym typeface="Arial"/>
              </a:defRPr>
            </a:pPr>
            <a:r>
              <a:t>He really explains the physics behind them and helps you to think about the problem in a different way to the way you may have thought before.</a:t>
            </a:r>
          </a:p>
        </p:txBody>
      </p:sp>
      <p:sp>
        <p:nvSpPr>
          <p:cNvPr id="209" name="Callout"/>
          <p:cNvSpPr/>
          <p:nvPr/>
        </p:nvSpPr>
        <p:spPr>
          <a:xfrm>
            <a:off x="2339554" y="9436504"/>
            <a:ext cx="21253847" cy="31996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9" y="0"/>
                </a:moveTo>
                <a:cubicBezTo>
                  <a:pt x="147" y="0"/>
                  <a:pt x="0" y="978"/>
                  <a:pt x="0" y="2186"/>
                </a:cubicBezTo>
                <a:lnTo>
                  <a:pt x="0" y="19414"/>
                </a:lnTo>
                <a:cubicBezTo>
                  <a:pt x="0" y="20622"/>
                  <a:pt x="147" y="21600"/>
                  <a:pt x="329" y="21600"/>
                </a:cubicBezTo>
                <a:lnTo>
                  <a:pt x="18085" y="21600"/>
                </a:lnTo>
                <a:cubicBezTo>
                  <a:pt x="18267" y="21600"/>
                  <a:pt x="18414" y="20622"/>
                  <a:pt x="18414" y="19414"/>
                </a:cubicBezTo>
                <a:lnTo>
                  <a:pt x="18414" y="17158"/>
                </a:lnTo>
                <a:lnTo>
                  <a:pt x="21600" y="12783"/>
                </a:lnTo>
                <a:lnTo>
                  <a:pt x="18414" y="8407"/>
                </a:lnTo>
                <a:lnTo>
                  <a:pt x="18414" y="2186"/>
                </a:lnTo>
                <a:cubicBezTo>
                  <a:pt x="18414" y="978"/>
                  <a:pt x="18267" y="0"/>
                  <a:pt x="18085" y="0"/>
                </a:cubicBezTo>
                <a:lnTo>
                  <a:pt x="329" y="0"/>
                </a:lnTo>
                <a:close/>
              </a:path>
            </a:pathLst>
          </a:custGeom>
          <a:ln w="889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10" name="Callout"/>
          <p:cNvSpPr/>
          <p:nvPr/>
        </p:nvSpPr>
        <p:spPr>
          <a:xfrm>
            <a:off x="1082206" y="2887960"/>
            <a:ext cx="22182139" cy="6031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72" y="0"/>
                </a:moveTo>
                <a:cubicBezTo>
                  <a:pt x="4098" y="0"/>
                  <a:pt x="3957" y="519"/>
                  <a:pt x="3957" y="1160"/>
                </a:cubicBezTo>
                <a:lnTo>
                  <a:pt x="3957" y="10177"/>
                </a:lnTo>
                <a:lnTo>
                  <a:pt x="0" y="12498"/>
                </a:lnTo>
                <a:lnTo>
                  <a:pt x="3957" y="14818"/>
                </a:lnTo>
                <a:lnTo>
                  <a:pt x="3957" y="20439"/>
                </a:lnTo>
                <a:cubicBezTo>
                  <a:pt x="3957" y="21080"/>
                  <a:pt x="4098" y="21600"/>
                  <a:pt x="4272" y="21600"/>
                </a:cubicBezTo>
                <a:lnTo>
                  <a:pt x="21285" y="21600"/>
                </a:lnTo>
                <a:cubicBezTo>
                  <a:pt x="21459" y="21600"/>
                  <a:pt x="21600" y="21080"/>
                  <a:pt x="21600" y="20439"/>
                </a:cubicBezTo>
                <a:lnTo>
                  <a:pt x="21600" y="1160"/>
                </a:lnTo>
                <a:cubicBezTo>
                  <a:pt x="21600" y="519"/>
                  <a:pt x="21459" y="0"/>
                  <a:pt x="21285" y="0"/>
                </a:cubicBezTo>
                <a:lnTo>
                  <a:pt x="4272" y="0"/>
                </a:lnTo>
                <a:close/>
              </a:path>
            </a:pathLst>
          </a:custGeom>
          <a:ln w="889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11" name="I think the module is delivered perfectly considered the COVID situation, hats off to Max Klein."/>
          <p:cNvSpPr txBox="1"/>
          <p:nvPr/>
        </p:nvSpPr>
        <p:spPr>
          <a:xfrm>
            <a:off x="4231481" y="10223507"/>
            <a:ext cx="14854375"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5000">
                <a:solidFill>
                  <a:srgbClr val="000000"/>
                </a:solidFill>
                <a:latin typeface="Helvetica"/>
                <a:ea typeface="Helvetica"/>
                <a:cs typeface="Helvetica"/>
                <a:sym typeface="Helvetica"/>
              </a:defRPr>
            </a:lvl1pPr>
          </a:lstStyle>
          <a:p>
            <a:pPr/>
            <a:r>
              <a:t>I think the module is delivered perfectly considered the COVID situation, hats off to Max Klein.</a:t>
            </a:r>
          </a:p>
        </p:txBody>
      </p:sp>
      <p:sp>
        <p:nvSpPr>
          <p:cNvPr id="212" name="What the students said …"/>
          <p:cNvSpPr txBox="1"/>
          <p:nvPr>
            <p:ph type="title"/>
          </p:nvPr>
        </p:nvSpPr>
        <p:spPr>
          <a:prstGeom prst="rect">
            <a:avLst/>
          </a:prstGeom>
        </p:spPr>
        <p:txBody>
          <a:bodyPr/>
          <a:lstStyle/>
          <a:p>
            <a:pPr/>
            <a:r>
              <a:t>What the students said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Postgraduates"/>
          <p:cNvSpPr txBox="1"/>
          <p:nvPr>
            <p:ph type="title"/>
          </p:nvPr>
        </p:nvSpPr>
        <p:spPr>
          <a:xfrm>
            <a:off x="1206500" y="1505628"/>
            <a:ext cx="21971000" cy="1433163"/>
          </a:xfrm>
          <a:prstGeom prst="rect">
            <a:avLst/>
          </a:prstGeom>
        </p:spPr>
        <p:txBody>
          <a:bodyPr/>
          <a:lstStyle/>
          <a:p>
            <a:pPr/>
            <a:r>
              <a:t>Postgraduates</a:t>
            </a:r>
          </a:p>
        </p:txBody>
      </p:sp>
      <p:pic>
        <p:nvPicPr>
          <p:cNvPr id="215" name="Image" descr="Image"/>
          <p:cNvPicPr>
            <a:picLocks noChangeAspect="1"/>
          </p:cNvPicPr>
          <p:nvPr/>
        </p:nvPicPr>
        <p:blipFill>
          <a:blip r:embed="rId2">
            <a:extLst/>
          </a:blip>
          <a:stretch>
            <a:fillRect/>
          </a:stretch>
        </p:blipFill>
        <p:spPr>
          <a:xfrm>
            <a:off x="13368159" y="4109282"/>
            <a:ext cx="10290403" cy="7717803"/>
          </a:xfrm>
          <a:prstGeom prst="rect">
            <a:avLst/>
          </a:prstGeom>
          <a:ln w="12700">
            <a:miter lim="400000"/>
          </a:ln>
        </p:spPr>
      </p:pic>
      <p:sp>
        <p:nvSpPr>
          <p:cNvPr id="216" name="Prof Max Klein and Dr Kevin Andre, Liverpool 2022."/>
          <p:cNvSpPr txBox="1"/>
          <p:nvPr/>
        </p:nvSpPr>
        <p:spPr>
          <a:xfrm>
            <a:off x="13548545" y="12331084"/>
            <a:ext cx="10598811"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000000"/>
                </a:solidFill>
              </a:defRPr>
            </a:lvl1pPr>
          </a:lstStyle>
          <a:p>
            <a:pPr/>
            <a:r>
              <a:t>Prof Max Klein and Dr Kevin Andre, Liverpool 2022.</a:t>
            </a:r>
          </a:p>
        </p:txBody>
      </p:sp>
      <p:pic>
        <p:nvPicPr>
          <p:cNvPr id="217" name="Screenshot 2022-12-08 at 10.32.06.png" descr="Screenshot 2022-12-08 at 10.32.06.png"/>
          <p:cNvPicPr>
            <a:picLocks noChangeAspect="1"/>
          </p:cNvPicPr>
          <p:nvPr/>
        </p:nvPicPr>
        <p:blipFill>
          <a:blip r:embed="rId3">
            <a:extLst/>
          </a:blip>
          <a:stretch>
            <a:fillRect/>
          </a:stretch>
        </p:blipFill>
        <p:spPr>
          <a:xfrm>
            <a:off x="1794372" y="3970581"/>
            <a:ext cx="9968965" cy="7995035"/>
          </a:xfrm>
          <a:prstGeom prst="rect">
            <a:avLst/>
          </a:prstGeom>
          <a:ln w="12700">
            <a:miter lim="400000"/>
          </a:ln>
        </p:spPr>
      </p:pic>
      <p:sp>
        <p:nvSpPr>
          <p:cNvPr id="218" name="Prof Max Klein and Dr Jan Kretzschmar, Berlin 2008."/>
          <p:cNvSpPr txBox="1"/>
          <p:nvPr/>
        </p:nvSpPr>
        <p:spPr>
          <a:xfrm>
            <a:off x="1373607" y="12331084"/>
            <a:ext cx="10810495"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000000"/>
                </a:solidFill>
              </a:defRPr>
            </a:lvl1pPr>
          </a:lstStyle>
          <a:p>
            <a:pPr/>
            <a:r>
              <a:t>Prof Max Klein and Dr Jan Kretzschmar, Berlin 2008.</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A final word from one of Max’s advisees."/>
          <p:cNvSpPr txBox="1"/>
          <p:nvPr>
            <p:ph type="title"/>
          </p:nvPr>
        </p:nvSpPr>
        <p:spPr>
          <a:prstGeom prst="rect">
            <a:avLst/>
          </a:prstGeom>
        </p:spPr>
        <p:txBody>
          <a:bodyPr/>
          <a:lstStyle/>
          <a:p>
            <a:pPr/>
            <a:r>
              <a:t>A final word from one of Max’s advisees.</a:t>
            </a:r>
          </a:p>
        </p:txBody>
      </p:sp>
      <p:sp>
        <p:nvSpPr>
          <p:cNvPr id="221" name="Max acted as my academic advisor from first year through to third and was an incredible source of support the whole time, whilst also just being a great person to talk to.…"/>
          <p:cNvSpPr txBox="1"/>
          <p:nvPr>
            <p:ph type="body" idx="1"/>
          </p:nvPr>
        </p:nvSpPr>
        <p:spPr>
          <a:xfrm>
            <a:off x="2557217" y="3940446"/>
            <a:ext cx="21311706" cy="8256012"/>
          </a:xfrm>
          <a:prstGeom prst="rect">
            <a:avLst/>
          </a:prstGeom>
        </p:spPr>
        <p:txBody>
          <a:bodyPr/>
          <a:lstStyle/>
          <a:p>
            <a:pPr marL="0" indent="0">
              <a:buSzTx/>
              <a:buNone/>
            </a:pPr>
            <a:r>
              <a:t>Max acted as my academic advisor from first year through to third and was an incredible source of support the whole time, whilst also just being a great person to talk to. </a:t>
            </a:r>
          </a:p>
          <a:p>
            <a:pPr marL="0" indent="0">
              <a:buSzTx/>
              <a:buNone/>
            </a:pPr>
            <a:r>
              <a:t>During this time he helped support me through difficulties I faced both in and outside of physics, and also helped me gain a better understanding on several areas in particle physics and maths. </a:t>
            </a:r>
          </a:p>
          <a:p>
            <a:pPr marL="0" indent="0">
              <a:buSzTx/>
              <a:buNone/>
            </a:pPr>
            <a:r>
              <a:t>A huge congratulations to you on 50 years in particle physics, and thank you for everything you’ve done for me, the department and physics as a whole. </a:t>
            </a:r>
          </a:p>
        </p:txBody>
      </p:sp>
      <p:sp>
        <p:nvSpPr>
          <p:cNvPr id="222" name="Callout"/>
          <p:cNvSpPr/>
          <p:nvPr/>
        </p:nvSpPr>
        <p:spPr>
          <a:xfrm>
            <a:off x="8962" y="3361923"/>
            <a:ext cx="23928389" cy="7847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8" y="0"/>
                </a:moveTo>
                <a:cubicBezTo>
                  <a:pt x="1896" y="0"/>
                  <a:pt x="1765" y="399"/>
                  <a:pt x="1765" y="891"/>
                </a:cubicBezTo>
                <a:lnTo>
                  <a:pt x="1765" y="5035"/>
                </a:lnTo>
                <a:lnTo>
                  <a:pt x="0" y="6818"/>
                </a:lnTo>
                <a:lnTo>
                  <a:pt x="1765" y="8602"/>
                </a:lnTo>
                <a:lnTo>
                  <a:pt x="1765" y="20709"/>
                </a:lnTo>
                <a:cubicBezTo>
                  <a:pt x="1765" y="21201"/>
                  <a:pt x="1896" y="21600"/>
                  <a:pt x="2058" y="21600"/>
                </a:cubicBezTo>
                <a:lnTo>
                  <a:pt x="21308" y="21600"/>
                </a:lnTo>
                <a:cubicBezTo>
                  <a:pt x="21469" y="21600"/>
                  <a:pt x="21600" y="21201"/>
                  <a:pt x="21600" y="20709"/>
                </a:cubicBezTo>
                <a:lnTo>
                  <a:pt x="21600" y="891"/>
                </a:lnTo>
                <a:cubicBezTo>
                  <a:pt x="21600" y="399"/>
                  <a:pt x="21469" y="0"/>
                  <a:pt x="21308" y="0"/>
                </a:cubicBezTo>
                <a:lnTo>
                  <a:pt x="2058" y="0"/>
                </a:lnTo>
                <a:close/>
              </a:path>
            </a:pathLst>
          </a:custGeom>
          <a:ln w="889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5" name="Liverpool University and Physics"/>
          <p:cNvSpPr txBox="1"/>
          <p:nvPr>
            <p:ph type="title"/>
          </p:nvPr>
        </p:nvSpPr>
        <p:spPr>
          <a:xfrm>
            <a:off x="1206500" y="1077359"/>
            <a:ext cx="21971000" cy="1433164"/>
          </a:xfrm>
          <a:prstGeom prst="rect">
            <a:avLst/>
          </a:prstGeom>
        </p:spPr>
        <p:txBody>
          <a:bodyPr/>
          <a:lstStyle/>
          <a:p>
            <a:pPr/>
            <a:r>
              <a:t>Liverpool University and Physics</a:t>
            </a:r>
          </a:p>
        </p:txBody>
      </p:sp>
      <p:sp>
        <p:nvSpPr>
          <p:cNvPr id="156" name="Physics was one of the founding departments at the University of Liverpool.…"/>
          <p:cNvSpPr txBox="1"/>
          <p:nvPr>
            <p:ph type="body" sz="half" idx="1"/>
          </p:nvPr>
        </p:nvSpPr>
        <p:spPr>
          <a:xfrm>
            <a:off x="353415" y="4580259"/>
            <a:ext cx="13329694" cy="8256012"/>
          </a:xfrm>
          <a:prstGeom prst="rect">
            <a:avLst/>
          </a:prstGeom>
        </p:spPr>
        <p:txBody>
          <a:bodyPr/>
          <a:lstStyle/>
          <a:p>
            <a:pPr/>
            <a:r>
              <a:t>Physics was one of the founding departments at the University of Liverpool.</a:t>
            </a:r>
          </a:p>
          <a:p>
            <a:pPr/>
            <a:r>
              <a:t>Sir Oliver Lodge was the first professor of Physics and Maths.</a:t>
            </a:r>
          </a:p>
          <a:p>
            <a:pPr/>
            <a:r>
              <a:t>Sir James Chadwick established Liverpool as a major centre for nuclear and particle physics.</a:t>
            </a:r>
          </a:p>
          <a:p>
            <a:pPr/>
            <a:r>
              <a:t>All academics in the Physics Department have  taught alongside their research.</a:t>
            </a:r>
          </a:p>
        </p:txBody>
      </p:sp>
      <p:pic>
        <p:nvPicPr>
          <p:cNvPr id="157" name="Image" descr="Image"/>
          <p:cNvPicPr>
            <a:picLocks noChangeAspect="1"/>
          </p:cNvPicPr>
          <p:nvPr/>
        </p:nvPicPr>
        <p:blipFill>
          <a:blip r:embed="rId2">
            <a:extLst/>
          </a:blip>
          <a:stretch>
            <a:fillRect/>
          </a:stretch>
        </p:blipFill>
        <p:spPr>
          <a:xfrm>
            <a:off x="14552107" y="4607137"/>
            <a:ext cx="9127587" cy="6836881"/>
          </a:xfrm>
          <a:prstGeom prst="rect">
            <a:avLst/>
          </a:prstGeom>
          <a:ln w="12700">
            <a:miter lim="400000"/>
          </a:ln>
        </p:spPr>
      </p:pic>
      <p:sp>
        <p:nvSpPr>
          <p:cNvPr id="158" name="For the advancement of learning and the ennoblement of life."/>
          <p:cNvSpPr txBox="1"/>
          <p:nvPr/>
        </p:nvSpPr>
        <p:spPr>
          <a:xfrm>
            <a:off x="1190154" y="2718025"/>
            <a:ext cx="13899389"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4000">
                <a:solidFill>
                  <a:srgbClr val="000000"/>
                </a:solidFill>
              </a:defRPr>
            </a:lvl1pPr>
          </a:lstStyle>
          <a:p>
            <a:pPr/>
            <a:r>
              <a:t>For the advancement of learning and the ennoblement of life.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Max’s Teaching Philosophy in quotes …"/>
          <p:cNvSpPr txBox="1"/>
          <p:nvPr>
            <p:ph type="title"/>
          </p:nvPr>
        </p:nvSpPr>
        <p:spPr>
          <a:prstGeom prst="rect">
            <a:avLst/>
          </a:prstGeom>
        </p:spPr>
        <p:txBody>
          <a:bodyPr/>
          <a:lstStyle/>
          <a:p>
            <a:pPr/>
            <a:r>
              <a:t>Max’s Teaching Philosophy in quotes …</a:t>
            </a:r>
          </a:p>
        </p:txBody>
      </p:sp>
      <p:sp>
        <p:nvSpPr>
          <p:cNvPr id="161" name="There is no learning without teaching.…"/>
          <p:cNvSpPr txBox="1"/>
          <p:nvPr/>
        </p:nvSpPr>
        <p:spPr>
          <a:xfrm>
            <a:off x="-895346" y="5204205"/>
            <a:ext cx="14326296" cy="15540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5000">
                <a:solidFill>
                  <a:srgbClr val="000000"/>
                </a:solidFill>
                <a:latin typeface="Arial"/>
                <a:ea typeface="Arial"/>
                <a:cs typeface="Arial"/>
                <a:sym typeface="Arial"/>
              </a:defRPr>
            </a:pPr>
            <a:r>
              <a:t>There is no learning without teaching. </a:t>
            </a:r>
          </a:p>
          <a:p>
            <a:pPr lvl="8">
              <a:defRPr i="1" sz="5000">
                <a:solidFill>
                  <a:srgbClr val="000000"/>
                </a:solidFill>
                <a:latin typeface="Arial"/>
                <a:ea typeface="Arial"/>
                <a:cs typeface="Arial"/>
                <a:sym typeface="Arial"/>
              </a:defRPr>
            </a:pPr>
            <a:r>
              <a:t>There is no teaching without learning.</a:t>
            </a:r>
          </a:p>
        </p:txBody>
      </p:sp>
      <p:pic>
        <p:nvPicPr>
          <p:cNvPr id="162" name="Image" descr="Image"/>
          <p:cNvPicPr>
            <a:picLocks noChangeAspect="1"/>
          </p:cNvPicPr>
          <p:nvPr/>
        </p:nvPicPr>
        <p:blipFill>
          <a:blip r:embed="rId2">
            <a:extLst/>
          </a:blip>
          <a:stretch>
            <a:fillRect/>
          </a:stretch>
        </p:blipFill>
        <p:spPr>
          <a:xfrm>
            <a:off x="16255234" y="3422991"/>
            <a:ext cx="7442522" cy="6870018"/>
          </a:xfrm>
          <a:prstGeom prst="rect">
            <a:avLst/>
          </a:prstGeom>
          <a:ln w="12700">
            <a:miter lim="400000"/>
          </a:ln>
        </p:spPr>
      </p:pic>
      <p:sp>
        <p:nvSpPr>
          <p:cNvPr id="163" name="Callout"/>
          <p:cNvSpPr/>
          <p:nvPr/>
        </p:nvSpPr>
        <p:spPr>
          <a:xfrm>
            <a:off x="534570" y="4633079"/>
            <a:ext cx="15302310" cy="26959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1" y="0"/>
                </a:moveTo>
                <a:cubicBezTo>
                  <a:pt x="193" y="0"/>
                  <a:pt x="0" y="1097"/>
                  <a:pt x="0" y="2448"/>
                </a:cubicBezTo>
                <a:lnTo>
                  <a:pt x="0" y="19155"/>
                </a:lnTo>
                <a:cubicBezTo>
                  <a:pt x="0" y="20506"/>
                  <a:pt x="193" y="21600"/>
                  <a:pt x="431" y="21600"/>
                </a:cubicBezTo>
                <a:lnTo>
                  <a:pt x="19268" y="21600"/>
                </a:lnTo>
                <a:cubicBezTo>
                  <a:pt x="19506" y="21600"/>
                  <a:pt x="19699" y="20506"/>
                  <a:pt x="19699" y="19155"/>
                </a:cubicBezTo>
                <a:lnTo>
                  <a:pt x="19699" y="17737"/>
                </a:lnTo>
                <a:lnTo>
                  <a:pt x="21600" y="12840"/>
                </a:lnTo>
                <a:lnTo>
                  <a:pt x="19699" y="7946"/>
                </a:lnTo>
                <a:lnTo>
                  <a:pt x="19699" y="2448"/>
                </a:lnTo>
                <a:cubicBezTo>
                  <a:pt x="19699" y="1097"/>
                  <a:pt x="19506" y="0"/>
                  <a:pt x="19268" y="0"/>
                </a:cubicBezTo>
                <a:lnTo>
                  <a:pt x="431" y="0"/>
                </a:lnTo>
                <a:close/>
              </a:path>
            </a:pathLst>
          </a:custGeom>
          <a:ln w="889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4" name="John Wheeler (Line 1), Max Klein (Line 2)."/>
          <p:cNvSpPr txBox="1"/>
          <p:nvPr/>
        </p:nvSpPr>
        <p:spPr>
          <a:xfrm>
            <a:off x="3959614" y="11611664"/>
            <a:ext cx="8515351" cy="634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000000"/>
                </a:solidFill>
              </a:defRPr>
            </a:lvl1pPr>
          </a:lstStyle>
          <a:p>
            <a:pPr/>
            <a:r>
              <a:t>John Wheeler (Line 1), Max Klein (Line 2).</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Max’s Teaching Philosophy in quotes …"/>
          <p:cNvSpPr txBox="1"/>
          <p:nvPr>
            <p:ph type="title"/>
          </p:nvPr>
        </p:nvSpPr>
        <p:spPr>
          <a:prstGeom prst="rect">
            <a:avLst/>
          </a:prstGeom>
        </p:spPr>
        <p:txBody>
          <a:bodyPr/>
          <a:lstStyle/>
          <a:p>
            <a:pPr/>
            <a:r>
              <a:t>Max’s Teaching Philosophy in quotes …</a:t>
            </a:r>
          </a:p>
        </p:txBody>
      </p:sp>
      <p:sp>
        <p:nvSpPr>
          <p:cNvPr id="167" name="There is no royal road to science, and only those who do not dread the fatiguing climb of its steep paths have a chance of gaining its luminous summits."/>
          <p:cNvSpPr txBox="1"/>
          <p:nvPr/>
        </p:nvSpPr>
        <p:spPr>
          <a:xfrm>
            <a:off x="1415996" y="4263858"/>
            <a:ext cx="12832164" cy="44581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6000">
                <a:solidFill>
                  <a:srgbClr val="000000"/>
                </a:solidFill>
                <a:latin typeface="Arial"/>
                <a:ea typeface="Arial"/>
                <a:cs typeface="Arial"/>
                <a:sym typeface="Arial"/>
              </a:defRPr>
            </a:lvl1pPr>
          </a:lstStyle>
          <a:p>
            <a:pPr/>
            <a:r>
              <a:t>There is no royal road to science, and only those who do not dread the fatiguing climb of its steep paths have a chance of gaining its luminous summits.</a:t>
            </a:r>
          </a:p>
        </p:txBody>
      </p:sp>
      <p:pic>
        <p:nvPicPr>
          <p:cNvPr id="168" name="Image" descr="Image"/>
          <p:cNvPicPr>
            <a:picLocks noChangeAspect="1"/>
          </p:cNvPicPr>
          <p:nvPr/>
        </p:nvPicPr>
        <p:blipFill>
          <a:blip r:embed="rId2">
            <a:extLst/>
          </a:blip>
          <a:stretch>
            <a:fillRect/>
          </a:stretch>
        </p:blipFill>
        <p:spPr>
          <a:xfrm>
            <a:off x="17305433" y="4842018"/>
            <a:ext cx="6721616" cy="6231198"/>
          </a:xfrm>
          <a:prstGeom prst="rect">
            <a:avLst/>
          </a:prstGeom>
          <a:ln w="12700">
            <a:miter lim="400000"/>
          </a:ln>
        </p:spPr>
      </p:pic>
      <p:sp>
        <p:nvSpPr>
          <p:cNvPr id="169" name="Callout"/>
          <p:cNvSpPr/>
          <p:nvPr/>
        </p:nvSpPr>
        <p:spPr>
          <a:xfrm>
            <a:off x="753000" y="3563808"/>
            <a:ext cx="16450867" cy="5858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1" y="0"/>
                </a:moveTo>
                <a:cubicBezTo>
                  <a:pt x="180" y="0"/>
                  <a:pt x="0" y="505"/>
                  <a:pt x="0" y="1127"/>
                </a:cubicBezTo>
                <a:lnTo>
                  <a:pt x="0" y="20473"/>
                </a:lnTo>
                <a:cubicBezTo>
                  <a:pt x="0" y="21095"/>
                  <a:pt x="180" y="21600"/>
                  <a:pt x="401" y="21600"/>
                </a:cubicBezTo>
                <a:lnTo>
                  <a:pt x="19005" y="21600"/>
                </a:lnTo>
                <a:cubicBezTo>
                  <a:pt x="19226" y="21600"/>
                  <a:pt x="19406" y="21095"/>
                  <a:pt x="19406" y="20473"/>
                </a:cubicBezTo>
                <a:lnTo>
                  <a:pt x="19406" y="17015"/>
                </a:lnTo>
                <a:lnTo>
                  <a:pt x="21600" y="14762"/>
                </a:lnTo>
                <a:lnTo>
                  <a:pt x="19406" y="12510"/>
                </a:lnTo>
                <a:lnTo>
                  <a:pt x="19406" y="1127"/>
                </a:lnTo>
                <a:cubicBezTo>
                  <a:pt x="19406" y="505"/>
                  <a:pt x="19226" y="0"/>
                  <a:pt x="19005" y="0"/>
                </a:cubicBezTo>
                <a:lnTo>
                  <a:pt x="401" y="0"/>
                </a:lnTo>
                <a:close/>
              </a:path>
            </a:pathLst>
          </a:custGeom>
          <a:ln w="889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0" name="Karl Marx, Philosopher Capital Vol I, 1867 Preface - Remark to his french editor La Chatre."/>
          <p:cNvSpPr txBox="1"/>
          <p:nvPr/>
        </p:nvSpPr>
        <p:spPr>
          <a:xfrm>
            <a:off x="2946730" y="12512142"/>
            <a:ext cx="18490540"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000000"/>
                </a:solidFill>
              </a:defRPr>
            </a:lvl1pPr>
          </a:lstStyle>
          <a:p>
            <a:pPr/>
            <a:r>
              <a:t>Karl Marx, Philosopher Capital Vol I, 1867 Preface - Remark to his french editor La Chatre.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Max’s Teaching Philosophy in quotes …"/>
          <p:cNvSpPr txBox="1"/>
          <p:nvPr>
            <p:ph type="title"/>
          </p:nvPr>
        </p:nvSpPr>
        <p:spPr>
          <a:xfrm>
            <a:off x="1206500" y="558170"/>
            <a:ext cx="21971000" cy="1433164"/>
          </a:xfrm>
          <a:prstGeom prst="rect">
            <a:avLst/>
          </a:prstGeom>
        </p:spPr>
        <p:txBody>
          <a:bodyPr/>
          <a:lstStyle/>
          <a:p>
            <a:pPr/>
            <a:r>
              <a:t>Max’s Teaching Philosophy in quotes …</a:t>
            </a:r>
          </a:p>
        </p:txBody>
      </p:sp>
      <p:sp>
        <p:nvSpPr>
          <p:cNvPr id="173" name="I see it as a crucial task to open the University not only to the intellectually (often socially) privileged but to all students who express a sincere interest in learning from us and later perhaps working with us."/>
          <p:cNvSpPr txBox="1"/>
          <p:nvPr/>
        </p:nvSpPr>
        <p:spPr>
          <a:xfrm>
            <a:off x="10424210" y="2901533"/>
            <a:ext cx="13214403" cy="53344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6000">
                <a:solidFill>
                  <a:srgbClr val="000000"/>
                </a:solidFill>
                <a:latin typeface="Arial"/>
                <a:ea typeface="Arial"/>
                <a:cs typeface="Arial"/>
                <a:sym typeface="Arial"/>
              </a:defRPr>
            </a:lvl1pPr>
          </a:lstStyle>
          <a:p>
            <a:pPr/>
            <a:r>
              <a:t>I see it as a crucial task to open the University not only to the intellectually (often socially) privileged but to all students who express a sincere interest in learning from us and later perhaps working with us.</a:t>
            </a:r>
          </a:p>
        </p:txBody>
      </p:sp>
      <p:pic>
        <p:nvPicPr>
          <p:cNvPr id="174" name="Image" descr="Image"/>
          <p:cNvPicPr>
            <a:picLocks noChangeAspect="1"/>
          </p:cNvPicPr>
          <p:nvPr/>
        </p:nvPicPr>
        <p:blipFill>
          <a:blip r:embed="rId2">
            <a:extLst/>
          </a:blip>
          <a:stretch>
            <a:fillRect/>
          </a:stretch>
        </p:blipFill>
        <p:spPr>
          <a:xfrm>
            <a:off x="1242785" y="2800050"/>
            <a:ext cx="7582694" cy="10110260"/>
          </a:xfrm>
          <a:prstGeom prst="rect">
            <a:avLst/>
          </a:prstGeom>
          <a:ln w="12700">
            <a:miter lim="400000"/>
          </a:ln>
        </p:spPr>
      </p:pic>
      <p:sp>
        <p:nvSpPr>
          <p:cNvPr id="175" name="Max Klein, Fellow of the Higher Education Academy on the importance of culture and environment for learning and social justice."/>
          <p:cNvSpPr txBox="1"/>
          <p:nvPr/>
        </p:nvSpPr>
        <p:spPr>
          <a:xfrm>
            <a:off x="10424210" y="10305203"/>
            <a:ext cx="13214403" cy="1799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4000">
                <a:solidFill>
                  <a:srgbClr val="000000"/>
                </a:solidFill>
                <a:latin typeface="Arial"/>
                <a:ea typeface="Arial"/>
                <a:cs typeface="Arial"/>
                <a:sym typeface="Arial"/>
              </a:defRPr>
            </a:lvl1pPr>
          </a:lstStyle>
          <a:p>
            <a:pPr/>
            <a:r>
              <a:t>Max Klein, Fellow of the Higher Education Academy on the importance of culture and environment for learning and social justice.</a:t>
            </a:r>
          </a:p>
        </p:txBody>
      </p:sp>
      <p:sp>
        <p:nvSpPr>
          <p:cNvPr id="176" name="Callout"/>
          <p:cNvSpPr/>
          <p:nvPr/>
        </p:nvSpPr>
        <p:spPr>
          <a:xfrm>
            <a:off x="9042610" y="2639633"/>
            <a:ext cx="14822489" cy="5858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9" y="0"/>
                </a:moveTo>
                <a:cubicBezTo>
                  <a:pt x="1793" y="0"/>
                  <a:pt x="1593" y="505"/>
                  <a:pt x="1593" y="1127"/>
                </a:cubicBezTo>
                <a:lnTo>
                  <a:pt x="1593" y="12645"/>
                </a:lnTo>
                <a:lnTo>
                  <a:pt x="0" y="14897"/>
                </a:lnTo>
                <a:lnTo>
                  <a:pt x="1593" y="17149"/>
                </a:lnTo>
                <a:lnTo>
                  <a:pt x="1593" y="20473"/>
                </a:lnTo>
                <a:cubicBezTo>
                  <a:pt x="1593" y="21095"/>
                  <a:pt x="1793" y="21600"/>
                  <a:pt x="2039" y="21600"/>
                </a:cubicBezTo>
                <a:lnTo>
                  <a:pt x="21155" y="21600"/>
                </a:lnTo>
                <a:cubicBezTo>
                  <a:pt x="21401" y="21600"/>
                  <a:pt x="21600" y="21095"/>
                  <a:pt x="21600" y="20473"/>
                </a:cubicBezTo>
                <a:lnTo>
                  <a:pt x="21600" y="1127"/>
                </a:lnTo>
                <a:cubicBezTo>
                  <a:pt x="21600" y="505"/>
                  <a:pt x="21401" y="0"/>
                  <a:pt x="21155" y="0"/>
                </a:cubicBezTo>
                <a:lnTo>
                  <a:pt x="2039" y="0"/>
                </a:lnTo>
                <a:close/>
              </a:path>
            </a:pathLst>
          </a:custGeom>
          <a:ln w="889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Welcome to Liverpool"/>
          <p:cNvSpPr txBox="1"/>
          <p:nvPr>
            <p:ph type="title"/>
          </p:nvPr>
        </p:nvSpPr>
        <p:spPr>
          <a:xfrm>
            <a:off x="1206500" y="676654"/>
            <a:ext cx="21971000" cy="1433164"/>
          </a:xfrm>
          <a:prstGeom prst="rect">
            <a:avLst/>
          </a:prstGeom>
        </p:spPr>
        <p:txBody>
          <a:bodyPr/>
          <a:lstStyle/>
          <a:p>
            <a:pPr/>
            <a:r>
              <a:t>Welcome to Liverpool</a:t>
            </a:r>
          </a:p>
        </p:txBody>
      </p:sp>
      <p:sp>
        <p:nvSpPr>
          <p:cNvPr id="179" name="Contributor to Open Days for prospective students.…"/>
          <p:cNvSpPr txBox="1"/>
          <p:nvPr>
            <p:ph type="body" sz="half" idx="1"/>
          </p:nvPr>
        </p:nvSpPr>
        <p:spPr>
          <a:xfrm>
            <a:off x="1182803" y="1413405"/>
            <a:ext cx="10418098" cy="8256012"/>
          </a:xfrm>
          <a:prstGeom prst="rect">
            <a:avLst/>
          </a:prstGeom>
        </p:spPr>
        <p:txBody>
          <a:bodyPr/>
          <a:lstStyle/>
          <a:p>
            <a:pPr marL="0" indent="0">
              <a:buSzTx/>
              <a:buNone/>
            </a:pPr>
          </a:p>
          <a:p>
            <a:pPr/>
            <a:r>
              <a:t>Contributor to Open Days for prospective students.</a:t>
            </a:r>
          </a:p>
          <a:p>
            <a:pPr/>
            <a:r>
              <a:t>Max led the Welcome Week for several years.</a:t>
            </a:r>
          </a:p>
          <a:p>
            <a:pPr/>
            <a:r>
              <a:t>A dedicated academic advisor. </a:t>
            </a:r>
          </a:p>
        </p:txBody>
      </p:sp>
      <p:grpSp>
        <p:nvGrpSpPr>
          <p:cNvPr id="182" name="Group"/>
          <p:cNvGrpSpPr/>
          <p:nvPr/>
        </p:nvGrpSpPr>
        <p:grpSpPr>
          <a:xfrm>
            <a:off x="1086353" y="8615291"/>
            <a:ext cx="22182138" cy="4877595"/>
            <a:chOff x="-4063206" y="0"/>
            <a:chExt cx="22182137" cy="4877593"/>
          </a:xfrm>
        </p:grpSpPr>
        <p:sp>
          <p:nvSpPr>
            <p:cNvPr id="180" name="I came back to find visitors and parents thoroughly captivated and the current students talking about how wonderful Max was.  He had provided one of the most engaging displays of the whole day and is, I am sure, the reason that we have recruited many of "/>
            <p:cNvSpPr txBox="1"/>
            <p:nvPr/>
          </p:nvSpPr>
          <p:spPr>
            <a:xfrm>
              <a:off x="565110" y="101996"/>
              <a:ext cx="17034293" cy="467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5000">
                  <a:solidFill>
                    <a:srgbClr val="000000"/>
                  </a:solidFill>
                  <a:latin typeface="Helvetica"/>
                  <a:ea typeface="Helvetica"/>
                  <a:cs typeface="Helvetica"/>
                  <a:sym typeface="Helvetica"/>
                </a:defRPr>
              </a:pPr>
              <a:r>
                <a:t>I</a:t>
              </a:r>
              <a:r>
                <a:rPr i="1"/>
                <a:t> came back to find visitors and parents thoroughly captivated and the current students talking about how wonderful Max was.  He had provided one of the most engaging displays of the whole day and is, I am sure, the reason that we have recruited many of the applicants to the department. </a:t>
              </a:r>
            </a:p>
          </p:txBody>
        </p:sp>
        <p:sp>
          <p:nvSpPr>
            <p:cNvPr id="181" name="Callout"/>
            <p:cNvSpPr/>
            <p:nvPr/>
          </p:nvSpPr>
          <p:spPr>
            <a:xfrm>
              <a:off x="-4063207" y="0"/>
              <a:ext cx="22182139" cy="4877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72" y="0"/>
                  </a:moveTo>
                  <a:cubicBezTo>
                    <a:pt x="4098" y="0"/>
                    <a:pt x="3957" y="642"/>
                    <a:pt x="3957" y="1434"/>
                  </a:cubicBezTo>
                  <a:lnTo>
                    <a:pt x="3957" y="7477"/>
                  </a:lnTo>
                  <a:lnTo>
                    <a:pt x="0" y="10345"/>
                  </a:lnTo>
                  <a:lnTo>
                    <a:pt x="3957" y="13215"/>
                  </a:lnTo>
                  <a:lnTo>
                    <a:pt x="3957" y="20166"/>
                  </a:lnTo>
                  <a:cubicBezTo>
                    <a:pt x="3957" y="20958"/>
                    <a:pt x="4098" y="21600"/>
                    <a:pt x="4272" y="21600"/>
                  </a:cubicBezTo>
                  <a:lnTo>
                    <a:pt x="21285" y="21600"/>
                  </a:lnTo>
                  <a:cubicBezTo>
                    <a:pt x="21459" y="21600"/>
                    <a:pt x="21600" y="20958"/>
                    <a:pt x="21600" y="20166"/>
                  </a:cubicBezTo>
                  <a:lnTo>
                    <a:pt x="21600" y="1434"/>
                  </a:lnTo>
                  <a:cubicBezTo>
                    <a:pt x="21600" y="642"/>
                    <a:pt x="21459" y="0"/>
                    <a:pt x="21285" y="0"/>
                  </a:cubicBezTo>
                  <a:lnTo>
                    <a:pt x="4272" y="0"/>
                  </a:lnTo>
                  <a:close/>
                </a:path>
              </a:pathLst>
            </a:custGeom>
            <a:noFill/>
            <a:ln w="889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pic>
        <p:nvPicPr>
          <p:cNvPr id="183" name="Image" descr="Image"/>
          <p:cNvPicPr>
            <a:picLocks noChangeAspect="1"/>
          </p:cNvPicPr>
          <p:nvPr/>
        </p:nvPicPr>
        <p:blipFill>
          <a:blip r:embed="rId2">
            <a:extLst/>
          </a:blip>
          <a:stretch>
            <a:fillRect/>
          </a:stretch>
        </p:blipFill>
        <p:spPr>
          <a:xfrm rot="5400000">
            <a:off x="15074960" y="1255570"/>
            <a:ext cx="8256012" cy="619200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2"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Teaching"/>
          <p:cNvSpPr txBox="1"/>
          <p:nvPr>
            <p:ph type="title"/>
          </p:nvPr>
        </p:nvSpPr>
        <p:spPr>
          <a:prstGeom prst="rect">
            <a:avLst/>
          </a:prstGeom>
        </p:spPr>
        <p:txBody>
          <a:bodyPr/>
          <a:lstStyle/>
          <a:p>
            <a:pPr/>
            <a:r>
              <a:t>Teaching</a:t>
            </a:r>
          </a:p>
        </p:txBody>
      </p:sp>
      <p:sp>
        <p:nvSpPr>
          <p:cNvPr id="186" name="Max has contributed to several modules during his tenure at Liverpool.…"/>
          <p:cNvSpPr txBox="1"/>
          <p:nvPr>
            <p:ph type="body" idx="1"/>
          </p:nvPr>
        </p:nvSpPr>
        <p:spPr>
          <a:xfrm>
            <a:off x="1182803" y="3087361"/>
            <a:ext cx="21150077" cy="8256012"/>
          </a:xfrm>
          <a:prstGeom prst="rect">
            <a:avLst/>
          </a:prstGeom>
        </p:spPr>
        <p:txBody>
          <a:bodyPr/>
          <a:lstStyle/>
          <a:p>
            <a:pPr marL="0" indent="0" defTabSz="2145738">
              <a:spcBef>
                <a:spcPts val="3900"/>
              </a:spcBef>
              <a:buSzTx/>
              <a:buNone/>
              <a:defRPr sz="4224"/>
            </a:pPr>
            <a:r>
              <a:t>Max has contributed to several modules during his tenure at Liverpool. </a:t>
            </a:r>
          </a:p>
          <a:p>
            <a:pPr marL="536447" indent="-536447" defTabSz="2145738">
              <a:spcBef>
                <a:spcPts val="3900"/>
              </a:spcBef>
              <a:defRPr sz="4224"/>
            </a:pPr>
            <a:r>
              <a:t> Mathematics</a:t>
            </a:r>
          </a:p>
          <a:p>
            <a:pPr marL="536447" indent="-536447" defTabSz="2145738">
              <a:spcBef>
                <a:spcPts val="3900"/>
              </a:spcBef>
              <a:defRPr sz="4224"/>
            </a:pPr>
            <a:r>
              <a:t>Particle Physics</a:t>
            </a:r>
          </a:p>
          <a:p>
            <a:pPr marL="536447" indent="-536447" defTabSz="2145738">
              <a:spcBef>
                <a:spcPts val="3900"/>
              </a:spcBef>
              <a:defRPr sz="4224"/>
            </a:pPr>
            <a:r>
              <a:t>Practical Laboratory</a:t>
            </a:r>
          </a:p>
          <a:p>
            <a:pPr marL="536447" indent="-536447" defTabSz="2145738">
              <a:spcBef>
                <a:spcPts val="3900"/>
              </a:spcBef>
              <a:defRPr sz="4224"/>
            </a:pPr>
            <a:r>
              <a:t>Thermodynamics</a:t>
            </a:r>
          </a:p>
          <a:p>
            <a:pPr marL="536447" indent="-536447" defTabSz="2145738">
              <a:spcBef>
                <a:spcPts val="3900"/>
              </a:spcBef>
              <a:defRPr sz="4224"/>
            </a:pPr>
            <a:r>
              <a:t>Statistical Physics</a:t>
            </a:r>
          </a:p>
          <a:p>
            <a:pPr marL="536447" indent="-536447" defTabSz="2145738">
              <a:spcBef>
                <a:spcPts val="3900"/>
              </a:spcBef>
              <a:defRPr sz="4224"/>
            </a:pPr>
            <a:r>
              <a:t>Projects</a:t>
            </a:r>
          </a:p>
          <a:p>
            <a:pPr marL="536447" indent="-536447" defTabSz="2145738">
              <a:spcBef>
                <a:spcPts val="3900"/>
              </a:spcBef>
              <a:defRPr sz="4224"/>
            </a:pPr>
            <a:r>
              <a:t>Doctoral Supervision</a:t>
            </a:r>
          </a:p>
        </p:txBody>
      </p:sp>
      <p:pic>
        <p:nvPicPr>
          <p:cNvPr id="187" name="Image" descr="Image"/>
          <p:cNvPicPr>
            <a:picLocks noChangeAspect="1"/>
          </p:cNvPicPr>
          <p:nvPr/>
        </p:nvPicPr>
        <p:blipFill>
          <a:blip r:embed="rId2">
            <a:extLst/>
          </a:blip>
          <a:stretch>
            <a:fillRect/>
          </a:stretch>
        </p:blipFill>
        <p:spPr>
          <a:xfrm>
            <a:off x="10805942" y="4537480"/>
            <a:ext cx="11651076" cy="767805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Mathematics"/>
          <p:cNvSpPr txBox="1"/>
          <p:nvPr>
            <p:ph type="title"/>
          </p:nvPr>
        </p:nvSpPr>
        <p:spPr>
          <a:prstGeom prst="rect">
            <a:avLst/>
          </a:prstGeom>
        </p:spPr>
        <p:txBody>
          <a:bodyPr/>
          <a:lstStyle/>
          <a:p>
            <a:pPr/>
            <a:r>
              <a:t>Mathematics</a:t>
            </a:r>
          </a:p>
        </p:txBody>
      </p:sp>
      <p:sp>
        <p:nvSpPr>
          <p:cNvPr id="190" name="Max led the Year 2 maths module for many years.…"/>
          <p:cNvSpPr txBox="1"/>
          <p:nvPr>
            <p:ph type="body" sz="half" idx="1"/>
          </p:nvPr>
        </p:nvSpPr>
        <p:spPr>
          <a:xfrm>
            <a:off x="732564" y="5362254"/>
            <a:ext cx="12036602" cy="8256011"/>
          </a:xfrm>
          <a:prstGeom prst="rect">
            <a:avLst/>
          </a:prstGeom>
        </p:spPr>
        <p:txBody>
          <a:bodyPr/>
          <a:lstStyle/>
          <a:p>
            <a:pPr/>
            <a:r>
              <a:t>Max led the Year 2 maths module for many years.</a:t>
            </a:r>
          </a:p>
          <a:p>
            <a:pPr/>
            <a:r>
              <a:t>Three strands of activity:</a:t>
            </a:r>
          </a:p>
          <a:p>
            <a:pPr lvl="1"/>
            <a:r>
              <a:t>Careful derivations in real time.</a:t>
            </a:r>
          </a:p>
          <a:p>
            <a:pPr lvl="1"/>
            <a:r>
              <a:t>Collaborative problem-solving classes.</a:t>
            </a:r>
          </a:p>
          <a:p>
            <a:pPr lvl="1"/>
            <a:r>
              <a:t>Examination.</a:t>
            </a:r>
          </a:p>
        </p:txBody>
      </p:sp>
      <p:sp>
        <p:nvSpPr>
          <p:cNvPr id="191" name="“There is no physics knowledge nor professional  work possible in physics without mastering mathematics”."/>
          <p:cNvSpPr txBox="1"/>
          <p:nvPr/>
        </p:nvSpPr>
        <p:spPr>
          <a:xfrm>
            <a:off x="3370077" y="2573861"/>
            <a:ext cx="18040580" cy="15540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5000">
                <a:solidFill>
                  <a:srgbClr val="000000"/>
                </a:solidFill>
                <a:latin typeface="Arial"/>
                <a:ea typeface="Arial"/>
                <a:cs typeface="Arial"/>
                <a:sym typeface="Arial"/>
              </a:defRPr>
            </a:lvl1pPr>
          </a:lstStyle>
          <a:p>
            <a:pPr/>
            <a:r>
              <a:t>“There is no physics knowledge nor professional  work possible in physics without mastering mathematics”.</a:t>
            </a:r>
          </a:p>
        </p:txBody>
      </p:sp>
      <p:pic>
        <p:nvPicPr>
          <p:cNvPr id="192" name="Image" descr="Image"/>
          <p:cNvPicPr>
            <a:picLocks noChangeAspect="1"/>
          </p:cNvPicPr>
          <p:nvPr/>
        </p:nvPicPr>
        <p:blipFill>
          <a:blip r:embed="rId2">
            <a:extLst/>
          </a:blip>
          <a:stretch>
            <a:fillRect/>
          </a:stretch>
        </p:blipFill>
        <p:spPr>
          <a:xfrm>
            <a:off x="13652855" y="5984539"/>
            <a:ext cx="9876857" cy="659554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Max and David [E] are two lovely lecturers. Their lectures are really well made and portray the information well. I have thoroughly enjoyed this module so far.…"/>
          <p:cNvSpPr txBox="1"/>
          <p:nvPr>
            <p:ph type="body" sz="half" idx="1"/>
          </p:nvPr>
        </p:nvSpPr>
        <p:spPr>
          <a:xfrm>
            <a:off x="5507355" y="3190312"/>
            <a:ext cx="17233319" cy="5063338"/>
          </a:xfrm>
          <a:prstGeom prst="rect">
            <a:avLst/>
          </a:prstGeom>
        </p:spPr>
        <p:txBody>
          <a:bodyPr/>
          <a:lstStyle/>
          <a:p>
            <a:pPr marL="0" indent="0" defTabSz="379475">
              <a:lnSpc>
                <a:spcPct val="100000"/>
              </a:lnSpc>
              <a:spcBef>
                <a:spcPts val="0"/>
              </a:spcBef>
              <a:buSzTx/>
              <a:buNone/>
              <a:defRPr sz="4896">
                <a:latin typeface="Arial"/>
                <a:ea typeface="Arial"/>
                <a:cs typeface="Arial"/>
                <a:sym typeface="Arial"/>
              </a:defRPr>
            </a:pPr>
            <a:r>
              <a:t>Max and David [E] are two lovely lecturers. Their lectures are really well made and portray the information well. I have thoroughly enjoyed this module so far. </a:t>
            </a:r>
          </a:p>
          <a:p>
            <a:pPr marL="0" indent="0" defTabSz="379475">
              <a:lnSpc>
                <a:spcPct val="100000"/>
              </a:lnSpc>
              <a:spcBef>
                <a:spcPts val="0"/>
              </a:spcBef>
              <a:buSzTx/>
              <a:buNone/>
              <a:defRPr sz="4896">
                <a:latin typeface="Arial"/>
                <a:ea typeface="Arial"/>
                <a:cs typeface="Arial"/>
                <a:sym typeface="Arial"/>
              </a:defRPr>
            </a:pPr>
          </a:p>
          <a:p>
            <a:pPr marL="0" indent="0" defTabSz="379475">
              <a:lnSpc>
                <a:spcPct val="100000"/>
              </a:lnSpc>
              <a:spcBef>
                <a:spcPts val="0"/>
              </a:spcBef>
              <a:buSzTx/>
              <a:buNone/>
              <a:defRPr sz="4896">
                <a:latin typeface="Arial"/>
                <a:ea typeface="Arial"/>
                <a:cs typeface="Arial"/>
                <a:sym typeface="Arial"/>
              </a:defRPr>
            </a:pPr>
            <a:r>
              <a:t>The module is pretty well run, the problem classes are definitely challenging and they truly test your understanding. The midterm assessment was tough but fair.</a:t>
            </a:r>
          </a:p>
        </p:txBody>
      </p:sp>
      <p:sp>
        <p:nvSpPr>
          <p:cNvPr id="195" name="Callout"/>
          <p:cNvSpPr/>
          <p:nvPr/>
        </p:nvSpPr>
        <p:spPr>
          <a:xfrm>
            <a:off x="2339554" y="9436504"/>
            <a:ext cx="21253847" cy="3549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9" y="0"/>
                </a:moveTo>
                <a:cubicBezTo>
                  <a:pt x="147" y="0"/>
                  <a:pt x="0" y="882"/>
                  <a:pt x="0" y="1971"/>
                </a:cubicBezTo>
                <a:lnTo>
                  <a:pt x="0" y="19629"/>
                </a:lnTo>
                <a:cubicBezTo>
                  <a:pt x="0" y="20718"/>
                  <a:pt x="147" y="21600"/>
                  <a:pt x="329" y="21600"/>
                </a:cubicBezTo>
                <a:lnTo>
                  <a:pt x="18085" y="21600"/>
                </a:lnTo>
                <a:cubicBezTo>
                  <a:pt x="18267" y="21600"/>
                  <a:pt x="18414" y="20718"/>
                  <a:pt x="18414" y="19629"/>
                </a:cubicBezTo>
                <a:lnTo>
                  <a:pt x="18414" y="17595"/>
                </a:lnTo>
                <a:lnTo>
                  <a:pt x="21600" y="13651"/>
                </a:lnTo>
                <a:lnTo>
                  <a:pt x="18414" y="9707"/>
                </a:lnTo>
                <a:lnTo>
                  <a:pt x="18414" y="1971"/>
                </a:lnTo>
                <a:cubicBezTo>
                  <a:pt x="18414" y="882"/>
                  <a:pt x="18267" y="0"/>
                  <a:pt x="18085" y="0"/>
                </a:cubicBezTo>
                <a:lnTo>
                  <a:pt x="329" y="0"/>
                </a:lnTo>
                <a:close/>
              </a:path>
            </a:pathLst>
          </a:custGeom>
          <a:ln w="889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6" name="Callout"/>
          <p:cNvSpPr/>
          <p:nvPr/>
        </p:nvSpPr>
        <p:spPr>
          <a:xfrm>
            <a:off x="1082206" y="2887960"/>
            <a:ext cx="22182139" cy="6031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72" y="0"/>
                </a:moveTo>
                <a:cubicBezTo>
                  <a:pt x="4098" y="0"/>
                  <a:pt x="3957" y="519"/>
                  <a:pt x="3957" y="1160"/>
                </a:cubicBezTo>
                <a:lnTo>
                  <a:pt x="3957" y="10177"/>
                </a:lnTo>
                <a:lnTo>
                  <a:pt x="0" y="12498"/>
                </a:lnTo>
                <a:lnTo>
                  <a:pt x="3957" y="14818"/>
                </a:lnTo>
                <a:lnTo>
                  <a:pt x="3957" y="20439"/>
                </a:lnTo>
                <a:cubicBezTo>
                  <a:pt x="3957" y="21080"/>
                  <a:pt x="4098" y="21600"/>
                  <a:pt x="4272" y="21600"/>
                </a:cubicBezTo>
                <a:lnTo>
                  <a:pt x="21285" y="21600"/>
                </a:lnTo>
                <a:cubicBezTo>
                  <a:pt x="21459" y="21600"/>
                  <a:pt x="21600" y="21080"/>
                  <a:pt x="21600" y="20439"/>
                </a:cubicBezTo>
                <a:lnTo>
                  <a:pt x="21600" y="1160"/>
                </a:lnTo>
                <a:cubicBezTo>
                  <a:pt x="21600" y="519"/>
                  <a:pt x="21459" y="0"/>
                  <a:pt x="21285" y="0"/>
                </a:cubicBezTo>
                <a:lnTo>
                  <a:pt x="4272" y="0"/>
                </a:lnTo>
                <a:close/>
              </a:path>
            </a:pathLst>
          </a:custGeom>
          <a:ln w="889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7" name="The lecturers are very kind and helpful, you can tell they've taken time to prepare the module and want to help. The module has ran very smoothly and I like the hand written derivations Max does."/>
          <p:cNvSpPr txBox="1"/>
          <p:nvPr/>
        </p:nvSpPr>
        <p:spPr>
          <a:xfrm>
            <a:off x="3070338" y="9636331"/>
            <a:ext cx="17095042"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5000">
                <a:solidFill>
                  <a:srgbClr val="000000"/>
                </a:solidFill>
                <a:latin typeface="Helvetica"/>
                <a:ea typeface="Helvetica"/>
                <a:cs typeface="Helvetica"/>
                <a:sym typeface="Helvetica"/>
              </a:defRPr>
            </a:lvl1pPr>
          </a:lstStyle>
          <a:p>
            <a:pPr/>
            <a:r>
              <a:t>The lecturers are very kind and helpful, you can tell they've taken time to prepare the module and want to help. The module has ran very smoothly and I like the hand written derivations Max does.</a:t>
            </a:r>
          </a:p>
        </p:txBody>
      </p:sp>
      <p:sp>
        <p:nvSpPr>
          <p:cNvPr id="198" name="What the students said …"/>
          <p:cNvSpPr txBox="1"/>
          <p:nvPr>
            <p:ph type="title"/>
          </p:nvPr>
        </p:nvSpPr>
        <p:spPr>
          <a:prstGeom prst="rect">
            <a:avLst/>
          </a:prstGeom>
        </p:spPr>
        <p:txBody>
          <a:bodyPr/>
          <a:lstStyle/>
          <a:p>
            <a:pPr/>
            <a:r>
              <a:t>What the students said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