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69" r:id="rId2"/>
    <p:sldId id="286" r:id="rId3"/>
    <p:sldId id="266" r:id="rId4"/>
    <p:sldId id="292" r:id="rId5"/>
    <p:sldId id="265" r:id="rId6"/>
    <p:sldId id="287" r:id="rId7"/>
    <p:sldId id="272" r:id="rId8"/>
    <p:sldId id="271" r:id="rId9"/>
    <p:sldId id="274" r:id="rId10"/>
    <p:sldId id="273" r:id="rId11"/>
    <p:sldId id="293" r:id="rId12"/>
    <p:sldId id="275" r:id="rId13"/>
    <p:sldId id="277" r:id="rId14"/>
    <p:sldId id="279" r:id="rId15"/>
    <p:sldId id="276" r:id="rId16"/>
    <p:sldId id="284" r:id="rId17"/>
    <p:sldId id="278" r:id="rId18"/>
    <p:sldId id="282" r:id="rId19"/>
    <p:sldId id="263" r:id="rId20"/>
    <p:sldId id="259" r:id="rId21"/>
    <p:sldId id="258" r:id="rId22"/>
    <p:sldId id="288" r:id="rId23"/>
    <p:sldId id="256" r:id="rId24"/>
    <p:sldId id="285" r:id="rId25"/>
    <p:sldId id="260" r:id="rId26"/>
  </p:sldIdLst>
  <p:sldSz cx="12192000" cy="6858000"/>
  <p:notesSz cx="6858000" cy="9144000"/>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151C"/>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83" autoAdjust="0"/>
    <p:restoredTop sz="94671" autoAdjust="0"/>
  </p:normalViewPr>
  <p:slideViewPr>
    <p:cSldViewPr snapToGrid="0">
      <p:cViewPr varScale="1">
        <p:scale>
          <a:sx n="73" d="100"/>
          <a:sy n="73" d="100"/>
        </p:scale>
        <p:origin x="36" y="44"/>
      </p:cViewPr>
      <p:guideLst/>
    </p:cSldViewPr>
  </p:slideViewPr>
  <p:outlineViewPr>
    <p:cViewPr>
      <p:scale>
        <a:sx n="33" d="100"/>
        <a:sy n="33" d="100"/>
      </p:scale>
      <p:origin x="0" y="-1384"/>
    </p:cViewPr>
  </p:outlineViewPr>
  <p:notesTextViewPr>
    <p:cViewPr>
      <p:scale>
        <a:sx n="1" d="1"/>
        <a:sy n="1" d="1"/>
      </p:scale>
      <p:origin x="0" y="0"/>
    </p:cViewPr>
  </p:notesTextViewPr>
  <p:sorterViewPr>
    <p:cViewPr>
      <p:scale>
        <a:sx n="100" d="100"/>
        <a:sy n="100" d="100"/>
      </p:scale>
      <p:origin x="0" y="-3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E3F46-EE05-4305-A0B8-C2626621A53E}" type="datetimeFigureOut">
              <a:rPr lang="en-CH" smtClean="0"/>
              <a:t>07/12/2022</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399325-C5ED-47D1-AB98-9428E8C73AED}" type="slidenum">
              <a:rPr lang="en-CH" smtClean="0"/>
              <a:t>‹#›</a:t>
            </a:fld>
            <a:endParaRPr lang="en-CH"/>
          </a:p>
        </p:txBody>
      </p:sp>
    </p:spTree>
    <p:extLst>
      <p:ext uri="{BB962C8B-B14F-4D97-AF65-F5344CB8AC3E}">
        <p14:creationId xmlns:p14="http://schemas.microsoft.com/office/powerpoint/2010/main" val="222585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F6399325-C5ED-47D1-AB98-9428E8C73AED}" type="slidenum">
              <a:rPr lang="en-CH" smtClean="0"/>
              <a:t>9</a:t>
            </a:fld>
            <a:endParaRPr lang="en-CH"/>
          </a:p>
        </p:txBody>
      </p:sp>
    </p:spTree>
    <p:extLst>
      <p:ext uri="{BB962C8B-B14F-4D97-AF65-F5344CB8AC3E}">
        <p14:creationId xmlns:p14="http://schemas.microsoft.com/office/powerpoint/2010/main" val="3920782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62159-4508-D261-BD5B-886E7FA183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H"/>
          </a:p>
        </p:txBody>
      </p:sp>
      <p:sp>
        <p:nvSpPr>
          <p:cNvPr id="3" name="Subtitle 2">
            <a:extLst>
              <a:ext uri="{FF2B5EF4-FFF2-40B4-BE49-F238E27FC236}">
                <a16:creationId xmlns:a16="http://schemas.microsoft.com/office/drawing/2014/main" id="{5F5000EF-7C03-AE4C-B378-0105BDB80A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H"/>
          </a:p>
        </p:txBody>
      </p:sp>
      <p:sp>
        <p:nvSpPr>
          <p:cNvPr id="4" name="Date Placeholder 3">
            <a:extLst>
              <a:ext uri="{FF2B5EF4-FFF2-40B4-BE49-F238E27FC236}">
                <a16:creationId xmlns:a16="http://schemas.microsoft.com/office/drawing/2014/main" id="{E5F37942-DFA8-A49D-1128-3B497B60F151}"/>
              </a:ext>
            </a:extLst>
          </p:cNvPr>
          <p:cNvSpPr>
            <a:spLocks noGrp="1"/>
          </p:cNvSpPr>
          <p:nvPr>
            <p:ph type="dt" sz="half" idx="10"/>
          </p:nvPr>
        </p:nvSpPr>
        <p:spPr/>
        <p:txBody>
          <a:bodyPr/>
          <a:lstStyle/>
          <a:p>
            <a:fld id="{AF53A950-61CB-4F24-9B83-EC58D0C29619}" type="datetimeFigureOut">
              <a:rPr lang="en-CH" smtClean="0"/>
              <a:t>07/12/2022</a:t>
            </a:fld>
            <a:endParaRPr lang="en-CH"/>
          </a:p>
        </p:txBody>
      </p:sp>
      <p:sp>
        <p:nvSpPr>
          <p:cNvPr id="5" name="Footer Placeholder 4">
            <a:extLst>
              <a:ext uri="{FF2B5EF4-FFF2-40B4-BE49-F238E27FC236}">
                <a16:creationId xmlns:a16="http://schemas.microsoft.com/office/drawing/2014/main" id="{724BF25A-B27B-C6E8-946D-B226887B010F}"/>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09552695-A7D9-7156-63BB-6BAB5230C7D9}"/>
              </a:ext>
            </a:extLst>
          </p:cNvPr>
          <p:cNvSpPr>
            <a:spLocks noGrp="1"/>
          </p:cNvSpPr>
          <p:nvPr>
            <p:ph type="sldNum" sz="quarter" idx="12"/>
          </p:nvPr>
        </p:nvSpPr>
        <p:spPr/>
        <p:txBody>
          <a:bodyPr/>
          <a:lstStyle/>
          <a:p>
            <a:fld id="{558537B9-CA98-4A52-BC24-C45A484A3B81}" type="slidenum">
              <a:rPr lang="en-CH" smtClean="0"/>
              <a:t>‹#›</a:t>
            </a:fld>
            <a:endParaRPr lang="en-CH"/>
          </a:p>
        </p:txBody>
      </p:sp>
    </p:spTree>
    <p:extLst>
      <p:ext uri="{BB962C8B-B14F-4D97-AF65-F5344CB8AC3E}">
        <p14:creationId xmlns:p14="http://schemas.microsoft.com/office/powerpoint/2010/main" val="12175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90333-ABA4-EF89-290D-980D71B6B4ED}"/>
              </a:ext>
            </a:extLst>
          </p:cNvPr>
          <p:cNvSpPr>
            <a:spLocks noGrp="1"/>
          </p:cNvSpPr>
          <p:nvPr>
            <p:ph type="title"/>
          </p:nvPr>
        </p:nvSpPr>
        <p:spPr/>
        <p:txBody>
          <a:bodyPr/>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15A97B71-9620-0640-82AC-1CA9FA7B21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872793C0-3C65-D7DF-825B-FA25F9FDD726}"/>
              </a:ext>
            </a:extLst>
          </p:cNvPr>
          <p:cNvSpPr>
            <a:spLocks noGrp="1"/>
          </p:cNvSpPr>
          <p:nvPr>
            <p:ph type="dt" sz="half" idx="10"/>
          </p:nvPr>
        </p:nvSpPr>
        <p:spPr/>
        <p:txBody>
          <a:bodyPr/>
          <a:lstStyle/>
          <a:p>
            <a:fld id="{AF53A950-61CB-4F24-9B83-EC58D0C29619}" type="datetimeFigureOut">
              <a:rPr lang="en-CH" smtClean="0"/>
              <a:t>07/12/2022</a:t>
            </a:fld>
            <a:endParaRPr lang="en-CH"/>
          </a:p>
        </p:txBody>
      </p:sp>
      <p:sp>
        <p:nvSpPr>
          <p:cNvPr id="5" name="Footer Placeholder 4">
            <a:extLst>
              <a:ext uri="{FF2B5EF4-FFF2-40B4-BE49-F238E27FC236}">
                <a16:creationId xmlns:a16="http://schemas.microsoft.com/office/drawing/2014/main" id="{284331D5-A473-83E9-32E7-C72041FFE9FE}"/>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6AE74146-73E4-FD06-5BAE-ED1C7477D9ED}"/>
              </a:ext>
            </a:extLst>
          </p:cNvPr>
          <p:cNvSpPr>
            <a:spLocks noGrp="1"/>
          </p:cNvSpPr>
          <p:nvPr>
            <p:ph type="sldNum" sz="quarter" idx="12"/>
          </p:nvPr>
        </p:nvSpPr>
        <p:spPr/>
        <p:txBody>
          <a:bodyPr/>
          <a:lstStyle/>
          <a:p>
            <a:fld id="{558537B9-CA98-4A52-BC24-C45A484A3B81}" type="slidenum">
              <a:rPr lang="en-CH" smtClean="0"/>
              <a:t>‹#›</a:t>
            </a:fld>
            <a:endParaRPr lang="en-CH"/>
          </a:p>
        </p:txBody>
      </p:sp>
    </p:spTree>
    <p:extLst>
      <p:ext uri="{BB962C8B-B14F-4D97-AF65-F5344CB8AC3E}">
        <p14:creationId xmlns:p14="http://schemas.microsoft.com/office/powerpoint/2010/main" val="2284986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2FBC09-8D3E-733B-3604-5F2D0E6F2C3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H"/>
          </a:p>
        </p:txBody>
      </p:sp>
      <p:sp>
        <p:nvSpPr>
          <p:cNvPr id="3" name="Vertical Text Placeholder 2">
            <a:extLst>
              <a:ext uri="{FF2B5EF4-FFF2-40B4-BE49-F238E27FC236}">
                <a16:creationId xmlns:a16="http://schemas.microsoft.com/office/drawing/2014/main" id="{577C24CC-5A2F-C3FA-5D7C-D2621A4905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229BC50B-6DD8-D98D-3F3D-E9BDBD970779}"/>
              </a:ext>
            </a:extLst>
          </p:cNvPr>
          <p:cNvSpPr>
            <a:spLocks noGrp="1"/>
          </p:cNvSpPr>
          <p:nvPr>
            <p:ph type="dt" sz="half" idx="10"/>
          </p:nvPr>
        </p:nvSpPr>
        <p:spPr/>
        <p:txBody>
          <a:bodyPr/>
          <a:lstStyle/>
          <a:p>
            <a:fld id="{AF53A950-61CB-4F24-9B83-EC58D0C29619}" type="datetimeFigureOut">
              <a:rPr lang="en-CH" smtClean="0"/>
              <a:t>07/12/2022</a:t>
            </a:fld>
            <a:endParaRPr lang="en-CH"/>
          </a:p>
        </p:txBody>
      </p:sp>
      <p:sp>
        <p:nvSpPr>
          <p:cNvPr id="5" name="Footer Placeholder 4">
            <a:extLst>
              <a:ext uri="{FF2B5EF4-FFF2-40B4-BE49-F238E27FC236}">
                <a16:creationId xmlns:a16="http://schemas.microsoft.com/office/drawing/2014/main" id="{93267789-AD07-F6C3-4FA2-041B9B000A5C}"/>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D83B6BC3-837D-2471-E32E-9133C4D8F409}"/>
              </a:ext>
            </a:extLst>
          </p:cNvPr>
          <p:cNvSpPr>
            <a:spLocks noGrp="1"/>
          </p:cNvSpPr>
          <p:nvPr>
            <p:ph type="sldNum" sz="quarter" idx="12"/>
          </p:nvPr>
        </p:nvSpPr>
        <p:spPr/>
        <p:txBody>
          <a:bodyPr/>
          <a:lstStyle/>
          <a:p>
            <a:fld id="{558537B9-CA98-4A52-BC24-C45A484A3B81}" type="slidenum">
              <a:rPr lang="en-CH" smtClean="0"/>
              <a:t>‹#›</a:t>
            </a:fld>
            <a:endParaRPr lang="en-CH"/>
          </a:p>
        </p:txBody>
      </p:sp>
    </p:spTree>
    <p:extLst>
      <p:ext uri="{BB962C8B-B14F-4D97-AF65-F5344CB8AC3E}">
        <p14:creationId xmlns:p14="http://schemas.microsoft.com/office/powerpoint/2010/main" val="468578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E037E-25B3-2869-979E-7897FF97F681}"/>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8312B4DA-4331-2760-B975-3EA17E9A4A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B21A694E-4090-D64F-63F3-A6BFF7278146}"/>
              </a:ext>
            </a:extLst>
          </p:cNvPr>
          <p:cNvSpPr>
            <a:spLocks noGrp="1"/>
          </p:cNvSpPr>
          <p:nvPr>
            <p:ph type="dt" sz="half" idx="10"/>
          </p:nvPr>
        </p:nvSpPr>
        <p:spPr/>
        <p:txBody>
          <a:bodyPr/>
          <a:lstStyle/>
          <a:p>
            <a:fld id="{AF53A950-61CB-4F24-9B83-EC58D0C29619}" type="datetimeFigureOut">
              <a:rPr lang="en-CH" smtClean="0"/>
              <a:t>07/12/2022</a:t>
            </a:fld>
            <a:endParaRPr lang="en-CH"/>
          </a:p>
        </p:txBody>
      </p:sp>
      <p:sp>
        <p:nvSpPr>
          <p:cNvPr id="5" name="Footer Placeholder 4">
            <a:extLst>
              <a:ext uri="{FF2B5EF4-FFF2-40B4-BE49-F238E27FC236}">
                <a16:creationId xmlns:a16="http://schemas.microsoft.com/office/drawing/2014/main" id="{063FBADE-5C5E-E7C8-377F-CBC2A089BCF2}"/>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99555F85-4C07-19A0-1776-59AFB18235D0}"/>
              </a:ext>
            </a:extLst>
          </p:cNvPr>
          <p:cNvSpPr>
            <a:spLocks noGrp="1"/>
          </p:cNvSpPr>
          <p:nvPr>
            <p:ph type="sldNum" sz="quarter" idx="12"/>
          </p:nvPr>
        </p:nvSpPr>
        <p:spPr/>
        <p:txBody>
          <a:bodyPr/>
          <a:lstStyle/>
          <a:p>
            <a:fld id="{558537B9-CA98-4A52-BC24-C45A484A3B81}" type="slidenum">
              <a:rPr lang="en-CH" smtClean="0"/>
              <a:t>‹#›</a:t>
            </a:fld>
            <a:endParaRPr lang="en-CH"/>
          </a:p>
        </p:txBody>
      </p:sp>
    </p:spTree>
    <p:extLst>
      <p:ext uri="{BB962C8B-B14F-4D97-AF65-F5344CB8AC3E}">
        <p14:creationId xmlns:p14="http://schemas.microsoft.com/office/powerpoint/2010/main" val="198094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A97EE-141A-79F5-9D1B-07897A1900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H"/>
          </a:p>
        </p:txBody>
      </p:sp>
      <p:sp>
        <p:nvSpPr>
          <p:cNvPr id="3" name="Text Placeholder 2">
            <a:extLst>
              <a:ext uri="{FF2B5EF4-FFF2-40B4-BE49-F238E27FC236}">
                <a16:creationId xmlns:a16="http://schemas.microsoft.com/office/drawing/2014/main" id="{FDC34D64-5A94-D196-BA08-691791A13E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0C0D7-4E33-EF1E-B916-CEDE5E1AD8F4}"/>
              </a:ext>
            </a:extLst>
          </p:cNvPr>
          <p:cNvSpPr>
            <a:spLocks noGrp="1"/>
          </p:cNvSpPr>
          <p:nvPr>
            <p:ph type="dt" sz="half" idx="10"/>
          </p:nvPr>
        </p:nvSpPr>
        <p:spPr/>
        <p:txBody>
          <a:bodyPr/>
          <a:lstStyle/>
          <a:p>
            <a:fld id="{AF53A950-61CB-4F24-9B83-EC58D0C29619}" type="datetimeFigureOut">
              <a:rPr lang="en-CH" smtClean="0"/>
              <a:t>07/12/2022</a:t>
            </a:fld>
            <a:endParaRPr lang="en-CH"/>
          </a:p>
        </p:txBody>
      </p:sp>
      <p:sp>
        <p:nvSpPr>
          <p:cNvPr id="5" name="Footer Placeholder 4">
            <a:extLst>
              <a:ext uri="{FF2B5EF4-FFF2-40B4-BE49-F238E27FC236}">
                <a16:creationId xmlns:a16="http://schemas.microsoft.com/office/drawing/2014/main" id="{376AEB7D-8EE6-534E-7BB6-35878BF6A501}"/>
              </a:ext>
            </a:extLst>
          </p:cNvPr>
          <p:cNvSpPr>
            <a:spLocks noGrp="1"/>
          </p:cNvSpPr>
          <p:nvPr>
            <p:ph type="ftr" sz="quarter" idx="11"/>
          </p:nvPr>
        </p:nvSpPr>
        <p:spPr/>
        <p:txBody>
          <a:bodyPr/>
          <a:lstStyle/>
          <a:p>
            <a:endParaRPr lang="en-CH"/>
          </a:p>
        </p:txBody>
      </p:sp>
      <p:sp>
        <p:nvSpPr>
          <p:cNvPr id="6" name="Slide Number Placeholder 5">
            <a:extLst>
              <a:ext uri="{FF2B5EF4-FFF2-40B4-BE49-F238E27FC236}">
                <a16:creationId xmlns:a16="http://schemas.microsoft.com/office/drawing/2014/main" id="{84F88A86-9EEB-BCAC-FF72-D80772736884}"/>
              </a:ext>
            </a:extLst>
          </p:cNvPr>
          <p:cNvSpPr>
            <a:spLocks noGrp="1"/>
          </p:cNvSpPr>
          <p:nvPr>
            <p:ph type="sldNum" sz="quarter" idx="12"/>
          </p:nvPr>
        </p:nvSpPr>
        <p:spPr/>
        <p:txBody>
          <a:bodyPr/>
          <a:lstStyle/>
          <a:p>
            <a:fld id="{558537B9-CA98-4A52-BC24-C45A484A3B81}" type="slidenum">
              <a:rPr lang="en-CH" smtClean="0"/>
              <a:t>‹#›</a:t>
            </a:fld>
            <a:endParaRPr lang="en-CH"/>
          </a:p>
        </p:txBody>
      </p:sp>
    </p:spTree>
    <p:extLst>
      <p:ext uri="{BB962C8B-B14F-4D97-AF65-F5344CB8AC3E}">
        <p14:creationId xmlns:p14="http://schemas.microsoft.com/office/powerpoint/2010/main" val="2473100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62780-BE09-58B0-6753-F3321E50E58D}"/>
              </a:ext>
            </a:extLst>
          </p:cNvPr>
          <p:cNvSpPr>
            <a:spLocks noGrp="1"/>
          </p:cNvSpPr>
          <p:nvPr>
            <p:ph type="title"/>
          </p:nvPr>
        </p:nvSpPr>
        <p:spPr/>
        <p:txBody>
          <a:bodyPr/>
          <a:lstStyle/>
          <a:p>
            <a:r>
              <a:rPr lang="en-US"/>
              <a:t>Click to edit Master title style</a:t>
            </a:r>
            <a:endParaRPr lang="en-CH"/>
          </a:p>
        </p:txBody>
      </p:sp>
      <p:sp>
        <p:nvSpPr>
          <p:cNvPr id="3" name="Content Placeholder 2">
            <a:extLst>
              <a:ext uri="{FF2B5EF4-FFF2-40B4-BE49-F238E27FC236}">
                <a16:creationId xmlns:a16="http://schemas.microsoft.com/office/drawing/2014/main" id="{0653244B-A7AA-CE01-F00C-D5E8047B4D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Content Placeholder 3">
            <a:extLst>
              <a:ext uri="{FF2B5EF4-FFF2-40B4-BE49-F238E27FC236}">
                <a16:creationId xmlns:a16="http://schemas.microsoft.com/office/drawing/2014/main" id="{52C03B11-1AF8-BB70-B51C-7934F7E7B4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Date Placeholder 4">
            <a:extLst>
              <a:ext uri="{FF2B5EF4-FFF2-40B4-BE49-F238E27FC236}">
                <a16:creationId xmlns:a16="http://schemas.microsoft.com/office/drawing/2014/main" id="{44985194-83B7-9CAF-0AD7-DF44C56500EF}"/>
              </a:ext>
            </a:extLst>
          </p:cNvPr>
          <p:cNvSpPr>
            <a:spLocks noGrp="1"/>
          </p:cNvSpPr>
          <p:nvPr>
            <p:ph type="dt" sz="half" idx="10"/>
          </p:nvPr>
        </p:nvSpPr>
        <p:spPr/>
        <p:txBody>
          <a:bodyPr/>
          <a:lstStyle/>
          <a:p>
            <a:fld id="{AF53A950-61CB-4F24-9B83-EC58D0C29619}" type="datetimeFigureOut">
              <a:rPr lang="en-CH" smtClean="0"/>
              <a:t>07/12/2022</a:t>
            </a:fld>
            <a:endParaRPr lang="en-CH"/>
          </a:p>
        </p:txBody>
      </p:sp>
      <p:sp>
        <p:nvSpPr>
          <p:cNvPr id="6" name="Footer Placeholder 5">
            <a:extLst>
              <a:ext uri="{FF2B5EF4-FFF2-40B4-BE49-F238E27FC236}">
                <a16:creationId xmlns:a16="http://schemas.microsoft.com/office/drawing/2014/main" id="{113262DD-D791-C480-4E03-E3912B7FFC94}"/>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8DC0BE00-6948-AE5A-6F09-75F1A43751A0}"/>
              </a:ext>
            </a:extLst>
          </p:cNvPr>
          <p:cNvSpPr>
            <a:spLocks noGrp="1"/>
          </p:cNvSpPr>
          <p:nvPr>
            <p:ph type="sldNum" sz="quarter" idx="12"/>
          </p:nvPr>
        </p:nvSpPr>
        <p:spPr/>
        <p:txBody>
          <a:bodyPr/>
          <a:lstStyle/>
          <a:p>
            <a:fld id="{558537B9-CA98-4A52-BC24-C45A484A3B81}" type="slidenum">
              <a:rPr lang="en-CH" smtClean="0"/>
              <a:t>‹#›</a:t>
            </a:fld>
            <a:endParaRPr lang="en-CH"/>
          </a:p>
        </p:txBody>
      </p:sp>
    </p:spTree>
    <p:extLst>
      <p:ext uri="{BB962C8B-B14F-4D97-AF65-F5344CB8AC3E}">
        <p14:creationId xmlns:p14="http://schemas.microsoft.com/office/powerpoint/2010/main" val="1631519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870CD-A8C6-36DA-49B3-32221BC5D5F5}"/>
              </a:ext>
            </a:extLst>
          </p:cNvPr>
          <p:cNvSpPr>
            <a:spLocks noGrp="1"/>
          </p:cNvSpPr>
          <p:nvPr>
            <p:ph type="title"/>
          </p:nvPr>
        </p:nvSpPr>
        <p:spPr>
          <a:xfrm>
            <a:off x="839788" y="365125"/>
            <a:ext cx="10515600" cy="1325563"/>
          </a:xfrm>
        </p:spPr>
        <p:txBody>
          <a:bodyPr/>
          <a:lstStyle/>
          <a:p>
            <a:r>
              <a:rPr lang="en-US"/>
              <a:t>Click to edit Master title style</a:t>
            </a:r>
            <a:endParaRPr lang="en-CH"/>
          </a:p>
        </p:txBody>
      </p:sp>
      <p:sp>
        <p:nvSpPr>
          <p:cNvPr id="3" name="Text Placeholder 2">
            <a:extLst>
              <a:ext uri="{FF2B5EF4-FFF2-40B4-BE49-F238E27FC236}">
                <a16:creationId xmlns:a16="http://schemas.microsoft.com/office/drawing/2014/main" id="{A02A6AD6-5E85-68E5-47FE-515F47B54D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9076B1-909C-4E11-47E8-2CC03963F6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Text Placeholder 4">
            <a:extLst>
              <a:ext uri="{FF2B5EF4-FFF2-40B4-BE49-F238E27FC236}">
                <a16:creationId xmlns:a16="http://schemas.microsoft.com/office/drawing/2014/main" id="{0930461E-CE6F-4E7B-3000-9C397B5AC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3A24DE-1E20-CE3B-467E-F4B7FC28BF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7" name="Date Placeholder 6">
            <a:extLst>
              <a:ext uri="{FF2B5EF4-FFF2-40B4-BE49-F238E27FC236}">
                <a16:creationId xmlns:a16="http://schemas.microsoft.com/office/drawing/2014/main" id="{B28CE90A-A53B-FC00-4054-71F9233CEFC1}"/>
              </a:ext>
            </a:extLst>
          </p:cNvPr>
          <p:cNvSpPr>
            <a:spLocks noGrp="1"/>
          </p:cNvSpPr>
          <p:nvPr>
            <p:ph type="dt" sz="half" idx="10"/>
          </p:nvPr>
        </p:nvSpPr>
        <p:spPr/>
        <p:txBody>
          <a:bodyPr/>
          <a:lstStyle/>
          <a:p>
            <a:fld id="{AF53A950-61CB-4F24-9B83-EC58D0C29619}" type="datetimeFigureOut">
              <a:rPr lang="en-CH" smtClean="0"/>
              <a:t>07/12/2022</a:t>
            </a:fld>
            <a:endParaRPr lang="en-CH"/>
          </a:p>
        </p:txBody>
      </p:sp>
      <p:sp>
        <p:nvSpPr>
          <p:cNvPr id="8" name="Footer Placeholder 7">
            <a:extLst>
              <a:ext uri="{FF2B5EF4-FFF2-40B4-BE49-F238E27FC236}">
                <a16:creationId xmlns:a16="http://schemas.microsoft.com/office/drawing/2014/main" id="{50DE4752-B7CB-CA5B-1A39-6E0E38A021FC}"/>
              </a:ext>
            </a:extLst>
          </p:cNvPr>
          <p:cNvSpPr>
            <a:spLocks noGrp="1"/>
          </p:cNvSpPr>
          <p:nvPr>
            <p:ph type="ftr" sz="quarter" idx="11"/>
          </p:nvPr>
        </p:nvSpPr>
        <p:spPr/>
        <p:txBody>
          <a:bodyPr/>
          <a:lstStyle/>
          <a:p>
            <a:endParaRPr lang="en-CH"/>
          </a:p>
        </p:txBody>
      </p:sp>
      <p:sp>
        <p:nvSpPr>
          <p:cNvPr id="9" name="Slide Number Placeholder 8">
            <a:extLst>
              <a:ext uri="{FF2B5EF4-FFF2-40B4-BE49-F238E27FC236}">
                <a16:creationId xmlns:a16="http://schemas.microsoft.com/office/drawing/2014/main" id="{09C2ED5B-F03C-8C65-8CF7-20AC309A4136}"/>
              </a:ext>
            </a:extLst>
          </p:cNvPr>
          <p:cNvSpPr>
            <a:spLocks noGrp="1"/>
          </p:cNvSpPr>
          <p:nvPr>
            <p:ph type="sldNum" sz="quarter" idx="12"/>
          </p:nvPr>
        </p:nvSpPr>
        <p:spPr/>
        <p:txBody>
          <a:bodyPr/>
          <a:lstStyle/>
          <a:p>
            <a:fld id="{558537B9-CA98-4A52-BC24-C45A484A3B81}" type="slidenum">
              <a:rPr lang="en-CH" smtClean="0"/>
              <a:t>‹#›</a:t>
            </a:fld>
            <a:endParaRPr lang="en-CH"/>
          </a:p>
        </p:txBody>
      </p:sp>
    </p:spTree>
    <p:extLst>
      <p:ext uri="{BB962C8B-B14F-4D97-AF65-F5344CB8AC3E}">
        <p14:creationId xmlns:p14="http://schemas.microsoft.com/office/powerpoint/2010/main" val="21233066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E8C1-7CF0-7956-2BB7-C2CC603A8F3E}"/>
              </a:ext>
            </a:extLst>
          </p:cNvPr>
          <p:cNvSpPr>
            <a:spLocks noGrp="1"/>
          </p:cNvSpPr>
          <p:nvPr>
            <p:ph type="title"/>
          </p:nvPr>
        </p:nvSpPr>
        <p:spPr/>
        <p:txBody>
          <a:bodyPr/>
          <a:lstStyle/>
          <a:p>
            <a:r>
              <a:rPr lang="en-US"/>
              <a:t>Click to edit Master title style</a:t>
            </a:r>
            <a:endParaRPr lang="en-CH"/>
          </a:p>
        </p:txBody>
      </p:sp>
      <p:sp>
        <p:nvSpPr>
          <p:cNvPr id="3" name="Date Placeholder 2">
            <a:extLst>
              <a:ext uri="{FF2B5EF4-FFF2-40B4-BE49-F238E27FC236}">
                <a16:creationId xmlns:a16="http://schemas.microsoft.com/office/drawing/2014/main" id="{023B7716-B6A5-75EE-456E-AF9D9BA7A15E}"/>
              </a:ext>
            </a:extLst>
          </p:cNvPr>
          <p:cNvSpPr>
            <a:spLocks noGrp="1"/>
          </p:cNvSpPr>
          <p:nvPr>
            <p:ph type="dt" sz="half" idx="10"/>
          </p:nvPr>
        </p:nvSpPr>
        <p:spPr/>
        <p:txBody>
          <a:bodyPr/>
          <a:lstStyle/>
          <a:p>
            <a:fld id="{AF53A950-61CB-4F24-9B83-EC58D0C29619}" type="datetimeFigureOut">
              <a:rPr lang="en-CH" smtClean="0"/>
              <a:t>07/12/2022</a:t>
            </a:fld>
            <a:endParaRPr lang="en-CH"/>
          </a:p>
        </p:txBody>
      </p:sp>
      <p:sp>
        <p:nvSpPr>
          <p:cNvPr id="4" name="Footer Placeholder 3">
            <a:extLst>
              <a:ext uri="{FF2B5EF4-FFF2-40B4-BE49-F238E27FC236}">
                <a16:creationId xmlns:a16="http://schemas.microsoft.com/office/drawing/2014/main" id="{7C6AAF89-DFCD-635F-CB23-E6ED6C2E65ED}"/>
              </a:ext>
            </a:extLst>
          </p:cNvPr>
          <p:cNvSpPr>
            <a:spLocks noGrp="1"/>
          </p:cNvSpPr>
          <p:nvPr>
            <p:ph type="ftr" sz="quarter" idx="11"/>
          </p:nvPr>
        </p:nvSpPr>
        <p:spPr/>
        <p:txBody>
          <a:bodyPr/>
          <a:lstStyle/>
          <a:p>
            <a:endParaRPr lang="en-CH"/>
          </a:p>
        </p:txBody>
      </p:sp>
      <p:sp>
        <p:nvSpPr>
          <p:cNvPr id="5" name="Slide Number Placeholder 4">
            <a:extLst>
              <a:ext uri="{FF2B5EF4-FFF2-40B4-BE49-F238E27FC236}">
                <a16:creationId xmlns:a16="http://schemas.microsoft.com/office/drawing/2014/main" id="{141B3E1A-FA83-1DCC-4370-ED48EA1AF375}"/>
              </a:ext>
            </a:extLst>
          </p:cNvPr>
          <p:cNvSpPr>
            <a:spLocks noGrp="1"/>
          </p:cNvSpPr>
          <p:nvPr>
            <p:ph type="sldNum" sz="quarter" idx="12"/>
          </p:nvPr>
        </p:nvSpPr>
        <p:spPr/>
        <p:txBody>
          <a:bodyPr/>
          <a:lstStyle/>
          <a:p>
            <a:fld id="{558537B9-CA98-4A52-BC24-C45A484A3B81}" type="slidenum">
              <a:rPr lang="en-CH" smtClean="0"/>
              <a:t>‹#›</a:t>
            </a:fld>
            <a:endParaRPr lang="en-CH"/>
          </a:p>
        </p:txBody>
      </p:sp>
    </p:spTree>
    <p:extLst>
      <p:ext uri="{BB962C8B-B14F-4D97-AF65-F5344CB8AC3E}">
        <p14:creationId xmlns:p14="http://schemas.microsoft.com/office/powerpoint/2010/main" val="414236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C1B4B2-5242-B7B0-17ED-5A87D39914FF}"/>
              </a:ext>
            </a:extLst>
          </p:cNvPr>
          <p:cNvSpPr>
            <a:spLocks noGrp="1"/>
          </p:cNvSpPr>
          <p:nvPr>
            <p:ph type="dt" sz="half" idx="10"/>
          </p:nvPr>
        </p:nvSpPr>
        <p:spPr/>
        <p:txBody>
          <a:bodyPr/>
          <a:lstStyle/>
          <a:p>
            <a:fld id="{AF53A950-61CB-4F24-9B83-EC58D0C29619}" type="datetimeFigureOut">
              <a:rPr lang="en-CH" smtClean="0"/>
              <a:t>07/12/2022</a:t>
            </a:fld>
            <a:endParaRPr lang="en-CH"/>
          </a:p>
        </p:txBody>
      </p:sp>
      <p:sp>
        <p:nvSpPr>
          <p:cNvPr id="3" name="Footer Placeholder 2">
            <a:extLst>
              <a:ext uri="{FF2B5EF4-FFF2-40B4-BE49-F238E27FC236}">
                <a16:creationId xmlns:a16="http://schemas.microsoft.com/office/drawing/2014/main" id="{968851A3-D5C1-49E7-CDCB-837A7491D992}"/>
              </a:ext>
            </a:extLst>
          </p:cNvPr>
          <p:cNvSpPr>
            <a:spLocks noGrp="1"/>
          </p:cNvSpPr>
          <p:nvPr>
            <p:ph type="ftr" sz="quarter" idx="11"/>
          </p:nvPr>
        </p:nvSpPr>
        <p:spPr/>
        <p:txBody>
          <a:bodyPr/>
          <a:lstStyle/>
          <a:p>
            <a:endParaRPr lang="en-CH"/>
          </a:p>
        </p:txBody>
      </p:sp>
      <p:sp>
        <p:nvSpPr>
          <p:cNvPr id="4" name="Slide Number Placeholder 3">
            <a:extLst>
              <a:ext uri="{FF2B5EF4-FFF2-40B4-BE49-F238E27FC236}">
                <a16:creationId xmlns:a16="http://schemas.microsoft.com/office/drawing/2014/main" id="{F5D301C7-DA99-AE86-4B21-9DA406507690}"/>
              </a:ext>
            </a:extLst>
          </p:cNvPr>
          <p:cNvSpPr>
            <a:spLocks noGrp="1"/>
          </p:cNvSpPr>
          <p:nvPr>
            <p:ph type="sldNum" sz="quarter" idx="12"/>
          </p:nvPr>
        </p:nvSpPr>
        <p:spPr/>
        <p:txBody>
          <a:bodyPr/>
          <a:lstStyle/>
          <a:p>
            <a:fld id="{558537B9-CA98-4A52-BC24-C45A484A3B81}" type="slidenum">
              <a:rPr lang="en-CH" smtClean="0"/>
              <a:t>‹#›</a:t>
            </a:fld>
            <a:endParaRPr lang="en-CH"/>
          </a:p>
        </p:txBody>
      </p:sp>
    </p:spTree>
    <p:extLst>
      <p:ext uri="{BB962C8B-B14F-4D97-AF65-F5344CB8AC3E}">
        <p14:creationId xmlns:p14="http://schemas.microsoft.com/office/powerpoint/2010/main" val="3544545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2691B-0682-BFA0-2C22-40E3F38DFF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Content Placeholder 2">
            <a:extLst>
              <a:ext uri="{FF2B5EF4-FFF2-40B4-BE49-F238E27FC236}">
                <a16:creationId xmlns:a16="http://schemas.microsoft.com/office/drawing/2014/main" id="{EF306706-1A6D-0167-18C6-8168E8196B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Text Placeholder 3">
            <a:extLst>
              <a:ext uri="{FF2B5EF4-FFF2-40B4-BE49-F238E27FC236}">
                <a16:creationId xmlns:a16="http://schemas.microsoft.com/office/drawing/2014/main" id="{63D33796-0536-485C-0501-9FFD904FEA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606463-28B8-34F2-CFE0-698463723B0E}"/>
              </a:ext>
            </a:extLst>
          </p:cNvPr>
          <p:cNvSpPr>
            <a:spLocks noGrp="1"/>
          </p:cNvSpPr>
          <p:nvPr>
            <p:ph type="dt" sz="half" idx="10"/>
          </p:nvPr>
        </p:nvSpPr>
        <p:spPr/>
        <p:txBody>
          <a:bodyPr/>
          <a:lstStyle/>
          <a:p>
            <a:fld id="{AF53A950-61CB-4F24-9B83-EC58D0C29619}" type="datetimeFigureOut">
              <a:rPr lang="en-CH" smtClean="0"/>
              <a:t>07/12/2022</a:t>
            </a:fld>
            <a:endParaRPr lang="en-CH"/>
          </a:p>
        </p:txBody>
      </p:sp>
      <p:sp>
        <p:nvSpPr>
          <p:cNvPr id="6" name="Footer Placeholder 5">
            <a:extLst>
              <a:ext uri="{FF2B5EF4-FFF2-40B4-BE49-F238E27FC236}">
                <a16:creationId xmlns:a16="http://schemas.microsoft.com/office/drawing/2014/main" id="{055C25BA-9BCD-A08C-0ED6-1982D7E7E260}"/>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B4FECC85-A2A7-4104-B2D2-23D01674E9BD}"/>
              </a:ext>
            </a:extLst>
          </p:cNvPr>
          <p:cNvSpPr>
            <a:spLocks noGrp="1"/>
          </p:cNvSpPr>
          <p:nvPr>
            <p:ph type="sldNum" sz="quarter" idx="12"/>
          </p:nvPr>
        </p:nvSpPr>
        <p:spPr/>
        <p:txBody>
          <a:bodyPr/>
          <a:lstStyle/>
          <a:p>
            <a:fld id="{558537B9-CA98-4A52-BC24-C45A484A3B81}" type="slidenum">
              <a:rPr lang="en-CH" smtClean="0"/>
              <a:t>‹#›</a:t>
            </a:fld>
            <a:endParaRPr lang="en-CH"/>
          </a:p>
        </p:txBody>
      </p:sp>
    </p:spTree>
    <p:extLst>
      <p:ext uri="{BB962C8B-B14F-4D97-AF65-F5344CB8AC3E}">
        <p14:creationId xmlns:p14="http://schemas.microsoft.com/office/powerpoint/2010/main" val="3495997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5012A-2160-A222-452E-1D7562C393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H"/>
          </a:p>
        </p:txBody>
      </p:sp>
      <p:sp>
        <p:nvSpPr>
          <p:cNvPr id="3" name="Picture Placeholder 2">
            <a:extLst>
              <a:ext uri="{FF2B5EF4-FFF2-40B4-BE49-F238E27FC236}">
                <a16:creationId xmlns:a16="http://schemas.microsoft.com/office/drawing/2014/main" id="{1FA680DB-34B7-27AE-CC8C-071E734C34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H"/>
          </a:p>
        </p:txBody>
      </p:sp>
      <p:sp>
        <p:nvSpPr>
          <p:cNvPr id="4" name="Text Placeholder 3">
            <a:extLst>
              <a:ext uri="{FF2B5EF4-FFF2-40B4-BE49-F238E27FC236}">
                <a16:creationId xmlns:a16="http://schemas.microsoft.com/office/drawing/2014/main" id="{279CDA2B-79DE-8800-8699-96AA51B840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17464F-69C9-616E-70BA-FEC5066A3ABE}"/>
              </a:ext>
            </a:extLst>
          </p:cNvPr>
          <p:cNvSpPr>
            <a:spLocks noGrp="1"/>
          </p:cNvSpPr>
          <p:nvPr>
            <p:ph type="dt" sz="half" idx="10"/>
          </p:nvPr>
        </p:nvSpPr>
        <p:spPr/>
        <p:txBody>
          <a:bodyPr/>
          <a:lstStyle/>
          <a:p>
            <a:fld id="{AF53A950-61CB-4F24-9B83-EC58D0C29619}" type="datetimeFigureOut">
              <a:rPr lang="en-CH" smtClean="0"/>
              <a:t>07/12/2022</a:t>
            </a:fld>
            <a:endParaRPr lang="en-CH"/>
          </a:p>
        </p:txBody>
      </p:sp>
      <p:sp>
        <p:nvSpPr>
          <p:cNvPr id="6" name="Footer Placeholder 5">
            <a:extLst>
              <a:ext uri="{FF2B5EF4-FFF2-40B4-BE49-F238E27FC236}">
                <a16:creationId xmlns:a16="http://schemas.microsoft.com/office/drawing/2014/main" id="{ABCB4F14-9A6A-D0E4-4B37-0B22A030637F}"/>
              </a:ext>
            </a:extLst>
          </p:cNvPr>
          <p:cNvSpPr>
            <a:spLocks noGrp="1"/>
          </p:cNvSpPr>
          <p:nvPr>
            <p:ph type="ftr" sz="quarter" idx="11"/>
          </p:nvPr>
        </p:nvSpPr>
        <p:spPr/>
        <p:txBody>
          <a:bodyPr/>
          <a:lstStyle/>
          <a:p>
            <a:endParaRPr lang="en-CH"/>
          </a:p>
        </p:txBody>
      </p:sp>
      <p:sp>
        <p:nvSpPr>
          <p:cNvPr id="7" name="Slide Number Placeholder 6">
            <a:extLst>
              <a:ext uri="{FF2B5EF4-FFF2-40B4-BE49-F238E27FC236}">
                <a16:creationId xmlns:a16="http://schemas.microsoft.com/office/drawing/2014/main" id="{8D0AD583-1D38-D860-A575-D268CA72DCA3}"/>
              </a:ext>
            </a:extLst>
          </p:cNvPr>
          <p:cNvSpPr>
            <a:spLocks noGrp="1"/>
          </p:cNvSpPr>
          <p:nvPr>
            <p:ph type="sldNum" sz="quarter" idx="12"/>
          </p:nvPr>
        </p:nvSpPr>
        <p:spPr/>
        <p:txBody>
          <a:bodyPr/>
          <a:lstStyle/>
          <a:p>
            <a:fld id="{558537B9-CA98-4A52-BC24-C45A484A3B81}" type="slidenum">
              <a:rPr lang="en-CH" smtClean="0"/>
              <a:t>‹#›</a:t>
            </a:fld>
            <a:endParaRPr lang="en-CH"/>
          </a:p>
        </p:txBody>
      </p:sp>
    </p:spTree>
    <p:extLst>
      <p:ext uri="{BB962C8B-B14F-4D97-AF65-F5344CB8AC3E}">
        <p14:creationId xmlns:p14="http://schemas.microsoft.com/office/powerpoint/2010/main" val="2528842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028F34-56E7-2FBB-DC66-C3EDD39DA5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F8EE6746-5B5D-10D8-BD6A-5746A08C0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EC286B27-885A-41C4-B8FC-56093D9C09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3A950-61CB-4F24-9B83-EC58D0C29619}" type="datetimeFigureOut">
              <a:rPr lang="en-CH" smtClean="0"/>
              <a:t>07/12/2022</a:t>
            </a:fld>
            <a:endParaRPr lang="en-CH"/>
          </a:p>
        </p:txBody>
      </p:sp>
      <p:sp>
        <p:nvSpPr>
          <p:cNvPr id="5" name="Footer Placeholder 4">
            <a:extLst>
              <a:ext uri="{FF2B5EF4-FFF2-40B4-BE49-F238E27FC236}">
                <a16:creationId xmlns:a16="http://schemas.microsoft.com/office/drawing/2014/main" id="{3B8737C3-764F-5250-3366-EEED9652F1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319D8837-5355-19DB-EFF8-91848A52FD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537B9-CA98-4A52-BC24-C45A484A3B81}" type="slidenum">
              <a:rPr lang="en-CH" smtClean="0"/>
              <a:t>‹#›</a:t>
            </a:fld>
            <a:endParaRPr lang="en-CH"/>
          </a:p>
        </p:txBody>
      </p:sp>
    </p:spTree>
    <p:extLst>
      <p:ext uri="{BB962C8B-B14F-4D97-AF65-F5344CB8AC3E}">
        <p14:creationId xmlns:p14="http://schemas.microsoft.com/office/powerpoint/2010/main" val="76948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wikiwand.com/de/NA4" TargetMode="External"/><Relationship Id="rId2" Type="http://schemas.openxmlformats.org/officeDocument/2006/relationships/hyperlink" Target="https://www.wikiwand.com/de/Max-Born-Preis" TargetMode="Externa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e the source image">
            <a:extLst>
              <a:ext uri="{FF2B5EF4-FFF2-40B4-BE49-F238E27FC236}">
                <a16:creationId xmlns:a16="http://schemas.microsoft.com/office/drawing/2014/main" id="{A6D46E85-EA7D-3CF6-A981-754D75A6A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278" y="0"/>
            <a:ext cx="10184130" cy="71993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FF43250-7655-CE11-3FAF-D4E44C942D7E}"/>
              </a:ext>
            </a:extLst>
          </p:cNvPr>
          <p:cNvSpPr/>
          <p:nvPr/>
        </p:nvSpPr>
        <p:spPr>
          <a:xfrm>
            <a:off x="1140112" y="3687425"/>
            <a:ext cx="2619435" cy="2585323"/>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Max</a:t>
            </a:r>
          </a:p>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70 years</a:t>
            </a:r>
          </a:p>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2021 </a:t>
            </a:r>
          </a:p>
        </p:txBody>
      </p:sp>
    </p:spTree>
    <p:extLst>
      <p:ext uri="{BB962C8B-B14F-4D97-AF65-F5344CB8AC3E}">
        <p14:creationId xmlns:p14="http://schemas.microsoft.com/office/powerpoint/2010/main" val="1213503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973946F-8A6E-B6DA-A203-BBE755FB961E}"/>
              </a:ext>
            </a:extLst>
          </p:cNvPr>
          <p:cNvSpPr txBox="1"/>
          <p:nvPr/>
        </p:nvSpPr>
        <p:spPr>
          <a:xfrm>
            <a:off x="1219034" y="1010895"/>
            <a:ext cx="10144184" cy="6932282"/>
          </a:xfrm>
          <a:prstGeom prst="rect">
            <a:avLst/>
          </a:prstGeom>
          <a:noFill/>
        </p:spPr>
        <p:txBody>
          <a:bodyPr wrap="square">
            <a:spAutoFit/>
          </a:bodyPr>
          <a:lstStyle/>
          <a:p>
            <a:pPr>
              <a:lnSpc>
                <a:spcPct val="107000"/>
              </a:lnSpc>
              <a:spcAft>
                <a:spcPts val="800"/>
              </a:spcAft>
            </a:pPr>
            <a:r>
              <a:rPr lang="en-US" sz="2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Looking at your CV I found that </a:t>
            </a:r>
            <a:br>
              <a:rPr lang="en-US" sz="2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2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you studied at Berlin at the  Humboldt university.  </a:t>
            </a:r>
          </a:p>
          <a:p>
            <a:pPr>
              <a:lnSpc>
                <a:spcPct val="107000"/>
              </a:lnSpc>
              <a:spcAft>
                <a:spcPts val="800"/>
              </a:spcAft>
            </a:pPr>
            <a:b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24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The </a:t>
            </a:r>
            <a:r>
              <a:rPr lang="en-US" sz="2400" b="1" dirty="0" err="1">
                <a:solidFill>
                  <a:srgbClr val="0070C0"/>
                </a:solidFill>
                <a:effectLst/>
                <a:latin typeface="Arial" panose="020B0604020202020204" pitchFamily="34" charset="0"/>
                <a:ea typeface="Calibri" panose="020F0502020204030204" pitchFamily="34" charset="0"/>
                <a:cs typeface="Times New Roman" panose="02020603050405020304" pitchFamily="18" charset="0"/>
              </a:rPr>
              <a:t>Phd</a:t>
            </a:r>
            <a:r>
              <a:rPr lang="en-US" sz="24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you made at </a:t>
            </a:r>
            <a:r>
              <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Institute for particle physics at </a:t>
            </a:r>
            <a:r>
              <a:rPr lang="en-US" sz="2800" b="1" dirty="0" err="1">
                <a:solidFill>
                  <a:srgbClr val="0070C0"/>
                </a:solidFill>
                <a:effectLst/>
                <a:latin typeface="Arial" panose="020B0604020202020204" pitchFamily="34" charset="0"/>
                <a:ea typeface="Calibri" panose="020F0502020204030204" pitchFamily="34" charset="0"/>
                <a:cs typeface="Times New Roman" panose="02020603050405020304" pitchFamily="18" charset="0"/>
              </a:rPr>
              <a:t>Zeuthen</a:t>
            </a:r>
            <a:r>
              <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a:t>
            </a:r>
            <a:r>
              <a:rPr lang="en-US" sz="24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(Berlin)   </a:t>
            </a:r>
            <a:r>
              <a:rPr lang="en-US" sz="2400" b="1" dirty="0">
                <a:solidFill>
                  <a:srgbClr val="0070C0"/>
                </a:solidFill>
                <a:latin typeface="Arial" panose="020B0604020202020204" pitchFamily="34" charset="0"/>
                <a:ea typeface="Calibri" panose="020F0502020204030204" pitchFamily="34" charset="0"/>
                <a:cs typeface="Times New Roman" panose="02020603050405020304" pitchFamily="18" charset="0"/>
              </a:rPr>
              <a:t>after </a:t>
            </a:r>
            <a:r>
              <a:rPr lang="en-US" sz="2400" b="1" dirty="0" err="1">
                <a:solidFill>
                  <a:srgbClr val="0070C0"/>
                </a:solidFill>
                <a:latin typeface="Arial" panose="020B0604020202020204" pitchFamily="34" charset="0"/>
                <a:ea typeface="Calibri" panose="020F0502020204030204" pitchFamily="34" charset="0"/>
                <a:cs typeface="Times New Roman" panose="02020603050405020304" pitchFamily="18" charset="0"/>
              </a:rPr>
              <a:t>Geermn</a:t>
            </a:r>
            <a:r>
              <a:rPr lang="en-US" sz="2400" b="1" dirty="0">
                <a:solidFill>
                  <a:srgbClr val="0070C0"/>
                </a:solidFill>
                <a:latin typeface="Arial" panose="020B0604020202020204" pitchFamily="34" charset="0"/>
                <a:ea typeface="Calibri" panose="020F0502020204030204" pitchFamily="34" charset="0"/>
                <a:cs typeface="Times New Roman" panose="02020603050405020304" pitchFamily="18" charset="0"/>
              </a:rPr>
              <a:t> unification </a:t>
            </a:r>
            <a:r>
              <a:rPr lang="en-US" sz="24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now part of DESY </a:t>
            </a:r>
          </a:p>
          <a:p>
            <a:pPr>
              <a:lnSpc>
                <a:spcPct val="107000"/>
              </a:lnSpc>
              <a:spcAft>
                <a:spcPts val="800"/>
              </a:spcAft>
            </a:pPr>
            <a:br>
              <a:rPr lang="en-US" sz="2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2400" b="1" dirty="0">
                <a:solidFill>
                  <a:srgbClr val="33CC33"/>
                </a:solidFill>
                <a:effectLst/>
                <a:latin typeface="Arial" panose="020B0604020202020204" pitchFamily="34" charset="0"/>
                <a:ea typeface="Calibri" panose="020F0502020204030204" pitchFamily="34" charset="0"/>
                <a:cs typeface="Times New Roman" panose="02020603050405020304" pitchFamily="18" charset="0"/>
              </a:rPr>
              <a:t>later you worked  at</a:t>
            </a:r>
            <a:br>
              <a:rPr lang="en-US" sz="2400" b="1" dirty="0">
                <a:solidFill>
                  <a:srgbClr val="33CC33"/>
                </a:solidFill>
                <a:effectLst/>
                <a:latin typeface="Arial" panose="020B0604020202020204" pitchFamily="34" charset="0"/>
                <a:ea typeface="Calibri" panose="020F0502020204030204" pitchFamily="34" charset="0"/>
                <a:cs typeface="Times New Roman" panose="02020603050405020304" pitchFamily="18" charset="0"/>
              </a:rPr>
            </a:br>
            <a:r>
              <a:rPr lang="en-US" sz="2400" b="1" dirty="0">
                <a:solidFill>
                  <a:srgbClr val="33CC33"/>
                </a:solidFill>
                <a:effectLst/>
                <a:latin typeface="Arial" panose="020B0604020202020204" pitchFamily="34" charset="0"/>
                <a:ea typeface="Calibri" panose="020F0502020204030204" pitchFamily="34" charset="0"/>
                <a:cs typeface="Times New Roman" panose="02020603050405020304" pitchFamily="18" charset="0"/>
              </a:rPr>
              <a:t> </a:t>
            </a:r>
            <a:r>
              <a:rPr lang="en-US" sz="2400" b="1" dirty="0">
                <a:effectLst/>
                <a:latin typeface="Arial" panose="020B0604020202020204" pitchFamily="34" charset="0"/>
                <a:ea typeface="Calibri" panose="020F0502020204030204" pitchFamily="34" charset="0"/>
                <a:cs typeface="Times New Roman" panose="02020603050405020304" pitchFamily="18" charset="0"/>
              </a:rPr>
              <a:t>Dubna</a:t>
            </a:r>
            <a:r>
              <a:rPr lang="en-US" sz="2400" b="1" dirty="0">
                <a:latin typeface="Arial" panose="020B0604020202020204" pitchFamily="34" charset="0"/>
                <a:ea typeface="Calibri" panose="020F0502020204030204" pitchFamily="34" charset="0"/>
                <a:cs typeface="Times New Roman" panose="02020603050405020304" pitchFamily="18" charset="0"/>
              </a:rPr>
              <a:t> </a:t>
            </a:r>
            <a:br>
              <a:rPr lang="en-US" sz="2400" b="1" dirty="0">
                <a:effectLst/>
                <a:latin typeface="Arial" panose="020B0604020202020204" pitchFamily="34" charset="0"/>
                <a:ea typeface="Calibri" panose="020F0502020204030204" pitchFamily="34" charset="0"/>
                <a:cs typeface="Times New Roman" panose="02020603050405020304" pitchFamily="18" charset="0"/>
              </a:rPr>
            </a:br>
            <a:r>
              <a:rPr lang="en-US" sz="24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DESY, and CERN</a:t>
            </a:r>
          </a:p>
          <a:p>
            <a:pPr>
              <a:lnSpc>
                <a:spcPct val="107000"/>
              </a:lnSpc>
              <a:spcAft>
                <a:spcPts val="800"/>
              </a:spcAft>
            </a:pPr>
            <a:endParaRPr lang="en-US" sz="2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b="1" dirty="0">
                <a:solidFill>
                  <a:srgbClr val="2D151C"/>
                </a:solidFill>
                <a:latin typeface="Arial" panose="020B0604020202020204" pitchFamily="34" charset="0"/>
                <a:ea typeface="Calibri" panose="020F0502020204030204" pitchFamily="34" charset="0"/>
                <a:cs typeface="Times New Roman" panose="02020603050405020304" pitchFamily="18" charset="0"/>
              </a:rPr>
              <a:t>In all these places I also had been </a:t>
            </a:r>
            <a:r>
              <a:rPr lang="en-US" sz="2800" b="1" dirty="0" err="1">
                <a:solidFill>
                  <a:srgbClr val="2D151C"/>
                </a:solidFill>
                <a:latin typeface="Arial" panose="020B0604020202020204" pitchFamily="34" charset="0"/>
                <a:ea typeface="Calibri" panose="020F0502020204030204" pitchFamily="34" charset="0"/>
                <a:cs typeface="Times New Roman" panose="02020603050405020304" pitchFamily="18" charset="0"/>
              </a:rPr>
              <a:t>been</a:t>
            </a:r>
            <a:r>
              <a:rPr lang="en-US" sz="2800" b="1" dirty="0">
                <a:solidFill>
                  <a:srgbClr val="2D151C"/>
                </a:solidFill>
                <a:latin typeface="Arial" panose="020B0604020202020204" pitchFamily="34" charset="0"/>
                <a:ea typeface="Calibri" panose="020F0502020204030204" pitchFamily="34" charset="0"/>
                <a:cs typeface="Times New Roman" panose="02020603050405020304" pitchFamily="18" charset="0"/>
              </a:rPr>
              <a:t> active before you</a:t>
            </a:r>
            <a:br>
              <a:rPr lang="en-US" sz="2800" b="1" dirty="0">
                <a:solidFill>
                  <a:srgbClr val="2D151C"/>
                </a:solidFill>
                <a:latin typeface="Arial" panose="020B0604020202020204" pitchFamily="34" charset="0"/>
                <a:ea typeface="Calibri" panose="020F0502020204030204" pitchFamily="34" charset="0"/>
                <a:cs typeface="Times New Roman" panose="02020603050405020304" pitchFamily="18" charset="0"/>
              </a:rPr>
            </a:br>
            <a:r>
              <a:rPr lang="en-US" sz="2800" b="1" dirty="0">
                <a:solidFill>
                  <a:srgbClr val="2D151C"/>
                </a:solidFill>
                <a:latin typeface="Arial" panose="020B0604020202020204" pitchFamily="34" charset="0"/>
                <a:ea typeface="Calibri" panose="020F0502020204030204" pitchFamily="34" charset="0"/>
                <a:cs typeface="Times New Roman" panose="02020603050405020304" pitchFamily="18" charset="0"/>
              </a:rPr>
              <a:t>So</a:t>
            </a:r>
            <a:r>
              <a:rPr lang="en-US" sz="28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en-US" sz="32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common experiences and shared adventures</a:t>
            </a:r>
            <a:br>
              <a:rPr lang="en-US" sz="3600" b="1" dirty="0">
                <a:solidFill>
                  <a:srgbClr val="2D151C"/>
                </a:solidFill>
                <a:latin typeface="Arial" panose="020B0604020202020204" pitchFamily="34" charset="0"/>
                <a:ea typeface="Calibri" panose="020F0502020204030204" pitchFamily="34" charset="0"/>
                <a:cs typeface="Times New Roman" panose="02020603050405020304" pitchFamily="18" charset="0"/>
              </a:rPr>
            </a:br>
            <a:br>
              <a:rPr lang="en-US" sz="3600" b="1" dirty="0">
                <a:solidFill>
                  <a:srgbClr val="2D151C"/>
                </a:solidFill>
                <a:effectLst/>
                <a:latin typeface="Arial" panose="020B0604020202020204" pitchFamily="34" charset="0"/>
                <a:ea typeface="Calibri" panose="020F0502020204030204" pitchFamily="34" charset="0"/>
                <a:cs typeface="Times New Roman" panose="02020603050405020304" pitchFamily="18" charset="0"/>
              </a:rPr>
            </a:br>
            <a:r>
              <a:rPr lang="en-US" sz="1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a:t>
            </a:r>
            <a:endParaRPr lang="en-CH"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CH" sz="2400" b="1" dirty="0">
              <a:solidFill>
                <a:srgbClr val="202122"/>
              </a:solidFill>
              <a:latin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589623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D1847F-9D78-7A47-9042-F15D3A9D5D9A}"/>
              </a:ext>
            </a:extLst>
          </p:cNvPr>
          <p:cNvSpPr txBox="1"/>
          <p:nvPr/>
        </p:nvSpPr>
        <p:spPr>
          <a:xfrm>
            <a:off x="626724" y="621988"/>
            <a:ext cx="10983073" cy="5596981"/>
          </a:xfrm>
          <a:prstGeom prst="rect">
            <a:avLst/>
          </a:prstGeom>
          <a:noFill/>
        </p:spPr>
        <p:txBody>
          <a:bodyPr wrap="square">
            <a:spAutoFit/>
          </a:bodyPr>
          <a:lstStyle/>
          <a:p>
            <a:pPr>
              <a:lnSpc>
                <a:spcPct val="107000"/>
              </a:lnSpc>
              <a:spcAft>
                <a:spcPts val="800"/>
              </a:spcAft>
            </a:pPr>
            <a:r>
              <a:rPr lang="en-US" sz="2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Also </a:t>
            </a:r>
            <a:r>
              <a:rPr lang="en-US" sz="32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in </a:t>
            </a:r>
            <a:r>
              <a:rPr lang="en-US" sz="40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private life </a:t>
            </a:r>
            <a:r>
              <a:rPr lang="en-US" sz="32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we had similar </a:t>
            </a:r>
            <a:r>
              <a:rPr lang="en-US" sz="3200" b="1" dirty="0" err="1">
                <a:solidFill>
                  <a:srgbClr val="0070C0"/>
                </a:solidFill>
                <a:effectLst/>
                <a:latin typeface="Arial" panose="020B0604020202020204" pitchFamily="34" charset="0"/>
                <a:ea typeface="Calibri" panose="020F0502020204030204" pitchFamily="34" charset="0"/>
                <a:cs typeface="Times New Roman" panose="02020603050405020304" pitchFamily="18" charset="0"/>
              </a:rPr>
              <a:t>similar</a:t>
            </a:r>
            <a:r>
              <a:rPr lang="en-US" sz="32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fates</a:t>
            </a:r>
            <a:b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b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32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We both suffered f</a:t>
            </a:r>
            <a:r>
              <a:rPr lang="en-US" sz="3200" b="1" dirty="0">
                <a:solidFill>
                  <a:srgbClr val="202122"/>
                </a:solidFill>
                <a:latin typeface="Arial" panose="020B0604020202020204" pitchFamily="34" charset="0"/>
                <a:ea typeface="Calibri" panose="020F0502020204030204" pitchFamily="34" charset="0"/>
                <a:cs typeface="Times New Roman" panose="02020603050405020304" pitchFamily="18" charset="0"/>
              </a:rPr>
              <a:t>rom </a:t>
            </a:r>
            <a:r>
              <a:rPr lang="en-US" sz="32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dramatic political changes</a:t>
            </a:r>
            <a:endParaRPr lang="en-US" sz="2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b="1" dirty="0">
                <a:solidFill>
                  <a:srgbClr val="202122"/>
                </a:solidFill>
                <a:latin typeface="Arial" panose="020B0604020202020204" pitchFamily="34" charset="0"/>
                <a:ea typeface="Calibri" panose="020F0502020204030204" pitchFamily="34" charset="0"/>
                <a:cs typeface="Times New Roman" panose="02020603050405020304" pitchFamily="18" charset="0"/>
              </a:rPr>
              <a:t>I as refugee from Czechoslovakia, </a:t>
            </a:r>
            <a:br>
              <a:rPr lang="en-US" sz="2800" b="1" dirty="0">
                <a:solidFill>
                  <a:srgbClr val="202122"/>
                </a:solidFill>
                <a:latin typeface="Arial" panose="020B0604020202020204" pitchFamily="34" charset="0"/>
                <a:ea typeface="Calibri" panose="020F0502020204030204" pitchFamily="34" charset="0"/>
                <a:cs typeface="Times New Roman" panose="02020603050405020304" pitchFamily="18" charset="0"/>
              </a:rPr>
            </a:br>
            <a:r>
              <a:rPr lang="en-US" sz="2800" b="1" dirty="0">
                <a:solidFill>
                  <a:srgbClr val="202122"/>
                </a:solidFill>
                <a:latin typeface="Arial" panose="020B0604020202020204" pitchFamily="34" charset="0"/>
                <a:ea typeface="Calibri" panose="020F0502020204030204" pitchFamily="34" charset="0"/>
                <a:cs typeface="Times New Roman" panose="02020603050405020304" pitchFamily="18" charset="0"/>
              </a:rPr>
              <a:t>You were directly affected by the problems following </a:t>
            </a:r>
            <a:br>
              <a:rPr lang="en-US" sz="2800" b="1" dirty="0">
                <a:solidFill>
                  <a:srgbClr val="202122"/>
                </a:solidFill>
                <a:latin typeface="Arial" panose="020B0604020202020204" pitchFamily="34" charset="0"/>
                <a:ea typeface="Calibri" panose="020F0502020204030204" pitchFamily="34" charset="0"/>
                <a:cs typeface="Times New Roman" panose="02020603050405020304" pitchFamily="18" charset="0"/>
              </a:rPr>
            </a:br>
            <a:r>
              <a:rPr lang="en-US" sz="2800" b="1" dirty="0">
                <a:solidFill>
                  <a:srgbClr val="202122"/>
                </a:solidFill>
                <a:latin typeface="Arial" panose="020B0604020202020204" pitchFamily="34" charset="0"/>
                <a:ea typeface="Calibri" panose="020F0502020204030204" pitchFamily="34" charset="0"/>
                <a:cs typeface="Times New Roman" panose="02020603050405020304" pitchFamily="18" charset="0"/>
              </a:rPr>
              <a:t>unification of Germany.</a:t>
            </a:r>
          </a:p>
          <a:p>
            <a:pPr>
              <a:lnSpc>
                <a:spcPct val="107000"/>
              </a:lnSpc>
              <a:spcAft>
                <a:spcPts val="800"/>
              </a:spcAft>
            </a:pPr>
            <a:r>
              <a:rPr lang="en-US" sz="2800" b="1" dirty="0">
                <a:solidFill>
                  <a:srgbClr val="202122"/>
                </a:solidFill>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US" sz="3200" b="1" dirty="0">
                <a:solidFill>
                  <a:schemeClr val="accent6">
                    <a:lumMod val="75000"/>
                  </a:schemeClr>
                </a:solidFill>
                <a:effectLst/>
                <a:latin typeface="Arial" panose="020B0604020202020204" pitchFamily="34" charset="0"/>
                <a:ea typeface="Calibri" panose="020F0502020204030204" pitchFamily="34" charset="0"/>
                <a:cs typeface="Times New Roman" panose="02020603050405020304" pitchFamily="18" charset="0"/>
              </a:rPr>
              <a:t>All this provided an  </a:t>
            </a:r>
            <a:r>
              <a:rPr lang="en-US" sz="32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excellent background </a:t>
            </a:r>
            <a:r>
              <a:rPr lang="en-US" sz="3200" b="1" dirty="0">
                <a:solidFill>
                  <a:schemeClr val="accent6">
                    <a:lumMod val="75000"/>
                  </a:schemeClr>
                </a:solidFill>
                <a:effectLst/>
                <a:latin typeface="Arial" panose="020B0604020202020204" pitchFamily="34" charset="0"/>
                <a:ea typeface="Calibri" panose="020F0502020204030204" pitchFamily="34" charset="0"/>
                <a:cs typeface="Times New Roman" panose="02020603050405020304" pitchFamily="18" charset="0"/>
              </a:rPr>
              <a:t>for mutual understanding </a:t>
            </a:r>
            <a:r>
              <a:rPr lang="en-US" sz="3200" b="1" dirty="0">
                <a:solidFill>
                  <a:schemeClr val="accent6">
                    <a:lumMod val="75000"/>
                  </a:schemeClr>
                </a:solidFill>
                <a:latin typeface="Arial" panose="020B0604020202020204" pitchFamily="34" charset="0"/>
                <a:cs typeface="Times New Roman" panose="02020603050405020304" pitchFamily="18" charset="0"/>
              </a:rPr>
              <a:t>and  </a:t>
            </a:r>
            <a:r>
              <a:rPr lang="en-US" sz="3200" b="1" dirty="0" err="1">
                <a:solidFill>
                  <a:schemeClr val="accent6">
                    <a:lumMod val="75000"/>
                  </a:schemeClr>
                </a:solidFill>
                <a:latin typeface="Arial" panose="020B0604020202020204" pitchFamily="34" charset="0"/>
                <a:cs typeface="Times New Roman" panose="02020603050405020304" pitchFamily="18" charset="0"/>
              </a:rPr>
              <a:t>and</a:t>
            </a:r>
            <a:r>
              <a:rPr lang="en-US" sz="3200" b="1" dirty="0">
                <a:solidFill>
                  <a:schemeClr val="accent6">
                    <a:lumMod val="75000"/>
                  </a:schemeClr>
                </a:solidFill>
                <a:latin typeface="Arial" panose="020B0604020202020204" pitchFamily="34" charset="0"/>
                <a:cs typeface="Times New Roman" panose="02020603050405020304" pitchFamily="18" charset="0"/>
              </a:rPr>
              <a:t> sharing similar general views</a:t>
            </a:r>
          </a:p>
          <a:p>
            <a:pPr>
              <a:lnSpc>
                <a:spcPct val="107000"/>
              </a:lnSpc>
              <a:spcAft>
                <a:spcPts val="800"/>
              </a:spcAft>
            </a:pPr>
            <a:r>
              <a:rPr lang="en-US" sz="3600" b="1" dirty="0">
                <a:solidFill>
                  <a:srgbClr val="FF0000"/>
                </a:solidFill>
                <a:latin typeface="Arial" panose="020B0604020202020204" pitchFamily="34" charset="0"/>
                <a:cs typeface="Times New Roman" panose="02020603050405020304" pitchFamily="18" charset="0"/>
              </a:rPr>
              <a:t>We became friends in an </a:t>
            </a:r>
            <a:r>
              <a:rPr lang="en-US" sz="3600" b="1" dirty="0" err="1">
                <a:solidFill>
                  <a:srgbClr val="FF0000"/>
                </a:solidFill>
                <a:latin typeface="Arial" panose="020B0604020202020204" pitchFamily="34" charset="0"/>
                <a:cs typeface="Times New Roman" panose="02020603050405020304" pitchFamily="18" charset="0"/>
              </a:rPr>
              <a:t>increfibly</a:t>
            </a:r>
            <a:r>
              <a:rPr lang="en-US" sz="3600" b="1" dirty="0">
                <a:solidFill>
                  <a:srgbClr val="FF0000"/>
                </a:solidFill>
                <a:latin typeface="Arial" panose="020B0604020202020204" pitchFamily="34" charset="0"/>
                <a:cs typeface="Times New Roman" panose="02020603050405020304" pitchFamily="18" charset="0"/>
              </a:rPr>
              <a:t> short time</a:t>
            </a:r>
          </a:p>
        </p:txBody>
      </p:sp>
    </p:spTree>
    <p:extLst>
      <p:ext uri="{BB962C8B-B14F-4D97-AF65-F5344CB8AC3E}">
        <p14:creationId xmlns:p14="http://schemas.microsoft.com/office/powerpoint/2010/main" val="3466966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3EE3C48-FDAE-CC5D-7AEC-4D4EA0451EF0}"/>
              </a:ext>
            </a:extLst>
          </p:cNvPr>
          <p:cNvPicPr>
            <a:picLocks noChangeAspect="1"/>
          </p:cNvPicPr>
          <p:nvPr/>
        </p:nvPicPr>
        <p:blipFill rotWithShape="1">
          <a:blip r:embed="rId2"/>
          <a:srcRect l="3045" r="7041" b="-2"/>
          <a:stretch/>
        </p:blipFill>
        <p:spPr>
          <a:xfrm>
            <a:off x="8507303" y="2594610"/>
            <a:ext cx="3498433" cy="2762572"/>
          </a:xfrm>
          <a:prstGeom prst="rect">
            <a:avLst/>
          </a:prstGeom>
        </p:spPr>
      </p:pic>
      <p:sp>
        <p:nvSpPr>
          <p:cNvPr id="3" name="TextBox 2">
            <a:extLst>
              <a:ext uri="{FF2B5EF4-FFF2-40B4-BE49-F238E27FC236}">
                <a16:creationId xmlns:a16="http://schemas.microsoft.com/office/drawing/2014/main" id="{EF01B693-EF03-66B4-6D00-ABDE449F426D}"/>
              </a:ext>
            </a:extLst>
          </p:cNvPr>
          <p:cNvSpPr txBox="1"/>
          <p:nvPr/>
        </p:nvSpPr>
        <p:spPr>
          <a:xfrm>
            <a:off x="742947" y="775418"/>
            <a:ext cx="7372349" cy="5307163"/>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3200" b="1" dirty="0">
                <a:effectLst/>
              </a:rPr>
              <a:t>I learned to appreciate your </a:t>
            </a:r>
            <a:r>
              <a:rPr lang="en-US" sz="3200" b="1" dirty="0">
                <a:solidFill>
                  <a:srgbClr val="FF0000"/>
                </a:solidFill>
                <a:effectLst/>
              </a:rPr>
              <a:t>personality </a:t>
            </a:r>
          </a:p>
          <a:p>
            <a:pPr indent="-228600">
              <a:lnSpc>
                <a:spcPct val="90000"/>
              </a:lnSpc>
              <a:spcAft>
                <a:spcPts val="600"/>
              </a:spcAft>
              <a:buFont typeface="Arial" panose="020B0604020202020204" pitchFamily="34" charset="0"/>
              <a:buChar char="•"/>
            </a:pPr>
            <a:r>
              <a:rPr lang="en-US" sz="3200" b="1" dirty="0">
                <a:effectLst/>
              </a:rPr>
              <a:t>Not only as physicist  </a:t>
            </a:r>
          </a:p>
          <a:p>
            <a:pPr indent="-228600">
              <a:lnSpc>
                <a:spcPct val="90000"/>
              </a:lnSpc>
              <a:spcAft>
                <a:spcPts val="600"/>
              </a:spcAft>
              <a:buFont typeface="Arial" panose="020B0604020202020204" pitchFamily="34" charset="0"/>
              <a:buChar char="•"/>
            </a:pPr>
            <a:r>
              <a:rPr lang="en-US" sz="3200" b="1" dirty="0">
                <a:effectLst/>
              </a:rPr>
              <a:t>but </a:t>
            </a:r>
            <a:r>
              <a:rPr lang="en-US" sz="3200" b="1" dirty="0">
                <a:solidFill>
                  <a:schemeClr val="accent5">
                    <a:lumMod val="50000"/>
                  </a:schemeClr>
                </a:solidFill>
                <a:effectLst/>
              </a:rPr>
              <a:t>your </a:t>
            </a:r>
            <a:r>
              <a:rPr lang="en-US" sz="3200" b="1" dirty="0">
                <a:solidFill>
                  <a:srgbClr val="0070C0"/>
                </a:solidFill>
                <a:effectLst/>
              </a:rPr>
              <a:t>general education and interest  in culture and literature</a:t>
            </a:r>
            <a:r>
              <a:rPr lang="en-US" sz="3200" b="1" dirty="0">
                <a:effectLst/>
              </a:rPr>
              <a:t>,</a:t>
            </a:r>
            <a:br>
              <a:rPr lang="en-US" sz="3200" b="1" dirty="0">
                <a:effectLst/>
              </a:rPr>
            </a:br>
            <a:r>
              <a:rPr lang="en-US" sz="3200" b="1" dirty="0">
                <a:effectLst/>
              </a:rPr>
              <a:t> </a:t>
            </a:r>
            <a:r>
              <a:rPr lang="en-US" sz="3200" b="1" i="1" dirty="0" err="1">
                <a:effectLst/>
              </a:rPr>
              <a:t>Bildung</a:t>
            </a:r>
            <a:r>
              <a:rPr lang="en-US" sz="3200" b="1" dirty="0">
                <a:effectLst/>
              </a:rPr>
              <a:t> as we say in German</a:t>
            </a:r>
          </a:p>
          <a:p>
            <a:pPr indent="-228600">
              <a:lnSpc>
                <a:spcPct val="90000"/>
              </a:lnSpc>
              <a:spcAft>
                <a:spcPts val="600"/>
              </a:spcAft>
              <a:buFont typeface="Arial" panose="020B0604020202020204" pitchFamily="34" charset="0"/>
              <a:buChar char="•"/>
            </a:pPr>
            <a:endParaRPr lang="en-US" sz="3200" b="1" dirty="0"/>
          </a:p>
          <a:p>
            <a:pPr indent="-228600">
              <a:lnSpc>
                <a:spcPct val="90000"/>
              </a:lnSpc>
              <a:spcAft>
                <a:spcPts val="600"/>
              </a:spcAft>
              <a:buFont typeface="Arial" panose="020B0604020202020204" pitchFamily="34" charset="0"/>
              <a:buChar char="•"/>
            </a:pPr>
            <a:r>
              <a:rPr lang="en-US" sz="3200" b="1" dirty="0">
                <a:effectLst/>
              </a:rPr>
              <a:t>I admire  your </a:t>
            </a:r>
            <a:r>
              <a:rPr lang="en-US" sz="4000" b="1" dirty="0">
                <a:solidFill>
                  <a:srgbClr val="FF0000"/>
                </a:solidFill>
                <a:effectLst/>
              </a:rPr>
              <a:t>dry humor</a:t>
            </a:r>
            <a:r>
              <a:rPr lang="en-US" sz="3200" b="1" dirty="0">
                <a:effectLst/>
              </a:rPr>
              <a:t>,</a:t>
            </a:r>
          </a:p>
          <a:p>
            <a:pPr indent="-228600">
              <a:lnSpc>
                <a:spcPct val="90000"/>
              </a:lnSpc>
              <a:spcAft>
                <a:spcPts val="600"/>
              </a:spcAft>
              <a:buFont typeface="Arial" panose="020B0604020202020204" pitchFamily="34" charset="0"/>
              <a:buChar char="•"/>
            </a:pPr>
            <a:r>
              <a:rPr lang="en-US" sz="3200" b="1" dirty="0">
                <a:effectLst/>
              </a:rPr>
              <a:t>you can aptly </a:t>
            </a:r>
            <a:r>
              <a:rPr lang="en-US" sz="3200" b="1" dirty="0" err="1">
                <a:effectLst/>
              </a:rPr>
              <a:t>characterise</a:t>
            </a:r>
            <a:r>
              <a:rPr lang="en-US" sz="3200" b="1" dirty="0">
                <a:effectLst/>
              </a:rPr>
              <a:t> a situation or </a:t>
            </a:r>
            <a:r>
              <a:rPr lang="en-US" sz="3200" b="1" dirty="0" err="1">
                <a:effectLst/>
              </a:rPr>
              <a:t>stigmatise</a:t>
            </a:r>
            <a:r>
              <a:rPr lang="en-US" sz="3200" b="1" dirty="0">
                <a:effectLst/>
              </a:rPr>
              <a:t> it by a short remark</a:t>
            </a:r>
            <a:br>
              <a:rPr lang="en-US" sz="3200" b="1" dirty="0">
                <a:effectLst/>
              </a:rPr>
            </a:br>
            <a:r>
              <a:rPr lang="en-US" sz="3200" b="1" dirty="0">
                <a:effectLst/>
              </a:rPr>
              <a:t>very often by a quotation from </a:t>
            </a:r>
            <a:r>
              <a:rPr lang="en-US" sz="3200" b="1" dirty="0"/>
              <a:t>l</a:t>
            </a:r>
            <a:r>
              <a:rPr lang="en-US" sz="3200" b="1" dirty="0">
                <a:effectLst/>
              </a:rPr>
              <a:t>iterature</a:t>
            </a:r>
          </a:p>
          <a:p>
            <a:pPr indent="-228600">
              <a:lnSpc>
                <a:spcPct val="90000"/>
              </a:lnSpc>
              <a:spcAft>
                <a:spcPts val="600"/>
              </a:spcAft>
              <a:buFont typeface="Arial" panose="020B0604020202020204" pitchFamily="34" charset="0"/>
              <a:buChar char="•"/>
            </a:pPr>
            <a:endParaRPr lang="en-US" sz="1400" b="1" dirty="0"/>
          </a:p>
        </p:txBody>
      </p:sp>
      <p:sp>
        <p:nvSpPr>
          <p:cNvPr id="10" name="Rectangle 9">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4611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0F597F0A-2D2A-3176-0557-FA05382CF11C}"/>
                  </a:ext>
                </a:extLst>
              </p:cNvPr>
              <p:cNvGraphicFramePr>
                <a:graphicFrameLocks noChangeAspect="1"/>
              </p:cNvGraphicFramePr>
              <p:nvPr>
                <p:extLst>
                  <p:ext uri="{D42A27DB-BD31-4B8C-83A1-F6EECF244321}">
                    <p14:modId xmlns:p14="http://schemas.microsoft.com/office/powerpoint/2010/main" val="4005209432"/>
                  </p:ext>
                </p:extLst>
              </p:nvPr>
            </p:nvGraphicFramePr>
            <p:xfrm>
              <a:off x="8081802" y="3541839"/>
              <a:ext cx="4678831" cy="2858962"/>
            </p:xfrm>
            <a:graphic>
              <a:graphicData uri="http://schemas.microsoft.com/office/powerpoint/2016/slidezoom">
                <pslz:sldZm>
                  <pslz:sldZmObj sldId="258" cId="1531480922">
                    <pslz:zmPr id="{725D35FF-55E0-4137-986E-1FACD7EA6D7A}" returnToParent="0" transitionDur="1000">
                      <p166:blipFill xmlns:p166="http://schemas.microsoft.com/office/powerpoint/2016/6/main">
                        <a:blip r:embed="rId2"/>
                        <a:stretch>
                          <a:fillRect/>
                        </a:stretch>
                      </p166:blipFill>
                      <p166:spPr xmlns:p166="http://schemas.microsoft.com/office/powerpoint/2016/6/main">
                        <a:xfrm>
                          <a:off x="0" y="0"/>
                          <a:ext cx="4678831" cy="2858962"/>
                        </a:xfrm>
                        <a:prstGeom prst="rect">
                          <a:avLst/>
                        </a:prstGeom>
                        <a:ln w="3175">
                          <a:solidFill>
                            <a:prstClr val="ltGray"/>
                          </a:solidFill>
                        </a:ln>
                      </p166:spPr>
                    </pslz:zmPr>
                  </pslz:sldZmObj>
                </pslz:sldZm>
              </a:graphicData>
            </a:graphic>
          </p:graphicFrame>
        </mc:Choice>
        <mc:Fallback xmlns="">
          <p:pic>
            <p:nvPicPr>
              <p:cNvPr id="7" name="Slide Zoom 6">
                <a:hlinkClick r:id="rId3" action="ppaction://hlinksldjump"/>
                <a:extLst>
                  <a:ext uri="{FF2B5EF4-FFF2-40B4-BE49-F238E27FC236}">
                    <a16:creationId xmlns:a16="http://schemas.microsoft.com/office/drawing/2014/main" id="{0F597F0A-2D2A-3176-0557-FA05382CF11C}"/>
                  </a:ext>
                </a:extLst>
              </p:cNvPr>
              <p:cNvPicPr>
                <a:picLocks noGrp="1" noRot="1" noChangeAspect="1" noMove="1" noResize="1" noEditPoints="1" noAdjustHandles="1" noChangeArrowheads="1" noChangeShapeType="1"/>
              </p:cNvPicPr>
              <p:nvPr/>
            </p:nvPicPr>
            <p:blipFill>
              <a:blip r:embed="rId4"/>
              <a:stretch>
                <a:fillRect/>
              </a:stretch>
            </p:blipFill>
            <p:spPr>
              <a:xfrm>
                <a:off x="8081802" y="3541839"/>
                <a:ext cx="4678831" cy="2858962"/>
              </a:xfrm>
              <a:prstGeom prst="rect">
                <a:avLst/>
              </a:prstGeom>
              <a:ln w="3175">
                <a:solidFill>
                  <a:prstClr val="ltGray"/>
                </a:solidFill>
              </a:ln>
            </p:spPr>
          </p:pic>
        </mc:Fallback>
      </mc:AlternateContent>
      <p:sp>
        <p:nvSpPr>
          <p:cNvPr id="3" name="TextBox 2">
            <a:extLst>
              <a:ext uri="{FF2B5EF4-FFF2-40B4-BE49-F238E27FC236}">
                <a16:creationId xmlns:a16="http://schemas.microsoft.com/office/drawing/2014/main" id="{4E78CF26-E478-0104-ABD4-A2F529C91A7C}"/>
              </a:ext>
            </a:extLst>
          </p:cNvPr>
          <p:cNvSpPr txBox="1"/>
          <p:nvPr/>
        </p:nvSpPr>
        <p:spPr>
          <a:xfrm>
            <a:off x="631883" y="244140"/>
            <a:ext cx="8604583" cy="3986156"/>
          </a:xfrm>
          <a:prstGeom prst="rect">
            <a:avLst/>
          </a:prstGeom>
          <a:noFill/>
        </p:spPr>
        <p:txBody>
          <a:bodyPr wrap="square">
            <a:spAutoFit/>
          </a:bodyPr>
          <a:lstStyle/>
          <a:p>
            <a:pPr>
              <a:lnSpc>
                <a:spcPct val="107000"/>
              </a:lnSpc>
              <a:spcAft>
                <a:spcPts val="800"/>
              </a:spcAft>
            </a:pPr>
            <a: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An example:</a:t>
            </a:r>
            <a:b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when discussing the </a:t>
            </a:r>
            <a:r>
              <a:rPr lang="en-US" sz="2800" b="1"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behaviourof</a:t>
            </a:r>
            <a: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some colleagues putting forward too much their ego </a:t>
            </a:r>
            <a:r>
              <a:rPr lang="en-US" sz="2800" b="1" dirty="0">
                <a:solidFill>
                  <a:srgbClr val="202122"/>
                </a:solidFill>
                <a:latin typeface="Arial" panose="020B0604020202020204" pitchFamily="34" charset="0"/>
                <a:ea typeface="Calibri" panose="020F0502020204030204" pitchFamily="34" charset="0"/>
                <a:cs typeface="Times New Roman" panose="02020603050405020304" pitchFamily="18" charset="0"/>
              </a:rPr>
              <a:t>Max </a:t>
            </a:r>
            <a:r>
              <a:rPr lang="en-US" sz="2800" b="1" dirty="0" err="1">
                <a:solidFill>
                  <a:srgbClr val="202122"/>
                </a:solidFill>
                <a:latin typeface="Arial" panose="020B0604020202020204" pitchFamily="34" charset="0"/>
                <a:ea typeface="Calibri" panose="020F0502020204030204" pitchFamily="34" charset="0"/>
                <a:cs typeface="Times New Roman" panose="02020603050405020304" pitchFamily="18" charset="0"/>
              </a:rPr>
              <a:t>obsered</a:t>
            </a:r>
            <a:r>
              <a:rPr lang="en-US" sz="2800" b="1" dirty="0">
                <a:solidFill>
                  <a:srgbClr val="202122"/>
                </a:solidFill>
                <a:latin typeface="Arial" panose="020B0604020202020204" pitchFamily="34" charset="0"/>
                <a:ea typeface="Calibri" panose="020F0502020204030204" pitchFamily="34" charset="0"/>
                <a:cs typeface="Times New Roman" panose="02020603050405020304" pitchFamily="18" charset="0"/>
              </a:rPr>
              <a:t> by quoting</a:t>
            </a:r>
            <a:endPar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400" b="1" dirty="0">
                <a:solidFill>
                  <a:schemeClr val="accent5">
                    <a:lumMod val="75000"/>
                  </a:schemeClr>
                </a:solidFill>
                <a:effectLst/>
                <a:latin typeface="Arial" panose="020B0604020202020204" pitchFamily="34" charset="0"/>
                <a:ea typeface="Calibri" panose="020F0502020204030204" pitchFamily="34" charset="0"/>
                <a:cs typeface="Times New Roman" panose="02020603050405020304" pitchFamily="18" charset="0"/>
              </a:rPr>
              <a:t>Goethe has said everybody wants to play the 1, violin  but the 2, violin or flute are also beautiful instruments. And Leonard Bernstein said the best orchestra are the ones with the best </a:t>
            </a:r>
            <a:r>
              <a:rPr lang="en-US" sz="2400" b="1" dirty="0" err="1">
                <a:solidFill>
                  <a:schemeClr val="accent5">
                    <a:lumMod val="75000"/>
                  </a:schemeClr>
                </a:solidFill>
                <a:effectLst/>
                <a:latin typeface="Arial" panose="020B0604020202020204" pitchFamily="34" charset="0"/>
                <a:ea typeface="Calibri" panose="020F0502020204030204" pitchFamily="34" charset="0"/>
                <a:cs typeface="Times New Roman" panose="02020603050405020304" pitchFamily="18" charset="0"/>
              </a:rPr>
              <a:t>scond</a:t>
            </a:r>
            <a:r>
              <a:rPr lang="en-US" sz="2400" b="1" dirty="0">
                <a:solidFill>
                  <a:schemeClr val="accent5">
                    <a:lumMod val="75000"/>
                  </a:schemeClr>
                </a:solidFill>
                <a:effectLst/>
                <a:latin typeface="Arial" panose="020B0604020202020204" pitchFamily="34" charset="0"/>
                <a:ea typeface="Calibri" panose="020F0502020204030204" pitchFamily="34" charset="0"/>
                <a:cs typeface="Times New Roman" panose="02020603050405020304" pitchFamily="18" charset="0"/>
              </a:rPr>
              <a:t> violin since without them there is no m no harmony</a:t>
            </a:r>
            <a:r>
              <a:rPr lang="en-US" sz="2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a:t>
            </a:r>
          </a:p>
        </p:txBody>
      </p:sp>
      <p:sp>
        <p:nvSpPr>
          <p:cNvPr id="4" name="TextBox 3">
            <a:extLst>
              <a:ext uri="{FF2B5EF4-FFF2-40B4-BE49-F238E27FC236}">
                <a16:creationId xmlns:a16="http://schemas.microsoft.com/office/drawing/2014/main" id="{D352004E-62DC-FEA6-6066-337EFB6A4DF1}"/>
              </a:ext>
            </a:extLst>
          </p:cNvPr>
          <p:cNvSpPr txBox="1"/>
          <p:nvPr/>
        </p:nvSpPr>
        <p:spPr>
          <a:xfrm>
            <a:off x="453594" y="4336761"/>
            <a:ext cx="8106673" cy="1815882"/>
          </a:xfrm>
          <a:prstGeom prst="rect">
            <a:avLst/>
          </a:prstGeom>
          <a:noFill/>
        </p:spPr>
        <p:txBody>
          <a:bodyPr wrap="square">
            <a:spAutoFit/>
          </a:bodyPr>
          <a:lstStyle/>
          <a:p>
            <a:r>
              <a:rPr lang="en-US" sz="2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This is the secrete why Max was so successful   in collaborations:</a:t>
            </a:r>
            <a:br>
              <a:rPr lang="en-US" sz="2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br>
            <a:r>
              <a:rPr lang="en-US" sz="2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Max remained overmodest and reserved in the back seat often guiding from there</a:t>
            </a:r>
            <a:endParaRPr lang="en-CH" sz="2800" dirty="0">
              <a:solidFill>
                <a:srgbClr val="FF0000"/>
              </a:solidFill>
            </a:endParaRPr>
          </a:p>
        </p:txBody>
      </p:sp>
      <p:sp>
        <p:nvSpPr>
          <p:cNvPr id="5" name="TextBox 4">
            <a:extLst>
              <a:ext uri="{FF2B5EF4-FFF2-40B4-BE49-F238E27FC236}">
                <a16:creationId xmlns:a16="http://schemas.microsoft.com/office/drawing/2014/main" id="{5BDD08B8-4A2A-B93C-05D3-B73FC618878D}"/>
              </a:ext>
            </a:extLst>
          </p:cNvPr>
          <p:cNvSpPr txBox="1"/>
          <p:nvPr/>
        </p:nvSpPr>
        <p:spPr>
          <a:xfrm>
            <a:off x="9745016" y="3141728"/>
            <a:ext cx="2558266" cy="400110"/>
          </a:xfrm>
          <a:prstGeom prst="rect">
            <a:avLst/>
          </a:prstGeom>
          <a:noFill/>
        </p:spPr>
        <p:txBody>
          <a:bodyPr wrap="square" rtlCol="0">
            <a:spAutoFit/>
          </a:bodyPr>
          <a:lstStyle/>
          <a:p>
            <a:r>
              <a:rPr lang="de-CH" sz="2000" b="1" dirty="0"/>
              <a:t>The </a:t>
            </a:r>
            <a:r>
              <a:rPr lang="de-CH" sz="2000" b="1" dirty="0" err="1"/>
              <a:t>second</a:t>
            </a:r>
            <a:r>
              <a:rPr lang="de-CH" sz="2000" b="1" dirty="0"/>
              <a:t> </a:t>
            </a:r>
            <a:r>
              <a:rPr lang="de-CH" sz="2000" b="1" dirty="0" err="1"/>
              <a:t>violin</a:t>
            </a:r>
            <a:endParaRPr lang="en-CH" sz="2000" b="1" dirty="0"/>
          </a:p>
        </p:txBody>
      </p:sp>
    </p:spTree>
    <p:extLst>
      <p:ext uri="{BB962C8B-B14F-4D97-AF65-F5344CB8AC3E}">
        <p14:creationId xmlns:p14="http://schemas.microsoft.com/office/powerpoint/2010/main" val="427067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2B5AD1D3-8D8F-3DDB-1099-30D2744B0EB7}"/>
                  </a:ext>
                </a:extLst>
              </p:cNvPr>
              <p:cNvGraphicFramePr>
                <a:graphicFrameLocks noChangeAspect="1"/>
              </p:cNvGraphicFramePr>
              <p:nvPr>
                <p:extLst>
                  <p:ext uri="{D42A27DB-BD31-4B8C-83A1-F6EECF244321}">
                    <p14:modId xmlns:p14="http://schemas.microsoft.com/office/powerpoint/2010/main" val="956396655"/>
                  </p:ext>
                </p:extLst>
              </p:nvPr>
            </p:nvGraphicFramePr>
            <p:xfrm>
              <a:off x="-733489" y="1805681"/>
              <a:ext cx="6429547" cy="3616620"/>
            </p:xfrm>
            <a:graphic>
              <a:graphicData uri="http://schemas.microsoft.com/office/powerpoint/2016/slidezoom">
                <pslz:sldZm>
                  <pslz:sldZmObj sldId="259" cId="377913370">
                    <pslz:zmPr id="{E696713D-D851-4A85-B09A-6E76065ADAD7}" returnToParent="0" transitionDur="1000">
                      <p166:blipFill xmlns:p166="http://schemas.microsoft.com/office/powerpoint/2016/6/main">
                        <a:blip r:embed="rId2"/>
                        <a:stretch>
                          <a:fillRect/>
                        </a:stretch>
                      </p166:blipFill>
                      <p166:spPr xmlns:p166="http://schemas.microsoft.com/office/powerpoint/2016/6/main">
                        <a:xfrm>
                          <a:off x="0" y="0"/>
                          <a:ext cx="6429547" cy="3616620"/>
                        </a:xfrm>
                        <a:prstGeom prst="rect">
                          <a:avLst/>
                        </a:prstGeom>
                        <a:ln w="3175">
                          <a:solidFill>
                            <a:prstClr val="ltGray"/>
                          </a:solidFill>
                        </a:ln>
                      </p166:spPr>
                    </pslz:zmPr>
                  </pslz:sldZmObj>
                </pslz:sldZm>
              </a:graphicData>
            </a:graphic>
          </p:graphicFrame>
        </mc:Choice>
        <mc:Fallback xmlns="">
          <p:pic>
            <p:nvPicPr>
              <p:cNvPr id="3" name="Slide Zoom 2">
                <a:hlinkClick r:id="rId3" action="ppaction://hlinksldjump"/>
                <a:extLst>
                  <a:ext uri="{FF2B5EF4-FFF2-40B4-BE49-F238E27FC236}">
                    <a16:creationId xmlns:a16="http://schemas.microsoft.com/office/drawing/2014/main" id="{2B5AD1D3-8D8F-3DDB-1099-30D2744B0EB7}"/>
                  </a:ext>
                </a:extLst>
              </p:cNvPr>
              <p:cNvPicPr>
                <a:picLocks noGrp="1" noRot="1" noChangeAspect="1" noMove="1" noResize="1" noEditPoints="1" noAdjustHandles="1" noChangeArrowheads="1" noChangeShapeType="1"/>
              </p:cNvPicPr>
              <p:nvPr/>
            </p:nvPicPr>
            <p:blipFill>
              <a:blip r:embed="rId4"/>
              <a:stretch>
                <a:fillRect/>
              </a:stretch>
            </p:blipFill>
            <p:spPr>
              <a:xfrm>
                <a:off x="-733489" y="1805681"/>
                <a:ext cx="6429547" cy="3616620"/>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47354288-2871-23DA-1B49-56867C56B7C5}"/>
              </a:ext>
            </a:extLst>
          </p:cNvPr>
          <p:cNvSpPr txBox="1"/>
          <p:nvPr/>
        </p:nvSpPr>
        <p:spPr>
          <a:xfrm>
            <a:off x="656390" y="721404"/>
            <a:ext cx="8631447" cy="1371337"/>
          </a:xfrm>
          <a:prstGeom prst="rect">
            <a:avLst/>
          </a:prstGeom>
          <a:noFill/>
        </p:spPr>
        <p:txBody>
          <a:bodyPr wrap="square">
            <a:spAutoFit/>
          </a:bodyPr>
          <a:lstStyle/>
          <a:p>
            <a:pPr>
              <a:lnSpc>
                <a:spcPct val="107000"/>
              </a:lnSpc>
              <a:spcAft>
                <a:spcPts val="800"/>
              </a:spcAft>
            </a:pPr>
            <a:r>
              <a:rPr lang="en-US" sz="2400" b="1" dirty="0">
                <a:solidFill>
                  <a:srgbClr val="92D050"/>
                </a:solidFill>
                <a:latin typeface="Arial" panose="020B0604020202020204" pitchFamily="34" charset="0"/>
                <a:ea typeface="Calibri" panose="020F0502020204030204" pitchFamily="34" charset="0"/>
                <a:cs typeface="Times New Roman" panose="02020603050405020304" pitchFamily="18" charset="0"/>
              </a:rPr>
              <a:t>T</a:t>
            </a:r>
            <a:r>
              <a:rPr lang="en-US" sz="2400" b="1" dirty="0">
                <a:solidFill>
                  <a:srgbClr val="92D050"/>
                </a:solidFill>
                <a:effectLst/>
                <a:latin typeface="Arial" panose="020B0604020202020204" pitchFamily="34" charset="0"/>
                <a:ea typeface="Calibri" panose="020F0502020204030204" pitchFamily="34" charset="0"/>
                <a:cs typeface="Times New Roman" panose="02020603050405020304" pitchFamily="18" charset="0"/>
              </a:rPr>
              <a:t>he formation of such a  personality would not have been possible  without being imbedded in an </a:t>
            </a:r>
            <a:br>
              <a:rPr lang="en-US" sz="3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br>
            <a:r>
              <a:rPr lang="en-US" sz="3200" b="1" dirty="0" err="1">
                <a:solidFill>
                  <a:srgbClr val="FF0000"/>
                </a:solidFill>
                <a:effectLst/>
                <a:latin typeface="Arial" panose="020B0604020202020204" pitchFamily="34" charset="0"/>
                <a:ea typeface="Calibri" panose="020F0502020204030204" pitchFamily="34" charset="0"/>
                <a:cs typeface="Times New Roman" panose="02020603050405020304" pitchFamily="18" charset="0"/>
              </a:rPr>
              <a:t>mpressive</a:t>
            </a:r>
            <a:r>
              <a:rPr lang="en-US" sz="3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family</a:t>
            </a:r>
            <a:r>
              <a:rPr lang="en-US" sz="2400" b="1" dirty="0">
                <a:solidFill>
                  <a:srgbClr val="92D050"/>
                </a:solidFill>
                <a:effectLst/>
                <a:latin typeface="Arial" panose="020B0604020202020204" pitchFamily="34" charset="0"/>
                <a:ea typeface="Calibri" panose="020F0502020204030204" pitchFamily="34" charset="0"/>
                <a:cs typeface="Times New Roman" panose="02020603050405020304" pitchFamily="18" charset="0"/>
              </a:rPr>
              <a:t>. living  in </a:t>
            </a:r>
            <a:r>
              <a:rPr lang="en-US" sz="2400" b="1" dirty="0">
                <a:solidFill>
                  <a:srgbClr val="92D050"/>
                </a:solidFill>
                <a:latin typeface="Arial" panose="020B0604020202020204" pitchFamily="34" charset="0"/>
                <a:ea typeface="Calibri" panose="020F0502020204030204" pitchFamily="34" charset="0"/>
                <a:cs typeface="Times New Roman" panose="02020603050405020304" pitchFamily="18" charset="0"/>
              </a:rPr>
              <a:t>harmony</a:t>
            </a:r>
            <a:endParaRPr lang="en-CH" sz="2800" dirty="0">
              <a:solidFill>
                <a:srgbClr val="92D05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3583F67-F8CE-485C-252C-9E52B76EF8B9}"/>
              </a:ext>
            </a:extLst>
          </p:cNvPr>
          <p:cNvSpPr txBox="1"/>
          <p:nvPr/>
        </p:nvSpPr>
        <p:spPr>
          <a:xfrm>
            <a:off x="185084" y="5191469"/>
            <a:ext cx="5063706" cy="1200329"/>
          </a:xfrm>
          <a:prstGeom prst="rect">
            <a:avLst/>
          </a:prstGeom>
          <a:noFill/>
        </p:spPr>
        <p:txBody>
          <a:bodyPr wrap="square" rtlCol="0">
            <a:spAutoFit/>
          </a:bodyPr>
          <a:lstStyle/>
          <a:p>
            <a:r>
              <a:rPr lang="de-CH" sz="2400" b="1" dirty="0"/>
              <a:t>Max </a:t>
            </a:r>
            <a:r>
              <a:rPr lang="de-CH" sz="2400" b="1" dirty="0" err="1"/>
              <a:t>with</a:t>
            </a:r>
            <a:r>
              <a:rPr lang="de-CH" sz="2400" b="1" dirty="0"/>
              <a:t> </a:t>
            </a:r>
            <a:r>
              <a:rPr lang="de-CH" sz="2400" b="1" dirty="0" err="1"/>
              <a:t>mother</a:t>
            </a:r>
            <a:r>
              <a:rPr lang="de-CH" sz="2400" b="1" dirty="0"/>
              <a:t> </a:t>
            </a:r>
            <a:br>
              <a:rPr lang="de-CH" sz="2400" b="1" dirty="0"/>
            </a:br>
            <a:r>
              <a:rPr lang="de-CH" sz="2400" b="1" dirty="0"/>
              <a:t> </a:t>
            </a:r>
            <a:r>
              <a:rPr lang="de-CH" sz="2400" b="1" dirty="0" err="1"/>
              <a:t>brother</a:t>
            </a:r>
            <a:r>
              <a:rPr lang="de-CH" sz="2400" b="1" dirty="0"/>
              <a:t> Wolfgang (</a:t>
            </a:r>
            <a:r>
              <a:rPr lang="de-CH" sz="2400" b="1" dirty="0" err="1"/>
              <a:t>literature</a:t>
            </a:r>
            <a:r>
              <a:rPr lang="de-CH" sz="2400" b="1" dirty="0"/>
              <a:t>),</a:t>
            </a:r>
            <a:br>
              <a:rPr lang="de-CH" sz="2400" b="1" dirty="0"/>
            </a:br>
            <a:r>
              <a:rPr lang="de-CH" sz="2400" b="1" dirty="0"/>
              <a:t> </a:t>
            </a:r>
            <a:r>
              <a:rPr lang="de-CH" sz="2400" b="1" dirty="0" err="1"/>
              <a:t>sister</a:t>
            </a:r>
            <a:r>
              <a:rPr lang="de-CH" sz="2400" b="1" dirty="0"/>
              <a:t> </a:t>
            </a:r>
            <a:r>
              <a:rPr lang="de-CH" sz="2400" b="1" dirty="0" err="1"/>
              <a:t>Katharia</a:t>
            </a:r>
            <a:r>
              <a:rPr lang="de-CH" sz="2400" b="1" dirty="0"/>
              <a:t> (</a:t>
            </a:r>
            <a:r>
              <a:rPr lang="de-CH" sz="2400" b="1" dirty="0" err="1"/>
              <a:t>art</a:t>
            </a:r>
            <a:r>
              <a:rPr lang="de-CH" sz="2400" b="1" dirty="0"/>
              <a:t>)</a:t>
            </a:r>
            <a:endParaRPr lang="en-CH" sz="2400" b="1" dirty="0"/>
          </a:p>
        </p:txBody>
      </p:sp>
      <p:pic>
        <p:nvPicPr>
          <p:cNvPr id="9" name="Picture 8">
            <a:extLst>
              <a:ext uri="{FF2B5EF4-FFF2-40B4-BE49-F238E27FC236}">
                <a16:creationId xmlns:a16="http://schemas.microsoft.com/office/drawing/2014/main" id="{D0673EB7-AC48-34A1-5065-E40882091AFF}"/>
              </a:ext>
            </a:extLst>
          </p:cNvPr>
          <p:cNvPicPr>
            <a:picLocks noChangeAspect="1"/>
          </p:cNvPicPr>
          <p:nvPr/>
        </p:nvPicPr>
        <p:blipFill>
          <a:blip r:embed="rId5"/>
          <a:stretch>
            <a:fillRect/>
          </a:stretch>
        </p:blipFill>
        <p:spPr>
          <a:xfrm>
            <a:off x="4777484" y="1979377"/>
            <a:ext cx="6018726" cy="3385534"/>
          </a:xfrm>
          <a:prstGeom prst="rect">
            <a:avLst/>
          </a:prstGeom>
        </p:spPr>
      </p:pic>
      <p:sp>
        <p:nvSpPr>
          <p:cNvPr id="2" name="TextBox 1">
            <a:extLst>
              <a:ext uri="{FF2B5EF4-FFF2-40B4-BE49-F238E27FC236}">
                <a16:creationId xmlns:a16="http://schemas.microsoft.com/office/drawing/2014/main" id="{45CCB158-8819-4F1E-AC30-6CA8B7518AD7}"/>
              </a:ext>
            </a:extLst>
          </p:cNvPr>
          <p:cNvSpPr txBox="1"/>
          <p:nvPr/>
        </p:nvSpPr>
        <p:spPr>
          <a:xfrm>
            <a:off x="6096000" y="5422301"/>
            <a:ext cx="4815840" cy="830997"/>
          </a:xfrm>
          <a:prstGeom prst="rect">
            <a:avLst/>
          </a:prstGeom>
          <a:noFill/>
        </p:spPr>
        <p:txBody>
          <a:bodyPr wrap="square" rtlCol="0">
            <a:spAutoFit/>
          </a:bodyPr>
          <a:lstStyle/>
          <a:p>
            <a:r>
              <a:rPr lang="de-CH" sz="2400" b="1" dirty="0"/>
              <a:t>Max and </a:t>
            </a:r>
            <a:r>
              <a:rPr lang="de-CH" sz="2400" b="1" dirty="0" err="1"/>
              <a:t>mother</a:t>
            </a:r>
            <a:r>
              <a:rPr lang="de-CH" sz="2400" b="1" dirty="0"/>
              <a:t> (expert in </a:t>
            </a:r>
            <a:r>
              <a:rPr lang="de-CH" sz="2400" b="1" dirty="0" err="1"/>
              <a:t>Slviatic</a:t>
            </a:r>
            <a:r>
              <a:rPr lang="de-CH" sz="2400" b="1" dirty="0"/>
              <a:t>)</a:t>
            </a:r>
            <a:br>
              <a:rPr lang="de-CH" sz="2400" b="1" dirty="0"/>
            </a:br>
            <a:r>
              <a:rPr lang="de-CH" sz="2400" b="1" dirty="0"/>
              <a:t>in a British </a:t>
            </a:r>
            <a:r>
              <a:rPr lang="de-CH" sz="2400" b="1" dirty="0" err="1"/>
              <a:t>library</a:t>
            </a:r>
            <a:endParaRPr lang="en-CH" sz="2400" b="1" dirty="0"/>
          </a:p>
        </p:txBody>
      </p:sp>
    </p:spTree>
    <p:extLst>
      <p:ext uri="{BB962C8B-B14F-4D97-AF65-F5344CB8AC3E}">
        <p14:creationId xmlns:p14="http://schemas.microsoft.com/office/powerpoint/2010/main" val="4180394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lz="http://schemas.microsoft.com/office/powerpoint/2016/slidezoom" Requires="pslz">
          <p:graphicFrame>
            <p:nvGraphicFramePr>
              <p:cNvPr id="12" name="Slide Zoom 11">
                <a:extLst>
                  <a:ext uri="{FF2B5EF4-FFF2-40B4-BE49-F238E27FC236}">
                    <a16:creationId xmlns:a16="http://schemas.microsoft.com/office/drawing/2014/main" id="{4F18DEAF-ED31-851F-1B34-5FE0A5DC75A8}"/>
                  </a:ext>
                </a:extLst>
              </p:cNvPr>
              <p:cNvGraphicFramePr>
                <a:graphicFrameLocks noChangeAspect="1"/>
              </p:cNvGraphicFramePr>
              <p:nvPr>
                <p:extLst>
                  <p:ext uri="{D42A27DB-BD31-4B8C-83A1-F6EECF244321}">
                    <p14:modId xmlns:p14="http://schemas.microsoft.com/office/powerpoint/2010/main" val="1985252802"/>
                  </p:ext>
                </p:extLst>
              </p:nvPr>
            </p:nvGraphicFramePr>
            <p:xfrm>
              <a:off x="5665534" y="1776549"/>
              <a:ext cx="7934620" cy="4463224"/>
            </p:xfrm>
            <a:graphic>
              <a:graphicData uri="http://schemas.microsoft.com/office/powerpoint/2016/slidezoom">
                <pslz:sldZm>
                  <pslz:sldZmObj sldId="263" cId="2262551849">
                    <pslz:zmPr id="{4609FA1D-BB51-476D-8D24-E64C36E93E66}" returnToParent="0" transitionDur="1000">
                      <p166:blipFill xmlns:p166="http://schemas.microsoft.com/office/powerpoint/2016/6/main">
                        <a:blip r:embed="rId2"/>
                        <a:stretch>
                          <a:fillRect/>
                        </a:stretch>
                      </p166:blipFill>
                      <p166:spPr xmlns:p166="http://schemas.microsoft.com/office/powerpoint/2016/6/main">
                        <a:xfrm>
                          <a:off x="0" y="0"/>
                          <a:ext cx="7934620" cy="4463224"/>
                        </a:xfrm>
                        <a:prstGeom prst="rect">
                          <a:avLst/>
                        </a:prstGeom>
                        <a:ln w="3175">
                          <a:solidFill>
                            <a:prstClr val="ltGray"/>
                          </a:solidFill>
                        </a:ln>
                      </p166:spPr>
                    </pslz:zmPr>
                  </pslz:sldZmObj>
                </pslz:sldZm>
              </a:graphicData>
            </a:graphic>
          </p:graphicFrame>
        </mc:Choice>
        <mc:Fallback>
          <p:pic>
            <p:nvPicPr>
              <p:cNvPr id="12" name="Slide Zoom 11">
                <a:hlinkClick r:id="rId3" action="ppaction://hlinksldjump"/>
                <a:extLst>
                  <a:ext uri="{FF2B5EF4-FFF2-40B4-BE49-F238E27FC236}">
                    <a16:creationId xmlns:a16="http://schemas.microsoft.com/office/drawing/2014/main" id="{4F18DEAF-ED31-851F-1B34-5FE0A5DC75A8}"/>
                  </a:ext>
                </a:extLst>
              </p:cNvPr>
              <p:cNvPicPr>
                <a:picLocks noGrp="1" noRot="1" noChangeAspect="1" noMove="1" noResize="1" noEditPoints="1" noAdjustHandles="1" noChangeArrowheads="1" noChangeShapeType="1"/>
              </p:cNvPicPr>
              <p:nvPr/>
            </p:nvPicPr>
            <p:blipFill>
              <a:blip r:embed="rId2"/>
              <a:stretch>
                <a:fillRect/>
              </a:stretch>
            </p:blipFill>
            <p:spPr>
              <a:xfrm>
                <a:off x="5665534" y="1776549"/>
                <a:ext cx="7934620" cy="4463224"/>
              </a:xfrm>
              <a:prstGeom prst="rect">
                <a:avLst/>
              </a:prstGeom>
              <a:ln w="3175">
                <a:solidFill>
                  <a:prstClr val="ltGray"/>
                </a:solidFill>
              </a:ln>
            </p:spPr>
          </p:pic>
        </mc:Fallback>
      </mc:AlternateContent>
      <p:sp>
        <p:nvSpPr>
          <p:cNvPr id="5" name="TextBox 4">
            <a:extLst>
              <a:ext uri="{FF2B5EF4-FFF2-40B4-BE49-F238E27FC236}">
                <a16:creationId xmlns:a16="http://schemas.microsoft.com/office/drawing/2014/main" id="{5897D27B-FBE2-8482-3FB4-F2BBBC8BD293}"/>
              </a:ext>
            </a:extLst>
          </p:cNvPr>
          <p:cNvSpPr txBox="1"/>
          <p:nvPr/>
        </p:nvSpPr>
        <p:spPr>
          <a:xfrm>
            <a:off x="165462" y="444137"/>
            <a:ext cx="9248503" cy="2380647"/>
          </a:xfrm>
          <a:prstGeom prst="rect">
            <a:avLst/>
          </a:prstGeom>
          <a:noFill/>
        </p:spPr>
        <p:txBody>
          <a:bodyPr wrap="square">
            <a:spAutoFit/>
          </a:bodyPr>
          <a:lstStyle/>
          <a:p>
            <a:pPr>
              <a:lnSpc>
                <a:spcPct val="107000"/>
              </a:lnSpc>
              <a:spcAft>
                <a:spcPts val="800"/>
              </a:spcAft>
            </a:pPr>
            <a: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And of course, a </a:t>
            </a:r>
            <a:r>
              <a:rPr lang="en-US" sz="28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charming wife Uta </a:t>
            </a:r>
            <a: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who with all her competence  could not only help you in all </a:t>
            </a:r>
            <a:r>
              <a:rPr lang="en-US" sz="2800" b="1" dirty="0" err="1">
                <a:solidFill>
                  <a:srgbClr val="202122"/>
                </a:solidFill>
                <a:effectLst/>
                <a:latin typeface="Arial" panose="020B0604020202020204" pitchFamily="34" charset="0"/>
                <a:ea typeface="Calibri" panose="020F0502020204030204" pitchFamily="34" charset="0"/>
                <a:cs typeface="Times New Roman" panose="02020603050405020304" pitchFamily="18" charset="0"/>
              </a:rPr>
              <a:t>LHeC</a:t>
            </a:r>
            <a: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activities but she is so full of</a:t>
            </a:r>
            <a:b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t>
            </a:r>
            <a:r>
              <a:rPr lang="en-US" sz="2800" b="1" dirty="0">
                <a:solidFill>
                  <a:srgbClr val="202122"/>
                </a:solidFill>
                <a:latin typeface="Arial" panose="020B0604020202020204" pitchFamily="34" charset="0"/>
                <a:ea typeface="Calibri" panose="020F0502020204030204" pitchFamily="34" charset="0"/>
                <a:cs typeface="Times New Roman" panose="02020603050405020304" pitchFamily="18" charset="0"/>
              </a:rPr>
              <a:t>joy of  life and  </a:t>
            </a:r>
            <a: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charm which she can transmit to others and contributes to your general happiness</a:t>
            </a:r>
            <a:endParaRPr lang="en-CH" sz="32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20240F47-E127-D06F-1836-760868CBC276}"/>
              </a:ext>
            </a:extLst>
          </p:cNvPr>
          <p:cNvPicPr>
            <a:picLocks noChangeAspect="1"/>
          </p:cNvPicPr>
          <p:nvPr/>
        </p:nvPicPr>
        <p:blipFill>
          <a:blip r:embed="rId4"/>
          <a:stretch>
            <a:fillRect/>
          </a:stretch>
        </p:blipFill>
        <p:spPr>
          <a:xfrm>
            <a:off x="1828455" y="2940951"/>
            <a:ext cx="4706520" cy="3523793"/>
          </a:xfrm>
          <a:prstGeom prst="rect">
            <a:avLst/>
          </a:prstGeom>
        </p:spPr>
      </p:pic>
    </p:spTree>
    <p:extLst>
      <p:ext uri="{BB962C8B-B14F-4D97-AF65-F5344CB8AC3E}">
        <p14:creationId xmlns:p14="http://schemas.microsoft.com/office/powerpoint/2010/main" val="35319180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3" name="Rectangle 41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8800D81A-CB18-6826-B4DE-07BACAB8DC6B}"/>
              </a:ext>
            </a:extLst>
          </p:cNvPr>
          <p:cNvPicPr>
            <a:picLocks noChangeAspect="1"/>
          </p:cNvPicPr>
          <p:nvPr/>
        </p:nvPicPr>
        <p:blipFill rotWithShape="1">
          <a:blip r:embed="rId2"/>
          <a:srcRect t="11877" b="25285"/>
          <a:stretch/>
        </p:blipFill>
        <p:spPr>
          <a:xfrm>
            <a:off x="2085654" y="2259805"/>
            <a:ext cx="8580821" cy="4825817"/>
          </a:xfrm>
          <a:prstGeom prst="rect">
            <a:avLst/>
          </a:prstGeom>
        </p:spPr>
      </p:pic>
      <p:sp>
        <p:nvSpPr>
          <p:cNvPr id="2" name="TextBox 1">
            <a:extLst>
              <a:ext uri="{FF2B5EF4-FFF2-40B4-BE49-F238E27FC236}">
                <a16:creationId xmlns:a16="http://schemas.microsoft.com/office/drawing/2014/main" id="{8026BC4A-1137-DA02-0456-8E6481F428BD}"/>
              </a:ext>
            </a:extLst>
          </p:cNvPr>
          <p:cNvSpPr txBox="1"/>
          <p:nvPr/>
        </p:nvSpPr>
        <p:spPr>
          <a:xfrm rot="21067014">
            <a:off x="627060" y="873678"/>
            <a:ext cx="7328019" cy="1077218"/>
          </a:xfrm>
          <a:prstGeom prst="rect">
            <a:avLst/>
          </a:prstGeom>
          <a:noFill/>
        </p:spPr>
        <p:txBody>
          <a:bodyPr wrap="square" rtlCol="0">
            <a:spAutoFit/>
          </a:bodyPr>
          <a:lstStyle/>
          <a:p>
            <a:r>
              <a:rPr lang="de-CH" sz="3200" b="1" dirty="0">
                <a:solidFill>
                  <a:srgbClr val="00B0F0"/>
                </a:solidFill>
              </a:rPr>
              <a:t> </a:t>
            </a:r>
            <a:r>
              <a:rPr lang="de-CH" sz="3200" b="1" dirty="0" err="1">
                <a:solidFill>
                  <a:srgbClr val="00B0F0"/>
                </a:solidFill>
              </a:rPr>
              <a:t>advice</a:t>
            </a:r>
            <a:r>
              <a:rPr lang="de-CH" sz="3200" b="1" dirty="0">
                <a:solidFill>
                  <a:srgbClr val="00B0F0"/>
                </a:solidFill>
              </a:rPr>
              <a:t> </a:t>
            </a:r>
            <a:r>
              <a:rPr lang="de-CH" sz="3200" b="1" dirty="0" err="1">
                <a:solidFill>
                  <a:srgbClr val="00B0F0"/>
                </a:solidFill>
              </a:rPr>
              <a:t>oby</a:t>
            </a:r>
            <a:r>
              <a:rPr lang="de-CH" sz="3200" b="1" dirty="0">
                <a:solidFill>
                  <a:srgbClr val="00B0F0"/>
                </a:solidFill>
              </a:rPr>
              <a:t> an </a:t>
            </a:r>
            <a:r>
              <a:rPr lang="de-CH" sz="3200" b="1" dirty="0" err="1">
                <a:solidFill>
                  <a:srgbClr val="00B0F0"/>
                </a:solidFill>
              </a:rPr>
              <a:t>old</a:t>
            </a:r>
            <a:r>
              <a:rPr lang="de-CH" sz="3200" b="1" dirty="0">
                <a:solidFill>
                  <a:srgbClr val="00B0F0"/>
                </a:solidFill>
              </a:rPr>
              <a:t> friend : in  </a:t>
            </a:r>
            <a:r>
              <a:rPr lang="de-CH" sz="3200" b="1" dirty="0" err="1">
                <a:solidFill>
                  <a:srgbClr val="00B0F0"/>
                </a:solidFill>
              </a:rPr>
              <a:t>future</a:t>
            </a:r>
            <a:br>
              <a:rPr lang="de-CH" sz="3200" b="1" dirty="0">
                <a:solidFill>
                  <a:srgbClr val="00B0F0"/>
                </a:solidFill>
              </a:rPr>
            </a:br>
            <a:r>
              <a:rPr lang="de-CH" sz="3200" b="1" dirty="0">
                <a:solidFill>
                  <a:srgbClr val="00B0F0"/>
                </a:solidFill>
              </a:rPr>
              <a:t>relax, </a:t>
            </a:r>
            <a:r>
              <a:rPr lang="de-CH" sz="3200" b="1" dirty="0" err="1">
                <a:solidFill>
                  <a:srgbClr val="00B0F0"/>
                </a:solidFill>
              </a:rPr>
              <a:t>spemd</a:t>
            </a:r>
            <a:r>
              <a:rPr lang="de-CH" sz="3200" b="1" dirty="0">
                <a:solidFill>
                  <a:srgbClr val="00B0F0"/>
                </a:solidFill>
              </a:rPr>
              <a:t>  </a:t>
            </a:r>
            <a:r>
              <a:rPr lang="de-CH" sz="3200" b="1" dirty="0" err="1">
                <a:solidFill>
                  <a:srgbClr val="00B0F0"/>
                </a:solidFill>
              </a:rPr>
              <a:t>more</a:t>
            </a:r>
            <a:r>
              <a:rPr lang="de-CH" sz="3200" b="1" dirty="0">
                <a:solidFill>
                  <a:srgbClr val="00B0F0"/>
                </a:solidFill>
              </a:rPr>
              <a:t> time </a:t>
            </a:r>
            <a:r>
              <a:rPr lang="de-CH" sz="3200" b="1" dirty="0" err="1">
                <a:solidFill>
                  <a:srgbClr val="00B0F0"/>
                </a:solidFill>
              </a:rPr>
              <a:t>with</a:t>
            </a:r>
            <a:r>
              <a:rPr lang="de-CH" sz="3200" b="1" dirty="0">
                <a:solidFill>
                  <a:srgbClr val="00B0F0"/>
                </a:solidFill>
              </a:rPr>
              <a:t> </a:t>
            </a:r>
            <a:r>
              <a:rPr lang="de-CH" sz="3200" b="1" dirty="0" err="1">
                <a:solidFill>
                  <a:srgbClr val="00B0F0"/>
                </a:solidFill>
              </a:rPr>
              <a:t>your</a:t>
            </a:r>
            <a:r>
              <a:rPr lang="de-CH" sz="3200" b="1" dirty="0">
                <a:solidFill>
                  <a:srgbClr val="00B0F0"/>
                </a:solidFill>
              </a:rPr>
              <a:t> </a:t>
            </a:r>
            <a:r>
              <a:rPr lang="de-CH" sz="3200" b="1" dirty="0" err="1">
                <a:solidFill>
                  <a:srgbClr val="00B0F0"/>
                </a:solidFill>
              </a:rPr>
              <a:t>family</a:t>
            </a:r>
            <a:endParaRPr lang="en-CH" sz="3200" b="1" dirty="0">
              <a:solidFill>
                <a:srgbClr val="00B0F0"/>
              </a:solidFill>
            </a:endParaRPr>
          </a:p>
        </p:txBody>
      </p:sp>
    </p:spTree>
    <p:extLst>
      <p:ext uri="{BB962C8B-B14F-4D97-AF65-F5344CB8AC3E}">
        <p14:creationId xmlns:p14="http://schemas.microsoft.com/office/powerpoint/2010/main" val="897778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B0A435C-8BC1-357B-C2BD-E1432D4146FF}"/>
              </a:ext>
            </a:extLst>
          </p:cNvPr>
          <p:cNvSpPr txBox="1"/>
          <p:nvPr/>
        </p:nvSpPr>
        <p:spPr>
          <a:xfrm>
            <a:off x="640080" y="2790726"/>
            <a:ext cx="5029412" cy="2923986"/>
          </a:xfrm>
          <a:prstGeom prst="rect">
            <a:avLst/>
          </a:prstGeom>
        </p:spPr>
        <p:txBody>
          <a:bodyPr vert="horz" lIns="91440" tIns="45720" rIns="91440" bIns="45720" rtlCol="0">
            <a:normAutofit/>
          </a:bodyPr>
          <a:lstStyle/>
          <a:p>
            <a:pPr>
              <a:lnSpc>
                <a:spcPct val="90000"/>
              </a:lnSpc>
              <a:spcAft>
                <a:spcPts val="800"/>
              </a:spcAft>
            </a:pPr>
            <a:br>
              <a:rPr lang="en-US" sz="2800" b="1" dirty="0">
                <a:effectLst/>
              </a:rPr>
            </a:br>
            <a:r>
              <a:rPr lang="en-US" sz="3200" b="1" dirty="0">
                <a:solidFill>
                  <a:srgbClr val="0070C0"/>
                </a:solidFill>
              </a:rPr>
              <a:t>Best wishes </a:t>
            </a:r>
            <a:r>
              <a:rPr lang="en-US" sz="3200" b="1" dirty="0">
                <a:solidFill>
                  <a:srgbClr val="0070C0"/>
                </a:solidFill>
                <a:effectLst/>
              </a:rPr>
              <a:t>for many years</a:t>
            </a:r>
            <a:br>
              <a:rPr lang="en-US" sz="3200" b="1" dirty="0">
                <a:solidFill>
                  <a:srgbClr val="0070C0"/>
                </a:solidFill>
                <a:effectLst/>
              </a:rPr>
            </a:br>
            <a:br>
              <a:rPr lang="en-US" sz="3200" b="1" dirty="0">
                <a:solidFill>
                  <a:srgbClr val="0070C0"/>
                </a:solidFill>
                <a:effectLst/>
              </a:rPr>
            </a:br>
            <a:r>
              <a:rPr lang="en-US" sz="3200" b="1" dirty="0">
                <a:solidFill>
                  <a:srgbClr val="0070C0"/>
                </a:solidFill>
              </a:rPr>
              <a:t>. And  we still need you</a:t>
            </a:r>
            <a:br>
              <a:rPr lang="en-US" sz="3200" b="1" dirty="0">
                <a:solidFill>
                  <a:srgbClr val="0070C0"/>
                </a:solidFill>
              </a:rPr>
            </a:br>
            <a:r>
              <a:rPr lang="en-US" sz="3200" b="1" dirty="0">
                <a:solidFill>
                  <a:srgbClr val="0070C0"/>
                </a:solidFill>
              </a:rPr>
              <a:t> </a:t>
            </a:r>
            <a:endParaRPr lang="en-US" sz="3200" b="1" dirty="0">
              <a:solidFill>
                <a:srgbClr val="0070C0"/>
              </a:solidFill>
              <a:effectLst/>
            </a:endParaRPr>
          </a:p>
          <a:p>
            <a:pPr indent="-228600">
              <a:lnSpc>
                <a:spcPct val="90000"/>
              </a:lnSpc>
              <a:spcAft>
                <a:spcPts val="800"/>
              </a:spcAft>
              <a:buFont typeface="Arial" panose="020B0604020202020204" pitchFamily="34" charset="0"/>
              <a:buChar char="•"/>
            </a:pPr>
            <a:r>
              <a:rPr lang="en-US" sz="3200" b="1" dirty="0">
                <a:solidFill>
                  <a:srgbClr val="FF0000"/>
                </a:solidFill>
                <a:effectLst/>
              </a:rPr>
              <a:t>Ad </a:t>
            </a:r>
            <a:r>
              <a:rPr lang="en-US" sz="3200" b="1" dirty="0" err="1">
                <a:solidFill>
                  <a:srgbClr val="FF0000"/>
                </a:solidFill>
                <a:effectLst/>
              </a:rPr>
              <a:t>multos</a:t>
            </a:r>
            <a:r>
              <a:rPr lang="en-US" sz="3200" b="1" dirty="0">
                <a:solidFill>
                  <a:srgbClr val="FF0000"/>
                </a:solidFill>
                <a:effectLst/>
              </a:rPr>
              <a:t> </a:t>
            </a:r>
            <a:r>
              <a:rPr lang="en-US" sz="3200" b="1" dirty="0" err="1">
                <a:solidFill>
                  <a:srgbClr val="FF0000"/>
                </a:solidFill>
                <a:effectLst/>
              </a:rPr>
              <a:t>annos</a:t>
            </a:r>
            <a:r>
              <a:rPr lang="en-US" sz="3200" b="1" dirty="0">
                <a:solidFill>
                  <a:srgbClr val="FF0000"/>
                </a:solidFill>
                <a:effectLst/>
              </a:rPr>
              <a:t>!</a:t>
            </a:r>
          </a:p>
        </p:txBody>
      </p:sp>
      <p:pic>
        <p:nvPicPr>
          <p:cNvPr id="2050" name="Picture 2" descr="See the source image">
            <a:extLst>
              <a:ext uri="{FF2B5EF4-FFF2-40B4-BE49-F238E27FC236}">
                <a16:creationId xmlns:a16="http://schemas.microsoft.com/office/drawing/2014/main" id="{0C51FC60-B3C7-21F0-6CE1-70D9C8D25D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509" r="1"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61900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D340-1867-4073-0FC9-9723151F9633}"/>
              </a:ext>
            </a:extLst>
          </p:cNvPr>
          <p:cNvSpPr>
            <a:spLocks noGrp="1"/>
          </p:cNvSpPr>
          <p:nvPr>
            <p:ph type="title"/>
          </p:nvPr>
        </p:nvSpPr>
        <p:spPr/>
        <p:txBody>
          <a:bodyPr/>
          <a:lstStyle/>
          <a:p>
            <a:endParaRPr lang="en-CH" dirty="0"/>
          </a:p>
        </p:txBody>
      </p:sp>
      <p:sp>
        <p:nvSpPr>
          <p:cNvPr id="3" name="Content Placeholder 2">
            <a:extLst>
              <a:ext uri="{FF2B5EF4-FFF2-40B4-BE49-F238E27FC236}">
                <a16:creationId xmlns:a16="http://schemas.microsoft.com/office/drawing/2014/main" id="{11CC7396-8E74-EA7D-A04C-71A80F205CDA}"/>
              </a:ext>
            </a:extLst>
          </p:cNvPr>
          <p:cNvSpPr>
            <a:spLocks noGrp="1"/>
          </p:cNvSpPr>
          <p:nvPr>
            <p:ph idx="1"/>
          </p:nvPr>
        </p:nvSpPr>
        <p:spPr/>
        <p:txBody>
          <a:bodyPr/>
          <a:lstStyle/>
          <a:p>
            <a:endParaRPr lang="en-CH" dirty="0"/>
          </a:p>
        </p:txBody>
      </p:sp>
      <p:pic>
        <p:nvPicPr>
          <p:cNvPr id="2050" name="12C50087-8639-4C1A-BAAC-B5726FC39BF3">
            <a:extLst>
              <a:ext uri="{FF2B5EF4-FFF2-40B4-BE49-F238E27FC236}">
                <a16:creationId xmlns:a16="http://schemas.microsoft.com/office/drawing/2014/main" id="{E6CCE40D-4D02-F88F-7EB6-D929B0D469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045" y="1515587"/>
            <a:ext cx="6837045" cy="5127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199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A99D0-DEBF-B8F8-BE28-F985988DF467}"/>
              </a:ext>
            </a:extLst>
          </p:cNvPr>
          <p:cNvSpPr>
            <a:spLocks noGrp="1"/>
          </p:cNvSpPr>
          <p:nvPr>
            <p:ph type="title"/>
          </p:nvPr>
        </p:nvSpPr>
        <p:spPr/>
        <p:txBody>
          <a:bodyPr/>
          <a:lstStyle/>
          <a:p>
            <a:endParaRPr lang="en-CH"/>
          </a:p>
        </p:txBody>
      </p:sp>
      <p:pic>
        <p:nvPicPr>
          <p:cNvPr id="4" name="Content Placeholder 3">
            <a:extLst>
              <a:ext uri="{FF2B5EF4-FFF2-40B4-BE49-F238E27FC236}">
                <a16:creationId xmlns:a16="http://schemas.microsoft.com/office/drawing/2014/main" id="{FD3D4733-1E6D-EB0F-047C-F17E9A78B869}"/>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artisticPaintStrokes/>
                    </a14:imgEffect>
                    <a14:imgEffect>
                      <a14:brightnessContrast contrast="-20000"/>
                    </a14:imgEffect>
                  </a14:imgLayer>
                </a14:imgProps>
              </a:ext>
            </a:extLst>
          </a:blip>
          <a:stretch>
            <a:fillRect/>
          </a:stretch>
        </p:blipFill>
        <p:spPr>
          <a:xfrm>
            <a:off x="2320290" y="1825625"/>
            <a:ext cx="6132732" cy="5744440"/>
          </a:xfrm>
          <a:prstGeom prst="rect">
            <a:avLst/>
          </a:prstGeom>
        </p:spPr>
      </p:pic>
    </p:spTree>
    <p:extLst>
      <p:ext uri="{BB962C8B-B14F-4D97-AF65-F5344CB8AC3E}">
        <p14:creationId xmlns:p14="http://schemas.microsoft.com/office/powerpoint/2010/main" val="2262551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2B7EC4-ADAD-078F-62B8-C91C65BF9E3C}"/>
              </a:ext>
            </a:extLst>
          </p:cNvPr>
          <p:cNvSpPr txBox="1"/>
          <p:nvPr/>
        </p:nvSpPr>
        <p:spPr>
          <a:xfrm>
            <a:off x="1168428" y="410080"/>
            <a:ext cx="8002088" cy="3662541"/>
          </a:xfrm>
          <a:prstGeom prst="rect">
            <a:avLst/>
          </a:prstGeom>
          <a:noFill/>
        </p:spPr>
        <p:txBody>
          <a:bodyPr wrap="square">
            <a:spAutoFit/>
          </a:bodyPr>
          <a:lstStyle/>
          <a:p>
            <a:r>
              <a:rPr lang="de-CH" sz="2800" b="1" dirty="0">
                <a:solidFill>
                  <a:srgbClr val="33CC33"/>
                </a:solidFill>
              </a:rPr>
              <a:t>70th </a:t>
            </a:r>
            <a:r>
              <a:rPr lang="de-CH" sz="2800" b="1" dirty="0" err="1">
                <a:solidFill>
                  <a:srgbClr val="33CC33"/>
                </a:solidFill>
              </a:rPr>
              <a:t>birthday</a:t>
            </a:r>
            <a:r>
              <a:rPr lang="de-CH" sz="2800" b="1" dirty="0">
                <a:solidFill>
                  <a:srgbClr val="33CC33"/>
                </a:solidFill>
              </a:rPr>
              <a:t>  </a:t>
            </a:r>
            <a:r>
              <a:rPr lang="de-CH" sz="2800" b="1" dirty="0" err="1">
                <a:solidFill>
                  <a:srgbClr val="33CC33"/>
                </a:solidFill>
              </a:rPr>
              <a:t>is</a:t>
            </a:r>
            <a:r>
              <a:rPr lang="de-CH" sz="2800" b="1" dirty="0">
                <a:solidFill>
                  <a:srgbClr val="33CC33"/>
                </a:solidFill>
              </a:rPr>
              <a:t> an </a:t>
            </a:r>
            <a:r>
              <a:rPr lang="de-CH" sz="2800" b="1" dirty="0" err="1">
                <a:solidFill>
                  <a:srgbClr val="33CC33"/>
                </a:solidFill>
              </a:rPr>
              <a:t>appropriate</a:t>
            </a:r>
            <a:r>
              <a:rPr lang="de-CH" sz="2800" b="1" dirty="0">
                <a:solidFill>
                  <a:srgbClr val="33CC33"/>
                </a:solidFill>
              </a:rPr>
              <a:t>  date;</a:t>
            </a:r>
          </a:p>
          <a:p>
            <a:endParaRPr lang="de-CH" sz="2800" b="1" dirty="0">
              <a:solidFill>
                <a:srgbClr val="33CC33"/>
              </a:solidFill>
            </a:endParaRPr>
          </a:p>
          <a:p>
            <a:pPr marL="457200" indent="-457200">
              <a:buFontTx/>
              <a:buChar char="-"/>
            </a:pPr>
            <a:r>
              <a:rPr lang="de-CH" sz="2800" b="1" dirty="0"/>
              <a:t>First date </a:t>
            </a:r>
            <a:r>
              <a:rPr lang="de-CH" sz="2800" b="1" dirty="0" err="1"/>
              <a:t>to</a:t>
            </a:r>
            <a:r>
              <a:rPr lang="de-CH" sz="2800" b="1" dirty="0"/>
              <a:t> Look back at </a:t>
            </a:r>
            <a:r>
              <a:rPr lang="de-CH" sz="2800" b="1" dirty="0" err="1"/>
              <a:t>achievements</a:t>
            </a:r>
            <a:endParaRPr lang="de-CH" sz="2800" b="1" dirty="0"/>
          </a:p>
          <a:p>
            <a:r>
              <a:rPr lang="en-US" sz="2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and to reorganize  your activities, </a:t>
            </a:r>
          </a:p>
          <a:p>
            <a:br>
              <a:rPr lang="en-US" sz="2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2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 advance  somewhat slower,</a:t>
            </a:r>
            <a:br>
              <a:rPr lang="en-US" sz="2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2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put more responsibilities  y on younger         generation</a:t>
            </a:r>
            <a:endParaRPr lang="en-CH" sz="2400" dirty="0">
              <a:effectLst/>
              <a:latin typeface="Calibri" panose="020F0502020204030204" pitchFamily="34" charset="0"/>
              <a:ea typeface="Calibri" panose="020F0502020204030204" pitchFamily="34" charset="0"/>
              <a:cs typeface="Times New Roman" panose="02020603050405020304" pitchFamily="18" charset="0"/>
            </a:endParaRPr>
          </a:p>
          <a:p>
            <a:r>
              <a:rPr lang="de-CH" sz="2800" b="1" dirty="0"/>
              <a:t> -   </a:t>
            </a:r>
          </a:p>
        </p:txBody>
      </p:sp>
      <p:pic>
        <p:nvPicPr>
          <p:cNvPr id="7" name="Picture 6" descr="A picture containing person, person, clothing, outdoor&#10;&#10;Description automatically generated">
            <a:extLst>
              <a:ext uri="{FF2B5EF4-FFF2-40B4-BE49-F238E27FC236}">
                <a16:creationId xmlns:a16="http://schemas.microsoft.com/office/drawing/2014/main" id="{CF2B3480-2D6B-758A-594C-90F53789CF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57592" y="2008487"/>
            <a:ext cx="3398330" cy="3136920"/>
          </a:xfrm>
          <a:prstGeom prst="rect">
            <a:avLst/>
          </a:prstGeom>
        </p:spPr>
      </p:pic>
      <p:pic>
        <p:nvPicPr>
          <p:cNvPr id="25" name="Picture 24">
            <a:extLst>
              <a:ext uri="{FF2B5EF4-FFF2-40B4-BE49-F238E27FC236}">
                <a16:creationId xmlns:a16="http://schemas.microsoft.com/office/drawing/2014/main" id="{7A27AFB3-FC8C-BE88-A38C-AF060089440C}"/>
              </a:ext>
            </a:extLst>
          </p:cNvPr>
          <p:cNvPicPr>
            <a:picLocks noChangeAspect="1"/>
          </p:cNvPicPr>
          <p:nvPr/>
        </p:nvPicPr>
        <p:blipFill>
          <a:blip r:embed="rId3"/>
          <a:stretch>
            <a:fillRect/>
          </a:stretch>
        </p:blipFill>
        <p:spPr>
          <a:xfrm>
            <a:off x="1293961" y="3642253"/>
            <a:ext cx="5436817" cy="3058210"/>
          </a:xfrm>
          <a:prstGeom prst="rect">
            <a:avLst/>
          </a:prstGeom>
        </p:spPr>
      </p:pic>
      <p:sp>
        <p:nvSpPr>
          <p:cNvPr id="34" name="Arrow: Left 33">
            <a:extLst>
              <a:ext uri="{FF2B5EF4-FFF2-40B4-BE49-F238E27FC236}">
                <a16:creationId xmlns:a16="http://schemas.microsoft.com/office/drawing/2014/main" id="{A0707225-EC1C-2756-2F1C-6A1978BBFEB6}"/>
              </a:ext>
            </a:extLst>
          </p:cNvPr>
          <p:cNvSpPr/>
          <p:nvPr/>
        </p:nvSpPr>
        <p:spPr>
          <a:xfrm>
            <a:off x="5520906" y="4502989"/>
            <a:ext cx="2743200" cy="90577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939328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89820C-310E-028E-E8B5-28196A2347B7}"/>
              </a:ext>
            </a:extLst>
          </p:cNvPr>
          <p:cNvPicPr>
            <a:picLocks noChangeAspect="1"/>
          </p:cNvPicPr>
          <p:nvPr/>
        </p:nvPicPr>
        <p:blipFill>
          <a:blip r:embed="rId2"/>
          <a:stretch>
            <a:fillRect/>
          </a:stretch>
        </p:blipFill>
        <p:spPr>
          <a:xfrm>
            <a:off x="3424237" y="947737"/>
            <a:ext cx="5343525" cy="4962525"/>
          </a:xfrm>
          <a:prstGeom prst="rect">
            <a:avLst/>
          </a:prstGeom>
        </p:spPr>
      </p:pic>
      <p:sp>
        <p:nvSpPr>
          <p:cNvPr id="2" name="Title 1">
            <a:extLst>
              <a:ext uri="{FF2B5EF4-FFF2-40B4-BE49-F238E27FC236}">
                <a16:creationId xmlns:a16="http://schemas.microsoft.com/office/drawing/2014/main" id="{474ABB89-0E3B-934D-F3DC-F671295E663B}"/>
              </a:ext>
            </a:extLst>
          </p:cNvPr>
          <p:cNvSpPr>
            <a:spLocks noGrp="1"/>
          </p:cNvSpPr>
          <p:nvPr>
            <p:ph type="ctrTitle"/>
          </p:nvPr>
        </p:nvSpPr>
        <p:spPr>
          <a:xfrm>
            <a:off x="1524000" y="1085850"/>
            <a:ext cx="9574530" cy="6275069"/>
          </a:xfrm>
        </p:spPr>
        <p:txBody>
          <a:bodyPr/>
          <a:lstStyle/>
          <a:p>
            <a:endParaRPr lang="en-CH" dirty="0"/>
          </a:p>
        </p:txBody>
      </p:sp>
      <p:sp>
        <p:nvSpPr>
          <p:cNvPr id="4" name="Subtitle 3">
            <a:extLst>
              <a:ext uri="{FF2B5EF4-FFF2-40B4-BE49-F238E27FC236}">
                <a16:creationId xmlns:a16="http://schemas.microsoft.com/office/drawing/2014/main" id="{0D85F0F6-2666-0893-4CD5-CD23CB662B73}"/>
              </a:ext>
            </a:extLst>
          </p:cNvPr>
          <p:cNvSpPr>
            <a:spLocks noGrp="1"/>
          </p:cNvSpPr>
          <p:nvPr>
            <p:ph type="subTitle" idx="1"/>
          </p:nvPr>
        </p:nvSpPr>
        <p:spPr/>
        <p:txBody>
          <a:bodyPr/>
          <a:lstStyle/>
          <a:p>
            <a:endParaRPr lang="en-CH"/>
          </a:p>
        </p:txBody>
      </p:sp>
    </p:spTree>
    <p:extLst>
      <p:ext uri="{BB962C8B-B14F-4D97-AF65-F5344CB8AC3E}">
        <p14:creationId xmlns:p14="http://schemas.microsoft.com/office/powerpoint/2010/main" val="377913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6B0092-BED9-696D-9FD9-00C89EC2357B}"/>
              </a:ext>
            </a:extLst>
          </p:cNvPr>
          <p:cNvPicPr>
            <a:picLocks noChangeAspect="1"/>
          </p:cNvPicPr>
          <p:nvPr/>
        </p:nvPicPr>
        <p:blipFill>
          <a:blip r:embed="rId2"/>
          <a:stretch>
            <a:fillRect/>
          </a:stretch>
        </p:blipFill>
        <p:spPr>
          <a:xfrm>
            <a:off x="2100262" y="858957"/>
            <a:ext cx="7991475" cy="5381625"/>
          </a:xfrm>
          <a:prstGeom prst="rect">
            <a:avLst/>
          </a:prstGeom>
        </p:spPr>
      </p:pic>
    </p:spTree>
    <p:extLst>
      <p:ext uri="{BB962C8B-B14F-4D97-AF65-F5344CB8AC3E}">
        <p14:creationId xmlns:p14="http://schemas.microsoft.com/office/powerpoint/2010/main" val="1531480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tables&#10;&#10;Description automatically generated with medium confidence">
            <a:extLst>
              <a:ext uri="{FF2B5EF4-FFF2-40B4-BE49-F238E27FC236}">
                <a16:creationId xmlns:a16="http://schemas.microsoft.com/office/drawing/2014/main" id="{34A294DE-D699-71C6-5209-2BAEABA991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275" y="1066800"/>
            <a:ext cx="8807450" cy="4724400"/>
          </a:xfrm>
          <a:prstGeom prst="rect">
            <a:avLst/>
          </a:prstGeom>
        </p:spPr>
      </p:pic>
    </p:spTree>
    <p:extLst>
      <p:ext uri="{BB962C8B-B14F-4D97-AF65-F5344CB8AC3E}">
        <p14:creationId xmlns:p14="http://schemas.microsoft.com/office/powerpoint/2010/main" val="3241496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2690893-8E65-E29B-EC9D-BB184B4FEC7B}"/>
              </a:ext>
            </a:extLst>
          </p:cNvPr>
          <p:cNvSpPr>
            <a:spLocks noGrp="1"/>
          </p:cNvSpPr>
          <p:nvPr>
            <p:ph type="subTitle" idx="1"/>
          </p:nvPr>
        </p:nvSpPr>
        <p:spPr/>
        <p:txBody>
          <a:bodyPr/>
          <a:lstStyle/>
          <a:p>
            <a:endParaRPr lang="en-CH" dirty="0"/>
          </a:p>
        </p:txBody>
      </p:sp>
      <p:sp>
        <p:nvSpPr>
          <p:cNvPr id="4" name="Title 1">
            <a:extLst>
              <a:ext uri="{FF2B5EF4-FFF2-40B4-BE49-F238E27FC236}">
                <a16:creationId xmlns:a16="http://schemas.microsoft.com/office/drawing/2014/main" id="{77D21417-269F-6808-896D-10413693C92E}"/>
              </a:ext>
            </a:extLst>
          </p:cNvPr>
          <p:cNvSpPr>
            <a:spLocks noGrp="1"/>
          </p:cNvSpPr>
          <p:nvPr>
            <p:ph type="ctrTitle"/>
          </p:nvPr>
        </p:nvSpPr>
        <p:spPr>
          <a:xfrm>
            <a:off x="1524000" y="1122363"/>
            <a:ext cx="9144000" cy="2387600"/>
          </a:xfrm>
        </p:spPr>
        <p:txBody>
          <a:bodyPr/>
          <a:lstStyle/>
          <a:p>
            <a:endParaRPr lang="en-CH" dirty="0"/>
          </a:p>
        </p:txBody>
      </p:sp>
      <p:pic>
        <p:nvPicPr>
          <p:cNvPr id="6" name="Picture 5" descr="A group of people sitting at a table&#10;&#10;Description automatically generated with medium confidence">
            <a:extLst>
              <a:ext uri="{FF2B5EF4-FFF2-40B4-BE49-F238E27FC236}">
                <a16:creationId xmlns:a16="http://schemas.microsoft.com/office/drawing/2014/main" id="{D220CDF5-1D73-2BB4-596C-83B0912E651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399845" y="1053357"/>
            <a:ext cx="6089876" cy="4567407"/>
          </a:xfrm>
          <a:prstGeom prst="rect">
            <a:avLst/>
          </a:prstGeom>
        </p:spPr>
      </p:pic>
    </p:spTree>
    <p:extLst>
      <p:ext uri="{BB962C8B-B14F-4D97-AF65-F5344CB8AC3E}">
        <p14:creationId xmlns:p14="http://schemas.microsoft.com/office/powerpoint/2010/main" val="1169260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37CE01F7-75C8-4C7F-AD83-27E1A5D9F72C">
            <a:extLst>
              <a:ext uri="{FF2B5EF4-FFF2-40B4-BE49-F238E27FC236}">
                <a16:creationId xmlns:a16="http://schemas.microsoft.com/office/drawing/2014/main" id="{276E3391-B3E2-3F3C-13EF-CB92889427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20" b="1459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3068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A7102115-D2B7-E0A4-5174-B7E788F592A3}"/>
              </a:ext>
            </a:extLst>
          </p:cNvPr>
          <p:cNvPicPr>
            <a:picLocks noGrp="1" noChangeAspect="1"/>
          </p:cNvPicPr>
          <p:nvPr>
            <p:ph idx="1"/>
          </p:nvPr>
        </p:nvPicPr>
        <p:blipFill rotWithShape="1">
          <a:blip r:embed="rId2"/>
          <a:srcRect b="22133"/>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TextBox 1">
            <a:extLst>
              <a:ext uri="{FF2B5EF4-FFF2-40B4-BE49-F238E27FC236}">
                <a16:creationId xmlns:a16="http://schemas.microsoft.com/office/drawing/2014/main" id="{1B7FBD88-2063-5DB2-98D3-26522220DF75}"/>
              </a:ext>
            </a:extLst>
          </p:cNvPr>
          <p:cNvSpPr txBox="1"/>
          <p:nvPr/>
        </p:nvSpPr>
        <p:spPr>
          <a:xfrm>
            <a:off x="8661114" y="6030932"/>
            <a:ext cx="6877578" cy="646331"/>
          </a:xfrm>
          <a:prstGeom prst="rect">
            <a:avLst/>
          </a:prstGeom>
          <a:noFill/>
        </p:spPr>
        <p:txBody>
          <a:bodyPr wrap="square">
            <a:spAutoFit/>
          </a:bodyPr>
          <a:lstStyle/>
          <a:p>
            <a:r>
              <a:rPr lang="de-CH" sz="1800" b="1" dirty="0"/>
              <a:t>At </a:t>
            </a:r>
            <a:r>
              <a:rPr lang="de-CH" sz="1800" b="1" dirty="0" err="1"/>
              <a:t>workshop</a:t>
            </a:r>
            <a:r>
              <a:rPr lang="de-CH" sz="1800" b="1" dirty="0"/>
              <a:t> at Orsay 2022 </a:t>
            </a:r>
            <a:br>
              <a:rPr lang="de-CH" sz="1800" b="1" dirty="0"/>
            </a:br>
            <a:r>
              <a:rPr lang="de-CH" sz="1800" b="1" dirty="0"/>
              <a:t>HS, Uta  Oliver Fischer  , Max</a:t>
            </a:r>
          </a:p>
        </p:txBody>
      </p:sp>
    </p:spTree>
    <p:extLst>
      <p:ext uri="{BB962C8B-B14F-4D97-AF65-F5344CB8AC3E}">
        <p14:creationId xmlns:p14="http://schemas.microsoft.com/office/powerpoint/2010/main" val="1378291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9B982-CA11-158F-0C05-71780740EB6E}"/>
              </a:ext>
            </a:extLst>
          </p:cNvPr>
          <p:cNvSpPr>
            <a:spLocks noGrp="1"/>
          </p:cNvSpPr>
          <p:nvPr>
            <p:ph type="title"/>
          </p:nvPr>
        </p:nvSpPr>
        <p:spPr>
          <a:xfrm>
            <a:off x="521829" y="2266907"/>
            <a:ext cx="11375645" cy="586293"/>
          </a:xfrm>
        </p:spPr>
        <p:txBody>
          <a:bodyPr>
            <a:noAutofit/>
          </a:bodyPr>
          <a:lstStyle/>
          <a:p>
            <a:br>
              <a:rPr lang="de-DE" b="1" dirty="0"/>
            </a:br>
            <a:r>
              <a:rPr lang="de-CH" b="1" u="sng" dirty="0" err="1">
                <a:solidFill>
                  <a:srgbClr val="00B050"/>
                </a:solidFill>
              </a:rPr>
              <a:t>Decorations</a:t>
            </a:r>
            <a:endParaRPr lang="en-CH" b="1" u="sng" dirty="0">
              <a:solidFill>
                <a:srgbClr val="00B050"/>
              </a:solidFill>
            </a:endParaRPr>
          </a:p>
        </p:txBody>
      </p:sp>
      <p:sp>
        <p:nvSpPr>
          <p:cNvPr id="6" name="TextBox 5">
            <a:extLst>
              <a:ext uri="{FF2B5EF4-FFF2-40B4-BE49-F238E27FC236}">
                <a16:creationId xmlns:a16="http://schemas.microsoft.com/office/drawing/2014/main" id="{6673090D-8AAD-6BBF-2271-EAFA45D557EC}"/>
              </a:ext>
            </a:extLst>
          </p:cNvPr>
          <p:cNvSpPr txBox="1"/>
          <p:nvPr/>
        </p:nvSpPr>
        <p:spPr>
          <a:xfrm>
            <a:off x="971361" y="4562124"/>
            <a:ext cx="4843812" cy="1938992"/>
          </a:xfrm>
          <a:prstGeom prst="rect">
            <a:avLst/>
          </a:prstGeom>
          <a:noFill/>
        </p:spPr>
        <p:txBody>
          <a:bodyPr wrap="square">
            <a:spAutoFit/>
          </a:bodyPr>
          <a:lstStyle/>
          <a:p>
            <a:r>
              <a:rPr lang="de-DE" sz="2400" b="1" dirty="0">
                <a:solidFill>
                  <a:srgbClr val="FF0000"/>
                </a:solidFill>
              </a:rPr>
              <a:t>2013  </a:t>
            </a:r>
            <a:r>
              <a:rPr lang="de-DE" sz="2400" b="1" dirty="0">
                <a:solidFill>
                  <a:srgbClr val="FF0000"/>
                </a:solidFill>
                <a:hlinkClick r:id="rId2" tooltip="Max-Born-Preis">
                  <a:extLst>
                    <a:ext uri="{A12FA001-AC4F-418D-AE19-62706E023703}">
                      <ahyp:hlinkClr xmlns:ahyp="http://schemas.microsoft.com/office/drawing/2018/hyperlinkcolor" val="tx"/>
                    </a:ext>
                  </a:extLst>
                </a:hlinkClick>
              </a:rPr>
              <a:t>Max-</a:t>
            </a:r>
            <a:r>
              <a:rPr lang="de-DE" sz="2400" b="1" dirty="0" err="1">
                <a:solidFill>
                  <a:srgbClr val="FF0000"/>
                </a:solidFill>
                <a:hlinkClick r:id="rId2" tooltip="Max-Born-Preis">
                  <a:extLst>
                    <a:ext uri="{A12FA001-AC4F-418D-AE19-62706E023703}">
                      <ahyp:hlinkClr xmlns:ahyp="http://schemas.microsoft.com/office/drawing/2018/hyperlinkcolor" val="tx"/>
                    </a:ext>
                  </a:extLst>
                </a:hlinkClick>
              </a:rPr>
              <a:t>BornPprize</a:t>
            </a:r>
            <a:r>
              <a:rPr lang="de-DE" sz="2400" b="1" dirty="0">
                <a:solidFill>
                  <a:srgbClr val="FF0000"/>
                </a:solidFill>
                <a:hlinkClick r:id="rId2" tooltip="Max-Born-Preis">
                  <a:extLst>
                    <a:ext uri="{A12FA001-AC4F-418D-AE19-62706E023703}">
                      <ahyp:hlinkClr xmlns:ahyp="http://schemas.microsoft.com/office/drawing/2018/hyperlinkcolor" val="tx"/>
                    </a:ext>
                  </a:extLst>
                </a:hlinkClick>
              </a:rPr>
              <a:t> </a:t>
            </a:r>
            <a:r>
              <a:rPr lang="de-DE" sz="2400" b="1" dirty="0" err="1">
                <a:solidFill>
                  <a:schemeClr val="accent3">
                    <a:lumMod val="75000"/>
                  </a:schemeClr>
                </a:solidFill>
                <a:hlinkClick r:id="rId2" tooltip="Max-Born-Preis">
                  <a:extLst>
                    <a:ext uri="{A12FA001-AC4F-418D-AE19-62706E023703}">
                      <ahyp:hlinkClr xmlns:ahyp="http://schemas.microsoft.com/office/drawing/2018/hyperlinkcolor" val="tx"/>
                    </a:ext>
                  </a:extLst>
                </a:hlinkClick>
              </a:rPr>
              <a:t>is</a:t>
            </a:r>
            <a:r>
              <a:rPr lang="de-DE" sz="2400" b="1" dirty="0" err="1">
                <a:solidFill>
                  <a:schemeClr val="accent3">
                    <a:lumMod val="75000"/>
                  </a:schemeClr>
                </a:solidFill>
              </a:rPr>
              <a:t>of</a:t>
            </a:r>
            <a:r>
              <a:rPr lang="de-DE" sz="2400" b="1" dirty="0">
                <a:solidFill>
                  <a:schemeClr val="accent3">
                    <a:lumMod val="75000"/>
                  </a:schemeClr>
                </a:solidFill>
              </a:rPr>
              <a:t> </a:t>
            </a:r>
            <a:r>
              <a:rPr lang="de-DE" sz="2400" b="1" dirty="0" err="1"/>
              <a:t>the</a:t>
            </a:r>
            <a:r>
              <a:rPr lang="de-DE" sz="2400" b="1" dirty="0"/>
              <a:t> </a:t>
            </a:r>
            <a:r>
              <a:rPr lang="de-DE" sz="2400" b="1" dirty="0">
                <a:solidFill>
                  <a:srgbClr val="00B0F0"/>
                </a:solidFill>
              </a:rPr>
              <a:t>German Physical Society  </a:t>
            </a:r>
            <a:br>
              <a:rPr lang="de-DE" sz="2400" b="1" dirty="0"/>
            </a:br>
            <a:r>
              <a:rPr lang="de-DE" b="1" dirty="0" err="1"/>
              <a:t>for</a:t>
            </a:r>
            <a:r>
              <a:rPr lang="de-DE" b="1" dirty="0"/>
              <a:t> </a:t>
            </a:r>
            <a:r>
              <a:rPr lang="de-DE" b="1" dirty="0" err="1"/>
              <a:t>fundasmental</a:t>
            </a:r>
            <a:r>
              <a:rPr lang="de-DE" b="1" dirty="0"/>
              <a:t> </a:t>
            </a:r>
            <a:r>
              <a:rPr lang="de-DE" b="1" dirty="0" err="1"/>
              <a:t>experimentel</a:t>
            </a:r>
            <a:r>
              <a:rPr lang="de-DE" b="1" dirty="0"/>
              <a:t> </a:t>
            </a:r>
            <a:r>
              <a:rPr lang="de-DE" b="1" dirty="0" err="1"/>
              <a:t>contributions</a:t>
            </a:r>
            <a:r>
              <a:rPr lang="de-DE" b="1" dirty="0"/>
              <a:t> </a:t>
            </a:r>
            <a:r>
              <a:rPr lang="de-DE" b="1" dirty="0" err="1"/>
              <a:t>for</a:t>
            </a:r>
            <a:r>
              <a:rPr lang="de-DE" b="1" dirty="0"/>
              <a:t> </a:t>
            </a:r>
            <a:r>
              <a:rPr lang="de-DE" b="1" dirty="0" err="1"/>
              <a:t>the</a:t>
            </a:r>
            <a:r>
              <a:rPr lang="de-DE" b="1" dirty="0"/>
              <a:t> </a:t>
            </a:r>
            <a:r>
              <a:rPr lang="de-DE" b="1" dirty="0" err="1"/>
              <a:t>investigation</a:t>
            </a:r>
            <a:r>
              <a:rPr lang="de-DE" b="1" dirty="0"/>
              <a:t> of </a:t>
            </a:r>
            <a:r>
              <a:rPr lang="de-DE" b="1" dirty="0" err="1"/>
              <a:t>the</a:t>
            </a:r>
            <a:r>
              <a:rPr lang="de-DE" b="1" dirty="0"/>
              <a:t> </a:t>
            </a:r>
            <a:r>
              <a:rPr lang="de-DE" b="1" dirty="0" err="1"/>
              <a:t>structure</a:t>
            </a:r>
            <a:r>
              <a:rPr lang="de-DE" b="1" dirty="0"/>
              <a:t> of </a:t>
            </a:r>
            <a:r>
              <a:rPr lang="de-DE" b="1" dirty="0" err="1"/>
              <a:t>the</a:t>
            </a:r>
            <a:r>
              <a:rPr lang="de-DE" b="1" dirty="0"/>
              <a:t> </a:t>
            </a:r>
            <a:r>
              <a:rPr lang="de-DE" b="1" dirty="0" err="1"/>
              <a:t>protons</a:t>
            </a:r>
            <a:r>
              <a:rPr lang="de-DE" b="1" dirty="0"/>
              <a:t> </a:t>
            </a:r>
            <a:r>
              <a:rPr lang="de-DE" b="1" dirty="0" err="1"/>
              <a:t>with</a:t>
            </a:r>
            <a:r>
              <a:rPr lang="de-DE" b="1" dirty="0"/>
              <a:t> </a:t>
            </a:r>
            <a:r>
              <a:rPr lang="de-DE" b="1" dirty="0" err="1"/>
              <a:t>deep</a:t>
            </a:r>
            <a:r>
              <a:rPr lang="de-DE" b="1" dirty="0"/>
              <a:t> </a:t>
            </a:r>
            <a:r>
              <a:rPr lang="de-DE" b="1" dirty="0" err="1"/>
              <a:t>inelastic</a:t>
            </a:r>
            <a:r>
              <a:rPr lang="de-DE" b="1" dirty="0"/>
              <a:t> </a:t>
            </a:r>
            <a:r>
              <a:rPr lang="de-DE" b="1" dirty="0" err="1"/>
              <a:t>electron</a:t>
            </a:r>
            <a:r>
              <a:rPr lang="de-DE" b="1" dirty="0"/>
              <a:t> </a:t>
            </a:r>
            <a:r>
              <a:rPr lang="de-DE" b="1" dirty="0" err="1"/>
              <a:t>scattering</a:t>
            </a:r>
            <a:r>
              <a:rPr lang="de-DE" b="1" dirty="0"/>
              <a:t> at </a:t>
            </a:r>
            <a:r>
              <a:rPr lang="de-DE" b="1" dirty="0">
                <a:solidFill>
                  <a:srgbClr val="0070C0"/>
                </a:solidFill>
              </a:rPr>
              <a:t>HERA at  DESY</a:t>
            </a:r>
            <a:endParaRPr lang="de-DE" dirty="0">
              <a:solidFill>
                <a:srgbClr val="0070C0"/>
              </a:solidFill>
            </a:endParaRPr>
          </a:p>
        </p:txBody>
      </p:sp>
      <p:sp>
        <p:nvSpPr>
          <p:cNvPr id="8" name="TextBox 7">
            <a:extLst>
              <a:ext uri="{FF2B5EF4-FFF2-40B4-BE49-F238E27FC236}">
                <a16:creationId xmlns:a16="http://schemas.microsoft.com/office/drawing/2014/main" id="{5C406DDE-5598-C2FC-B56E-4BFAAF595868}"/>
              </a:ext>
            </a:extLst>
          </p:cNvPr>
          <p:cNvSpPr txBox="1"/>
          <p:nvPr/>
        </p:nvSpPr>
        <p:spPr>
          <a:xfrm>
            <a:off x="841737" y="3238672"/>
            <a:ext cx="10264627" cy="1200329"/>
          </a:xfrm>
          <a:prstGeom prst="rect">
            <a:avLst/>
          </a:prstGeom>
          <a:noFill/>
        </p:spPr>
        <p:txBody>
          <a:bodyPr wrap="square">
            <a:spAutoFit/>
          </a:bodyPr>
          <a:lstStyle/>
          <a:p>
            <a:r>
              <a:rPr lang="de-DE" sz="3200" b="1" dirty="0">
                <a:solidFill>
                  <a:srgbClr val="FF0000"/>
                </a:solidFill>
              </a:rPr>
              <a:t>1984 Max-von-Laue-Medaille </a:t>
            </a:r>
            <a:r>
              <a:rPr lang="de-DE" sz="2400" b="1" dirty="0"/>
              <a:t>of  </a:t>
            </a:r>
            <a:r>
              <a:rPr lang="de-DE" sz="2400" b="1" dirty="0">
                <a:solidFill>
                  <a:srgbClr val="00B0F0"/>
                </a:solidFill>
              </a:rPr>
              <a:t>Academy of </a:t>
            </a:r>
            <a:r>
              <a:rPr lang="de-DE" sz="2400" b="1" dirty="0" err="1">
                <a:solidFill>
                  <a:srgbClr val="00B0F0"/>
                </a:solidFill>
              </a:rPr>
              <a:t>Sciencces</a:t>
            </a:r>
            <a:r>
              <a:rPr lang="de-DE" sz="2400" b="1" dirty="0">
                <a:solidFill>
                  <a:srgbClr val="00B0F0"/>
                </a:solidFill>
              </a:rPr>
              <a:t> DDR</a:t>
            </a:r>
            <a:br>
              <a:rPr lang="de-DE" sz="2400" b="1" dirty="0"/>
            </a:br>
            <a:r>
              <a:rPr lang="de-DE" sz="2000" b="1" dirty="0" err="1"/>
              <a:t>for</a:t>
            </a:r>
            <a:r>
              <a:rPr lang="de-DE" sz="2000" dirty="0"/>
              <a:t>.</a:t>
            </a:r>
            <a:r>
              <a:rPr lang="de-DE" sz="2000" b="1" dirty="0"/>
              <a:t> </a:t>
            </a:r>
            <a:r>
              <a:rPr lang="de-DE" sz="2000" b="1" dirty="0" err="1"/>
              <a:t>meaduring</a:t>
            </a:r>
            <a:r>
              <a:rPr lang="de-DE" sz="2000" b="1" dirty="0"/>
              <a:t> </a:t>
            </a:r>
            <a:r>
              <a:rPr lang="de-DE" sz="2000" b="1" dirty="0" err="1"/>
              <a:t>the</a:t>
            </a:r>
            <a:r>
              <a:rPr lang="de-DE" sz="2000" b="1" dirty="0"/>
              <a:t> </a:t>
            </a:r>
            <a:r>
              <a:rPr lang="de-DE" sz="2000" b="1" dirty="0" err="1"/>
              <a:t>assymemetrs</a:t>
            </a:r>
            <a:r>
              <a:rPr lang="de-DE" sz="2000" b="1" dirty="0"/>
              <a:t> of positive and negative </a:t>
            </a:r>
            <a:r>
              <a:rPr lang="de-DE" sz="2000" b="1" dirty="0" err="1"/>
              <a:t>myons</a:t>
            </a:r>
            <a:r>
              <a:rPr lang="de-DE" sz="2000" b="1" dirty="0"/>
              <a:t> in </a:t>
            </a:r>
            <a:r>
              <a:rPr lang="de-DE" sz="2000" b="1" dirty="0" err="1"/>
              <a:t>the</a:t>
            </a:r>
            <a:r>
              <a:rPr lang="de-DE" sz="2000" b="1" dirty="0"/>
              <a:t>   </a:t>
            </a:r>
            <a:r>
              <a:rPr lang="de-DE" sz="2000" b="1" dirty="0">
                <a:hlinkClick r:id="rId3" tooltip="NA4">
                  <a:extLst>
                    <a:ext uri="{A12FA001-AC4F-418D-AE19-62706E023703}">
                      <ahyp:hlinkClr xmlns:ahyp="http://schemas.microsoft.com/office/drawing/2018/hyperlinkcolor" val="tx"/>
                    </a:ext>
                  </a:extLst>
                </a:hlinkClick>
              </a:rPr>
              <a:t>BCDMS-c </a:t>
            </a:r>
            <a:r>
              <a:rPr lang="de-DE" sz="2000" b="1" dirty="0" err="1">
                <a:hlinkClick r:id="rId3" tooltip="NA4">
                  <a:extLst>
                    <a:ext uri="{A12FA001-AC4F-418D-AE19-62706E023703}">
                      <ahyp:hlinkClr xmlns:ahyp="http://schemas.microsoft.com/office/drawing/2018/hyperlinkcolor" val="tx"/>
                    </a:ext>
                  </a:extLst>
                </a:hlinkClick>
              </a:rPr>
              <a:t>ollaboration</a:t>
            </a:r>
            <a:r>
              <a:rPr lang="de-DE" sz="2000" b="1" dirty="0"/>
              <a:t>  at CERN</a:t>
            </a:r>
            <a:endParaRPr lang="de-DE" b="1" dirty="0"/>
          </a:p>
        </p:txBody>
      </p:sp>
      <p:sp>
        <p:nvSpPr>
          <p:cNvPr id="5" name="TextBox 4">
            <a:extLst>
              <a:ext uri="{FF2B5EF4-FFF2-40B4-BE49-F238E27FC236}">
                <a16:creationId xmlns:a16="http://schemas.microsoft.com/office/drawing/2014/main" id="{3717906F-5EC2-E112-989C-DF292935C1C0}"/>
              </a:ext>
            </a:extLst>
          </p:cNvPr>
          <p:cNvSpPr txBox="1"/>
          <p:nvPr/>
        </p:nvSpPr>
        <p:spPr>
          <a:xfrm>
            <a:off x="1236617" y="54921"/>
            <a:ext cx="12536235" cy="1446550"/>
          </a:xfrm>
          <a:prstGeom prst="rect">
            <a:avLst/>
          </a:prstGeom>
          <a:noFill/>
        </p:spPr>
        <p:txBody>
          <a:bodyPr wrap="square">
            <a:spAutoFit/>
          </a:bodyPr>
          <a:lstStyle/>
          <a:p>
            <a:r>
              <a:rPr lang="de-CH" sz="4000" b="1" dirty="0"/>
              <a:t>                                                                                                                                                                                                                                                                            </a:t>
            </a:r>
            <a:r>
              <a:rPr lang="de-CH" sz="2400" b="1" dirty="0" err="1"/>
              <a:t>We</a:t>
            </a:r>
            <a:r>
              <a:rPr lang="de-CH" sz="2400" b="1" dirty="0"/>
              <a:t> </a:t>
            </a:r>
            <a:r>
              <a:rPr lang="de-CH" sz="2400" b="1" dirty="0" err="1"/>
              <a:t>listened</a:t>
            </a:r>
            <a:r>
              <a:rPr lang="de-CH" sz="2400" b="1" dirty="0"/>
              <a:t> </a:t>
            </a:r>
            <a:r>
              <a:rPr lang="de-CH" sz="2400" b="1" dirty="0" err="1"/>
              <a:t>to</a:t>
            </a:r>
            <a:r>
              <a:rPr lang="de-CH" sz="2400" b="1" dirty="0"/>
              <a:t> </a:t>
            </a:r>
            <a:r>
              <a:rPr lang="de-CH" sz="2400" b="1" dirty="0" err="1"/>
              <a:t>Max’s</a:t>
            </a:r>
            <a:r>
              <a:rPr lang="de-CH" sz="2400" b="1" dirty="0"/>
              <a:t> </a:t>
            </a:r>
            <a:r>
              <a:rPr lang="de-CH" sz="2400" b="1" dirty="0" err="1"/>
              <a:t>achievements</a:t>
            </a:r>
            <a:r>
              <a:rPr lang="de-CH" sz="2400" b="1" dirty="0"/>
              <a:t> </a:t>
            </a:r>
            <a:r>
              <a:rPr lang="de-CH" sz="2400" b="1" dirty="0" err="1"/>
              <a:t>presented</a:t>
            </a:r>
            <a:r>
              <a:rPr lang="de-CH" sz="2400" b="1" dirty="0"/>
              <a:t>  </a:t>
            </a:r>
            <a:r>
              <a:rPr lang="de-CH" sz="2400" b="1" dirty="0" err="1"/>
              <a:t>by</a:t>
            </a:r>
            <a:r>
              <a:rPr lang="de-CH" sz="2400" b="1" dirty="0"/>
              <a:t> </a:t>
            </a:r>
            <a:r>
              <a:rPr lang="de-CH" sz="2400" b="1" dirty="0" err="1"/>
              <a:t>speakers</a:t>
            </a:r>
            <a:endParaRPr lang="de-CH" sz="2400" b="1" dirty="0"/>
          </a:p>
          <a:p>
            <a:r>
              <a:rPr lang="de-CH" sz="2400" b="1" dirty="0" err="1"/>
              <a:t>Reminds</a:t>
            </a:r>
            <a:r>
              <a:rPr lang="de-CH" sz="2400" b="1" dirty="0"/>
              <a:t> </a:t>
            </a:r>
            <a:r>
              <a:rPr lang="de-CH" sz="2400" b="1" dirty="0" err="1"/>
              <a:t>me</a:t>
            </a:r>
            <a:r>
              <a:rPr lang="de-CH" sz="2400" b="1" dirty="0"/>
              <a:t> </a:t>
            </a:r>
            <a:r>
              <a:rPr lang="de-CH" sz="2400" b="1" dirty="0" err="1"/>
              <a:t>cardinal's</a:t>
            </a:r>
            <a:r>
              <a:rPr lang="de-CH" sz="2400" b="1" dirty="0"/>
              <a:t> </a:t>
            </a:r>
            <a:r>
              <a:rPr lang="de-CH" sz="2400" b="1" dirty="0" err="1"/>
              <a:t>birthday</a:t>
            </a:r>
            <a:r>
              <a:rPr lang="de-CH" sz="2400" b="1" dirty="0"/>
              <a:t>, </a:t>
            </a:r>
            <a:r>
              <a:rPr lang="de-CH" sz="2400" b="1" dirty="0" err="1"/>
              <a:t>little</a:t>
            </a:r>
            <a:r>
              <a:rPr lang="de-CH" sz="2400" b="1" dirty="0"/>
              <a:t> </a:t>
            </a:r>
            <a:r>
              <a:rPr lang="de-CH" sz="2400" b="1" dirty="0" err="1"/>
              <a:t>story</a:t>
            </a:r>
            <a:endParaRPr lang="de-CH" sz="2400" b="1" dirty="0"/>
          </a:p>
        </p:txBody>
      </p:sp>
      <p:sp>
        <p:nvSpPr>
          <p:cNvPr id="7" name="TextBox 6">
            <a:extLst>
              <a:ext uri="{FF2B5EF4-FFF2-40B4-BE49-F238E27FC236}">
                <a16:creationId xmlns:a16="http://schemas.microsoft.com/office/drawing/2014/main" id="{4179B607-158E-5719-DAF7-15F6EAE72838}"/>
              </a:ext>
            </a:extLst>
          </p:cNvPr>
          <p:cNvSpPr txBox="1"/>
          <p:nvPr/>
        </p:nvSpPr>
        <p:spPr>
          <a:xfrm>
            <a:off x="971361" y="1765679"/>
            <a:ext cx="8907694" cy="523220"/>
          </a:xfrm>
          <a:prstGeom prst="rect">
            <a:avLst/>
          </a:prstGeom>
          <a:noFill/>
        </p:spPr>
        <p:txBody>
          <a:bodyPr wrap="square">
            <a:spAutoFit/>
          </a:bodyPr>
          <a:lstStyle/>
          <a:p>
            <a:r>
              <a:rPr lang="de-CH" sz="2800" b="1" dirty="0">
                <a:solidFill>
                  <a:srgbClr val="00B050"/>
                </a:solidFill>
              </a:rPr>
              <a:t>I Can </a:t>
            </a:r>
            <a:r>
              <a:rPr lang="de-CH" sz="2800" b="1" dirty="0" err="1">
                <a:solidFill>
                  <a:srgbClr val="00B050"/>
                </a:solidFill>
              </a:rPr>
              <a:t>testify</a:t>
            </a:r>
            <a:r>
              <a:rPr lang="de-CH" sz="2800" b="1" dirty="0">
                <a:solidFill>
                  <a:srgbClr val="00B050"/>
                </a:solidFill>
              </a:rPr>
              <a:t> </a:t>
            </a:r>
            <a:r>
              <a:rPr lang="de-CH" sz="2000" b="1" dirty="0" err="1">
                <a:solidFill>
                  <a:srgbClr val="00B050"/>
                </a:solidFill>
              </a:rPr>
              <a:t>that</a:t>
            </a:r>
            <a:r>
              <a:rPr lang="de-CH" sz="2800" b="1" dirty="0">
                <a:solidFill>
                  <a:srgbClr val="00B050"/>
                </a:solidFill>
              </a:rPr>
              <a:t> </a:t>
            </a:r>
            <a:r>
              <a:rPr lang="de-CH" sz="2800" b="1" dirty="0" err="1">
                <a:solidFill>
                  <a:srgbClr val="00B050"/>
                </a:solidFill>
              </a:rPr>
              <a:t>everything</a:t>
            </a:r>
            <a:r>
              <a:rPr lang="de-CH" sz="2800" b="1" dirty="0">
                <a:solidFill>
                  <a:srgbClr val="00B050"/>
                </a:solidFill>
              </a:rPr>
              <a:t> </a:t>
            </a:r>
            <a:r>
              <a:rPr lang="de-CH" sz="2800" b="1" dirty="0" err="1">
                <a:solidFill>
                  <a:srgbClr val="00B050"/>
                </a:solidFill>
              </a:rPr>
              <a:t>reported</a:t>
            </a:r>
            <a:r>
              <a:rPr lang="de-CH" sz="2800" b="1" dirty="0">
                <a:solidFill>
                  <a:srgbClr val="00B050"/>
                </a:solidFill>
              </a:rPr>
              <a:t> </a:t>
            </a:r>
            <a:r>
              <a:rPr lang="de-CH" sz="2800" b="1" dirty="0" err="1">
                <a:solidFill>
                  <a:srgbClr val="00B050"/>
                </a:solidFill>
              </a:rPr>
              <a:t>is</a:t>
            </a:r>
            <a:r>
              <a:rPr lang="de-CH" sz="2800" b="1" dirty="0">
                <a:solidFill>
                  <a:srgbClr val="00B050"/>
                </a:solidFill>
              </a:rPr>
              <a:t> </a:t>
            </a:r>
            <a:r>
              <a:rPr lang="de-CH" sz="2800" b="1" dirty="0" err="1">
                <a:solidFill>
                  <a:srgbClr val="00B050"/>
                </a:solidFill>
              </a:rPr>
              <a:t>true</a:t>
            </a:r>
            <a:r>
              <a:rPr lang="de-CH" sz="2800" b="1" dirty="0">
                <a:solidFill>
                  <a:srgbClr val="00B050"/>
                </a:solidFill>
              </a:rPr>
              <a:t>! </a:t>
            </a:r>
            <a:endParaRPr lang="en-CH" sz="2800" dirty="0"/>
          </a:p>
        </p:txBody>
      </p:sp>
      <p:pic>
        <p:nvPicPr>
          <p:cNvPr id="3" name="Picture 2">
            <a:extLst>
              <a:ext uri="{FF2B5EF4-FFF2-40B4-BE49-F238E27FC236}">
                <a16:creationId xmlns:a16="http://schemas.microsoft.com/office/drawing/2014/main" id="{945FCC82-8799-EDEB-7C23-A7AB975EDE1D}"/>
              </a:ext>
            </a:extLst>
          </p:cNvPr>
          <p:cNvPicPr>
            <a:picLocks noChangeAspect="1"/>
          </p:cNvPicPr>
          <p:nvPr/>
        </p:nvPicPr>
        <p:blipFill>
          <a:blip r:embed="rId4"/>
          <a:stretch>
            <a:fillRect/>
          </a:stretch>
        </p:blipFill>
        <p:spPr>
          <a:xfrm>
            <a:off x="6303671" y="4341078"/>
            <a:ext cx="4196518" cy="2233888"/>
          </a:xfrm>
          <a:prstGeom prst="rect">
            <a:avLst/>
          </a:prstGeom>
        </p:spPr>
      </p:pic>
      <p:sp>
        <p:nvSpPr>
          <p:cNvPr id="4" name="TextBox 3">
            <a:extLst>
              <a:ext uri="{FF2B5EF4-FFF2-40B4-BE49-F238E27FC236}">
                <a16:creationId xmlns:a16="http://schemas.microsoft.com/office/drawing/2014/main" id="{4F3FCA28-682C-8D62-7434-86D5D45143DD}"/>
              </a:ext>
            </a:extLst>
          </p:cNvPr>
          <p:cNvSpPr txBox="1"/>
          <p:nvPr/>
        </p:nvSpPr>
        <p:spPr>
          <a:xfrm>
            <a:off x="6374110" y="4238946"/>
            <a:ext cx="4055640" cy="400110"/>
          </a:xfrm>
          <a:prstGeom prst="rect">
            <a:avLst/>
          </a:prstGeom>
          <a:noFill/>
        </p:spPr>
        <p:txBody>
          <a:bodyPr wrap="square" rtlCol="0">
            <a:spAutoFit/>
          </a:bodyPr>
          <a:lstStyle/>
          <a:p>
            <a:r>
              <a:rPr lang="de-CH" sz="2000" dirty="0">
                <a:solidFill>
                  <a:srgbClr val="92D050"/>
                </a:solidFill>
                <a:latin typeface="Eras Bold ITC" panose="020B0604020202020204" pitchFamily="34" charset="0"/>
              </a:rPr>
              <a:t>Born </a:t>
            </a:r>
            <a:r>
              <a:rPr lang="de-CH" sz="2000" dirty="0" err="1">
                <a:solidFill>
                  <a:srgbClr val="92D050"/>
                </a:solidFill>
                <a:latin typeface="Eras Bold ITC" panose="020B0604020202020204" pitchFamily="34" charset="0"/>
              </a:rPr>
              <a:t>Medal</a:t>
            </a:r>
            <a:r>
              <a:rPr lang="de-CH" sz="2000" dirty="0">
                <a:solidFill>
                  <a:srgbClr val="92D050"/>
                </a:solidFill>
                <a:latin typeface="Eras Bold ITC" panose="020B0604020202020204" pitchFamily="34" charset="0"/>
              </a:rPr>
              <a:t> DPG</a:t>
            </a:r>
            <a:endParaRPr lang="en-CH" sz="1200" dirty="0">
              <a:solidFill>
                <a:srgbClr val="92D050"/>
              </a:solidFill>
              <a:latin typeface="Eras Bold ITC" panose="020B0604020202020204" pitchFamily="34" charset="0"/>
            </a:endParaRPr>
          </a:p>
        </p:txBody>
      </p:sp>
    </p:spTree>
    <p:extLst>
      <p:ext uri="{BB962C8B-B14F-4D97-AF65-F5344CB8AC3E}">
        <p14:creationId xmlns:p14="http://schemas.microsoft.com/office/powerpoint/2010/main" val="3546251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Rectangle 40">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1F9FBF2-31E9-81BB-CA70-072B46DBF732}"/>
              </a:ext>
            </a:extLst>
          </p:cNvPr>
          <p:cNvSpPr/>
          <p:nvPr/>
        </p:nvSpPr>
        <p:spPr>
          <a:xfrm>
            <a:off x="1045463" y="434176"/>
            <a:ext cx="3495561" cy="260620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kern="1200" cap="none" spc="0" dirty="0">
                <a:ln w="22225">
                  <a:solidFill>
                    <a:schemeClr val="accent2"/>
                  </a:solidFill>
                  <a:prstDash val="solid"/>
                </a:ln>
                <a:solidFill>
                  <a:schemeClr val="tx1"/>
                </a:solidFill>
                <a:effectLst/>
                <a:latin typeface="+mj-lt"/>
                <a:ea typeface="+mj-ea"/>
                <a:cs typeface="+mj-cs"/>
              </a:rPr>
              <a:t>Appointment as Professor at Liverpool</a:t>
            </a:r>
          </a:p>
        </p:txBody>
      </p:sp>
      <p:pic>
        <p:nvPicPr>
          <p:cNvPr id="4" name="Picture 3">
            <a:extLst>
              <a:ext uri="{FF2B5EF4-FFF2-40B4-BE49-F238E27FC236}">
                <a16:creationId xmlns:a16="http://schemas.microsoft.com/office/drawing/2014/main" id="{24EC2F8E-3F4D-B49E-EDC9-FAE388535B93}"/>
              </a:ext>
            </a:extLst>
          </p:cNvPr>
          <p:cNvPicPr>
            <a:picLocks noChangeAspect="1"/>
          </p:cNvPicPr>
          <p:nvPr/>
        </p:nvPicPr>
        <p:blipFill rotWithShape="1">
          <a:blip r:embed="rId2"/>
          <a:srcRect l="8930" r="14497" b="2"/>
          <a:stretch/>
        </p:blipFill>
        <p:spPr>
          <a:xfrm>
            <a:off x="5432425" y="267915"/>
            <a:ext cx="3032169" cy="3088597"/>
          </a:xfrm>
          <a:prstGeom prst="rect">
            <a:avLst/>
          </a:prstGeom>
        </p:spPr>
      </p:pic>
      <p:pic>
        <p:nvPicPr>
          <p:cNvPr id="3" name="Picture 2" descr="A group of people sitting at a table with wine bottles&#10;&#10;Description automatically generated with medium confidence">
            <a:extLst>
              <a:ext uri="{FF2B5EF4-FFF2-40B4-BE49-F238E27FC236}">
                <a16:creationId xmlns:a16="http://schemas.microsoft.com/office/drawing/2014/main" id="{66C5B574-B024-B47F-113D-B0C6657F73D9}"/>
              </a:ext>
            </a:extLst>
          </p:cNvPr>
          <p:cNvPicPr>
            <a:picLocks noChangeAspect="1"/>
          </p:cNvPicPr>
          <p:nvPr/>
        </p:nvPicPr>
        <p:blipFill rotWithShape="1">
          <a:blip r:embed="rId3"/>
          <a:srcRect l="24817" r="1552" b="-2"/>
          <a:stretch/>
        </p:blipFill>
        <p:spPr>
          <a:xfrm>
            <a:off x="9061406" y="361900"/>
            <a:ext cx="2453640" cy="2499288"/>
          </a:xfrm>
          <a:prstGeom prst="rect">
            <a:avLst/>
          </a:prstGeom>
        </p:spPr>
      </p:pic>
      <p:pic>
        <p:nvPicPr>
          <p:cNvPr id="8" name="Picture 7">
            <a:extLst>
              <a:ext uri="{FF2B5EF4-FFF2-40B4-BE49-F238E27FC236}">
                <a16:creationId xmlns:a16="http://schemas.microsoft.com/office/drawing/2014/main" id="{CA509645-10F0-44C5-7C69-1641700139E1}"/>
              </a:ext>
            </a:extLst>
          </p:cNvPr>
          <p:cNvPicPr>
            <a:picLocks noChangeAspect="1"/>
          </p:cNvPicPr>
          <p:nvPr/>
        </p:nvPicPr>
        <p:blipFill rotWithShape="1">
          <a:blip r:embed="rId4"/>
          <a:srcRect l="20653" r="27559" b="-2"/>
          <a:stretch/>
        </p:blipFill>
        <p:spPr>
          <a:xfrm>
            <a:off x="8464594" y="3662010"/>
            <a:ext cx="2776132" cy="2827781"/>
          </a:xfrm>
          <a:prstGeom prst="rect">
            <a:avLst/>
          </a:prstGeom>
        </p:spPr>
      </p:pic>
      <p:sp>
        <p:nvSpPr>
          <p:cNvPr id="43" name="Rectangle 42">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5800EF56-7651-E22B-4A15-EA60CA9F8C76}"/>
              </a:ext>
            </a:extLst>
          </p:cNvPr>
          <p:cNvSpPr txBox="1"/>
          <p:nvPr/>
        </p:nvSpPr>
        <p:spPr>
          <a:xfrm>
            <a:off x="679384" y="3497628"/>
            <a:ext cx="6894608" cy="2992163"/>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r>
              <a:rPr lang="en-US" sz="3200" b="1" dirty="0">
                <a:solidFill>
                  <a:srgbClr val="0070C0"/>
                </a:solidFill>
              </a:rPr>
              <a:t>Famous Physics Department</a:t>
            </a:r>
          </a:p>
          <a:p>
            <a:pPr>
              <a:lnSpc>
                <a:spcPct val="90000"/>
              </a:lnSpc>
              <a:spcAft>
                <a:spcPts val="600"/>
              </a:spcAft>
            </a:pPr>
            <a:r>
              <a:rPr lang="en-US" sz="3200" b="1" dirty="0">
                <a:solidFill>
                  <a:srgbClr val="0070C0"/>
                </a:solidFill>
              </a:rPr>
              <a:t>With long tradition</a:t>
            </a:r>
          </a:p>
          <a:p>
            <a:pPr indent="-228600">
              <a:lnSpc>
                <a:spcPct val="90000"/>
              </a:lnSpc>
              <a:spcAft>
                <a:spcPts val="600"/>
              </a:spcAft>
              <a:buFont typeface="Arial" panose="020B0604020202020204" pitchFamily="34" charset="0"/>
              <a:buChar char="•"/>
            </a:pPr>
            <a:endParaRPr lang="en-US" sz="3200" b="1" dirty="0"/>
          </a:p>
          <a:p>
            <a:pPr indent="-228600">
              <a:lnSpc>
                <a:spcPct val="90000"/>
              </a:lnSpc>
              <a:spcAft>
                <a:spcPts val="600"/>
              </a:spcAft>
              <a:buFont typeface="Arial" panose="020B0604020202020204" pitchFamily="34" charset="0"/>
              <a:buChar char="•"/>
            </a:pPr>
            <a:r>
              <a:rPr lang="en-US" sz="3200" b="1" dirty="0"/>
              <a:t>Janes </a:t>
            </a:r>
            <a:r>
              <a:rPr lang="en-US" sz="3200" b="1" dirty="0" err="1"/>
              <a:t>Chadeick</a:t>
            </a:r>
            <a:endParaRPr lang="en-US" sz="3200" b="1" dirty="0"/>
          </a:p>
          <a:p>
            <a:pPr>
              <a:lnSpc>
                <a:spcPct val="90000"/>
              </a:lnSpc>
              <a:spcAft>
                <a:spcPts val="600"/>
              </a:spcAft>
            </a:pPr>
            <a:r>
              <a:rPr lang="en-US" sz="2400" b="1" dirty="0" err="1"/>
              <a:t>Synchrocycloton</a:t>
            </a:r>
            <a:r>
              <a:rPr lang="en-US" sz="2400" b="1" dirty="0"/>
              <a:t>. Nuclear physics, </a:t>
            </a:r>
            <a:r>
              <a:rPr lang="en-US" sz="2400" b="1" dirty="0" err="1"/>
              <a:t>neuzton</a:t>
            </a:r>
            <a:endParaRPr lang="en-US" sz="2400" b="1" dirty="0"/>
          </a:p>
          <a:p>
            <a:pPr indent="-228600">
              <a:lnSpc>
                <a:spcPct val="90000"/>
              </a:lnSpc>
              <a:spcAft>
                <a:spcPts val="600"/>
              </a:spcAft>
              <a:buFont typeface="Arial" panose="020B0604020202020204" pitchFamily="34" charset="0"/>
              <a:buChar char="•"/>
            </a:pPr>
            <a:r>
              <a:rPr lang="en-US" sz="2400" b="1" dirty="0"/>
              <a:t>Important </a:t>
            </a:r>
            <a:r>
              <a:rPr lang="en-US" sz="2400" b="1" dirty="0" err="1"/>
              <a:t>contribotion</a:t>
            </a:r>
            <a:r>
              <a:rPr lang="en-US" sz="2400" b="1" dirty="0"/>
              <a:t> to development of CERN SC</a:t>
            </a:r>
          </a:p>
        </p:txBody>
      </p:sp>
      <p:sp>
        <p:nvSpPr>
          <p:cNvPr id="12" name="TextBox 11">
            <a:extLst>
              <a:ext uri="{FF2B5EF4-FFF2-40B4-BE49-F238E27FC236}">
                <a16:creationId xmlns:a16="http://schemas.microsoft.com/office/drawing/2014/main" id="{2E0AD127-98EE-7AC1-2E41-767B14079DF7}"/>
              </a:ext>
            </a:extLst>
          </p:cNvPr>
          <p:cNvSpPr txBox="1"/>
          <p:nvPr/>
        </p:nvSpPr>
        <p:spPr>
          <a:xfrm>
            <a:off x="6706362" y="4271252"/>
            <a:ext cx="2073591" cy="400110"/>
          </a:xfrm>
          <a:prstGeom prst="rect">
            <a:avLst/>
          </a:prstGeom>
          <a:noFill/>
        </p:spPr>
        <p:txBody>
          <a:bodyPr wrap="square" rtlCol="0">
            <a:spAutoFit/>
          </a:bodyPr>
          <a:lstStyle/>
          <a:p>
            <a:r>
              <a:rPr lang="de-CH" sz="2000" b="1" dirty="0" err="1"/>
              <a:t>Chadwick’s</a:t>
            </a:r>
            <a:r>
              <a:rPr lang="de-CH" sz="2000" b="1" dirty="0"/>
              <a:t> SC</a:t>
            </a:r>
            <a:endParaRPr lang="en-CH" sz="2000" b="1" dirty="0"/>
          </a:p>
        </p:txBody>
      </p:sp>
    </p:spTree>
    <p:extLst>
      <p:ext uri="{BB962C8B-B14F-4D97-AF65-F5344CB8AC3E}">
        <p14:creationId xmlns:p14="http://schemas.microsoft.com/office/powerpoint/2010/main" val="35692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9BD4C7A-9CFD-CD6A-A8A2-84C2C8FF559F}"/>
              </a:ext>
            </a:extLst>
          </p:cNvPr>
          <p:cNvSpPr txBox="1"/>
          <p:nvPr/>
        </p:nvSpPr>
        <p:spPr>
          <a:xfrm>
            <a:off x="877019" y="768144"/>
            <a:ext cx="7969030" cy="3530647"/>
          </a:xfrm>
          <a:prstGeom prst="rect">
            <a:avLst/>
          </a:prstGeom>
          <a:noFill/>
        </p:spPr>
        <p:txBody>
          <a:bodyPr wrap="square">
            <a:spAutoFit/>
          </a:bodyPr>
          <a:lstStyle/>
          <a:p>
            <a:pPr>
              <a:lnSpc>
                <a:spcPct val="107000"/>
              </a:lnSpc>
              <a:spcAft>
                <a:spcPts val="800"/>
              </a:spcAft>
            </a:pPr>
            <a: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 I must mention  again what I  </a:t>
            </a:r>
            <a:r>
              <a:rPr lang="en-US" sz="2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consider as </a:t>
            </a:r>
          </a:p>
          <a:p>
            <a:pPr>
              <a:lnSpc>
                <a:spcPct val="107000"/>
              </a:lnSpc>
              <a:spcAft>
                <a:spcPts val="800"/>
              </a:spcAft>
            </a:pPr>
            <a:r>
              <a:rPr lang="en-US" sz="36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Max’s most important</a:t>
            </a:r>
            <a:r>
              <a:rPr lang="en-US" sz="3600" b="1" dirty="0">
                <a:solidFill>
                  <a:schemeClr val="accent2"/>
                </a:solidFill>
                <a:effectLst/>
                <a:latin typeface="Arial" panose="020B0604020202020204" pitchFamily="34" charset="0"/>
                <a:ea typeface="Calibri" panose="020F0502020204030204" pitchFamily="34" charset="0"/>
                <a:cs typeface="Times New Roman" panose="02020603050405020304" pitchFamily="18" charset="0"/>
              </a:rPr>
              <a:t> </a:t>
            </a:r>
            <a:r>
              <a:rPr lang="en-US" sz="3600" b="1" dirty="0">
                <a:solidFill>
                  <a:schemeClr val="accent2"/>
                </a:solidFill>
                <a:latin typeface="Arial" panose="020B0604020202020204" pitchFamily="34" charset="0"/>
                <a:ea typeface="Calibri" panose="020F0502020204030204" pitchFamily="34" charset="0"/>
                <a:cs typeface="Times New Roman" panose="02020603050405020304" pitchFamily="18" charset="0"/>
              </a:rPr>
              <a:t>achievement</a:t>
            </a:r>
            <a:r>
              <a:rPr lang="en-US" sz="2800" b="1" dirty="0">
                <a:solidFill>
                  <a:srgbClr val="202122"/>
                </a:solidFill>
                <a:latin typeface="Arial" panose="020B0604020202020204" pitchFamily="34" charset="0"/>
                <a:ea typeface="Calibri" panose="020F0502020204030204" pitchFamily="34" charset="0"/>
                <a:cs typeface="Times New Roman" panose="02020603050405020304" pitchFamily="18" charset="0"/>
              </a:rPr>
              <a:t>:</a:t>
            </a:r>
            <a:b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t>creating, promoting  and holding together </a:t>
            </a:r>
            <a:b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the  </a:t>
            </a:r>
            <a:r>
              <a:rPr lang="en-US" sz="2800" b="1" dirty="0" err="1">
                <a:solidFill>
                  <a:srgbClr val="0070C0"/>
                </a:solidFill>
                <a:effectLst/>
                <a:latin typeface="Arial" panose="020B0604020202020204" pitchFamily="34" charset="0"/>
                <a:ea typeface="Calibri" panose="020F0502020204030204" pitchFamily="34" charset="0"/>
                <a:cs typeface="Times New Roman" panose="02020603050405020304" pitchFamily="18" charset="0"/>
              </a:rPr>
              <a:t>LHeC</a:t>
            </a:r>
            <a:r>
              <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study group longer than a decade </a:t>
            </a:r>
            <a:br>
              <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br>
            <a:r>
              <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with determination and insistency</a:t>
            </a:r>
            <a:br>
              <a:rPr lang="en-US" sz="28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r>
              <a:rPr lang="en-US" sz="2800" b="1" dirty="0">
                <a:solidFill>
                  <a:srgbClr val="33CC33"/>
                </a:solidFill>
                <a:effectLst/>
                <a:latin typeface="Arial" panose="020B0604020202020204" pitchFamily="34" charset="0"/>
                <a:ea typeface="Calibri" panose="020F0502020204030204" pitchFamily="34" charset="0"/>
                <a:cs typeface="Times New Roman" panose="02020603050405020304" pitchFamily="18" charset="0"/>
              </a:rPr>
              <a:t>together with </a:t>
            </a:r>
            <a:r>
              <a:rPr lang="en-US" sz="2800" b="1" dirty="0" err="1">
                <a:solidFill>
                  <a:srgbClr val="33CC33"/>
                </a:solidFill>
                <a:effectLst/>
                <a:latin typeface="Arial" panose="020B0604020202020204" pitchFamily="34" charset="0"/>
                <a:ea typeface="Calibri" panose="020F0502020204030204" pitchFamily="34" charset="0"/>
                <a:cs typeface="Times New Roman" panose="02020603050405020304" pitchFamily="18" charset="0"/>
              </a:rPr>
              <a:t>Oliveer</a:t>
            </a:r>
            <a:r>
              <a:rPr lang="en-US" sz="2800" b="1" dirty="0">
                <a:solidFill>
                  <a:srgbClr val="33CC33"/>
                </a:solidFill>
                <a:effectLst/>
                <a:latin typeface="Arial" panose="020B0604020202020204" pitchFamily="34" charset="0"/>
                <a:ea typeface="Calibri" panose="020F0502020204030204" pitchFamily="34" charset="0"/>
                <a:cs typeface="Times New Roman" panose="02020603050405020304" pitchFamily="18" charset="0"/>
              </a:rPr>
              <a:t> </a:t>
            </a:r>
            <a:r>
              <a:rPr lang="en-US" sz="2800" b="1" dirty="0" err="1">
                <a:solidFill>
                  <a:srgbClr val="33CC33"/>
                </a:solidFill>
                <a:effectLst/>
                <a:latin typeface="Arial" panose="020B0604020202020204" pitchFamily="34" charset="0"/>
                <a:ea typeface="Calibri" panose="020F0502020204030204" pitchFamily="34" charset="0"/>
                <a:cs typeface="Times New Roman" panose="02020603050405020304" pitchFamily="18" charset="0"/>
              </a:rPr>
              <a:t>Brüning</a:t>
            </a:r>
            <a:r>
              <a:rPr lang="en-US" sz="2800" b="1" dirty="0">
                <a:solidFill>
                  <a:srgbClr val="33CC33"/>
                </a:solidFill>
                <a:effectLst/>
                <a:latin typeface="Arial" panose="020B0604020202020204" pitchFamily="34" charset="0"/>
                <a:ea typeface="Calibri" panose="020F0502020204030204" pitchFamily="34" charset="0"/>
                <a:cs typeface="Times New Roman" panose="02020603050405020304" pitchFamily="18" charset="0"/>
              </a:rPr>
              <a:t> </a:t>
            </a:r>
            <a:endParaRPr lang="en-CH"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2B343AEB-8776-4484-82A5-CB86F5821D4C">
            <a:extLst>
              <a:ext uri="{FF2B5EF4-FFF2-40B4-BE49-F238E27FC236}">
                <a16:creationId xmlns:a16="http://schemas.microsoft.com/office/drawing/2014/main" id="{E71B1174-EC2B-BB3D-1AA6-774AEF72B3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67" r="16667"/>
          <a:stretch/>
        </p:blipFill>
        <p:spPr bwMode="auto">
          <a:xfrm>
            <a:off x="8734181" y="3127249"/>
            <a:ext cx="3173567" cy="357025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2D3A0B5-F918-43D3-3B63-5FB63E210899}"/>
              </a:ext>
            </a:extLst>
          </p:cNvPr>
          <p:cNvSpPr txBox="1"/>
          <p:nvPr/>
        </p:nvSpPr>
        <p:spPr>
          <a:xfrm>
            <a:off x="877019" y="4762946"/>
            <a:ext cx="6973585" cy="1692771"/>
          </a:xfrm>
          <a:prstGeom prst="rect">
            <a:avLst/>
          </a:prstGeom>
          <a:noFill/>
        </p:spPr>
        <p:txBody>
          <a:bodyPr wrap="square">
            <a:spAutoFit/>
          </a:bodyPr>
          <a:lstStyle/>
          <a:p>
            <a:r>
              <a:rPr lang="en-US" sz="2400" b="1" dirty="0"/>
              <a:t> </a:t>
            </a:r>
            <a:r>
              <a:rPr lang="en-US" sz="3200" b="1" dirty="0"/>
              <a:t>International Advisory Committee  IAC </a:t>
            </a:r>
            <a:br>
              <a:rPr lang="en-US" sz="2400" b="1" dirty="0"/>
            </a:br>
            <a:r>
              <a:rPr lang="en-US" sz="2400" b="1" dirty="0"/>
              <a:t>in set up 2013 by DG Rolf Heuer  </a:t>
            </a:r>
            <a:br>
              <a:rPr lang="en-US" sz="2400" b="1" dirty="0"/>
            </a:br>
            <a:r>
              <a:rPr lang="en-US" sz="2400" b="1" dirty="0"/>
              <a:t> I was asked to chair  it</a:t>
            </a:r>
            <a:br>
              <a:rPr lang="en-US" sz="2400" b="1" dirty="0"/>
            </a:br>
            <a:endParaRPr lang="en-CH" sz="2400" b="1" dirty="0"/>
          </a:p>
        </p:txBody>
      </p:sp>
      <p:sp>
        <p:nvSpPr>
          <p:cNvPr id="5" name="Rectangle 4">
            <a:extLst>
              <a:ext uri="{FF2B5EF4-FFF2-40B4-BE49-F238E27FC236}">
                <a16:creationId xmlns:a16="http://schemas.microsoft.com/office/drawing/2014/main" id="{6A12DBBD-BFD0-FC62-C25D-A919E3284C88}"/>
              </a:ext>
            </a:extLst>
          </p:cNvPr>
          <p:cNvSpPr/>
          <p:nvPr/>
        </p:nvSpPr>
        <p:spPr>
          <a:xfrm>
            <a:off x="9325759" y="2432261"/>
            <a:ext cx="2076722" cy="830997"/>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Max and Oliver</a:t>
            </a:r>
            <a:br>
              <a:rPr lang="en-US" sz="2400" b="0" cap="none" spc="0" dirty="0">
                <a:ln w="0"/>
                <a:solidFill>
                  <a:schemeClr val="tx1"/>
                </a:solidFill>
                <a:effectLst>
                  <a:outerShdw blurRad="38100" dist="19050" dir="2700000" algn="tl" rotWithShape="0">
                    <a:schemeClr val="dk1">
                      <a:alpha val="40000"/>
                    </a:schemeClr>
                  </a:outerShdw>
                </a:effectLst>
              </a:rPr>
            </a:br>
            <a:r>
              <a:rPr lang="en-US" sz="2400" b="0" cap="none" spc="0" dirty="0">
                <a:ln w="0"/>
                <a:solidFill>
                  <a:schemeClr val="tx1"/>
                </a:solidFill>
                <a:effectLst>
                  <a:outerShdw blurRad="38100" dist="19050" dir="2700000" algn="tl" rotWithShape="0">
                    <a:schemeClr val="dk1">
                      <a:alpha val="40000"/>
                    </a:schemeClr>
                  </a:outerShdw>
                </a:effectLst>
              </a:rPr>
              <a:t> at work</a:t>
            </a:r>
          </a:p>
        </p:txBody>
      </p:sp>
    </p:spTree>
    <p:extLst>
      <p:ext uri="{BB962C8B-B14F-4D97-AF65-F5344CB8AC3E}">
        <p14:creationId xmlns:p14="http://schemas.microsoft.com/office/powerpoint/2010/main" val="4114711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DEF3C3-D2E9-2F38-53FA-71840711DFC6}"/>
              </a:ext>
            </a:extLst>
          </p:cNvPr>
          <p:cNvSpPr txBox="1"/>
          <p:nvPr/>
        </p:nvSpPr>
        <p:spPr>
          <a:xfrm>
            <a:off x="1387011" y="544529"/>
            <a:ext cx="8948791" cy="523220"/>
          </a:xfrm>
          <a:prstGeom prst="rect">
            <a:avLst/>
          </a:prstGeom>
          <a:noFill/>
        </p:spPr>
        <p:txBody>
          <a:bodyPr wrap="square" rtlCol="0">
            <a:spAutoFit/>
          </a:bodyPr>
          <a:lstStyle/>
          <a:p>
            <a:r>
              <a:rPr lang="de-CH" sz="2800" b="1" dirty="0"/>
              <a:t>Many </a:t>
            </a:r>
            <a:r>
              <a:rPr lang="de-CH" sz="2800" b="1" dirty="0" err="1"/>
              <a:t>meetings</a:t>
            </a:r>
            <a:r>
              <a:rPr lang="de-CH" sz="2800" b="1" dirty="0"/>
              <a:t>. Workshops and </a:t>
            </a:r>
            <a:r>
              <a:rPr lang="de-CH" sz="2800" b="1" dirty="0" err="1"/>
              <a:t>recommendations</a:t>
            </a:r>
            <a:r>
              <a:rPr lang="de-CH" sz="2800" b="1" dirty="0"/>
              <a:t> </a:t>
            </a:r>
            <a:endParaRPr lang="en-CH" sz="2800" b="1" dirty="0"/>
          </a:p>
        </p:txBody>
      </p:sp>
      <p:pic>
        <p:nvPicPr>
          <p:cNvPr id="8" name="Picture 7">
            <a:extLst>
              <a:ext uri="{FF2B5EF4-FFF2-40B4-BE49-F238E27FC236}">
                <a16:creationId xmlns:a16="http://schemas.microsoft.com/office/drawing/2014/main" id="{2DBE727F-428D-991B-733E-31C6987218BD}"/>
              </a:ext>
            </a:extLst>
          </p:cNvPr>
          <p:cNvPicPr>
            <a:picLocks noChangeAspect="1"/>
          </p:cNvPicPr>
          <p:nvPr/>
        </p:nvPicPr>
        <p:blipFill>
          <a:blip r:embed="rId2"/>
          <a:stretch>
            <a:fillRect/>
          </a:stretch>
        </p:blipFill>
        <p:spPr>
          <a:xfrm>
            <a:off x="575753" y="1290342"/>
            <a:ext cx="4797631" cy="3597233"/>
          </a:xfrm>
          <a:prstGeom prst="rect">
            <a:avLst/>
          </a:prstGeom>
        </p:spPr>
      </p:pic>
      <p:sp>
        <p:nvSpPr>
          <p:cNvPr id="9" name="Title 1">
            <a:extLst>
              <a:ext uri="{FF2B5EF4-FFF2-40B4-BE49-F238E27FC236}">
                <a16:creationId xmlns:a16="http://schemas.microsoft.com/office/drawing/2014/main" id="{4B37D00C-8BE2-9615-4C9E-7A8CE6FDF331}"/>
              </a:ext>
            </a:extLst>
          </p:cNvPr>
          <p:cNvSpPr txBox="1">
            <a:spLocks/>
          </p:cNvSpPr>
          <p:nvPr/>
        </p:nvSpPr>
        <p:spPr>
          <a:xfrm>
            <a:off x="5714600" y="2180078"/>
            <a:ext cx="6024937" cy="14072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3200" dirty="0"/>
              <a:t>Most </a:t>
            </a:r>
            <a:r>
              <a:rPr lang="de-CH" sz="3200" dirty="0" err="1"/>
              <a:t>recent</a:t>
            </a:r>
            <a:r>
              <a:rPr lang="de-CH" sz="3200" dirty="0"/>
              <a:t>  </a:t>
            </a:r>
            <a:r>
              <a:rPr lang="de-CH" sz="3200" b="1" dirty="0" err="1"/>
              <a:t>LeHC</a:t>
            </a:r>
            <a:r>
              <a:rPr lang="de-CH" sz="3200" b="1" dirty="0"/>
              <a:t> </a:t>
            </a:r>
            <a:r>
              <a:rPr lang="de-CH" sz="3200" b="1" dirty="0" err="1"/>
              <a:t>workshop</a:t>
            </a:r>
            <a:r>
              <a:rPr lang="de-CH" sz="3200" b="1" dirty="0"/>
              <a:t> at </a:t>
            </a:r>
            <a:r>
              <a:rPr lang="de-CH" sz="3200" b="1" dirty="0" err="1"/>
              <a:t>Chavanne</a:t>
            </a:r>
            <a:r>
              <a:rPr lang="de-CH" sz="3200" b="1" dirty="0"/>
              <a:t> 2018</a:t>
            </a:r>
            <a:endParaRPr lang="en-CH" sz="3200" b="1" dirty="0"/>
          </a:p>
        </p:txBody>
      </p:sp>
      <p:sp>
        <p:nvSpPr>
          <p:cNvPr id="10" name="Title 8">
            <a:extLst>
              <a:ext uri="{FF2B5EF4-FFF2-40B4-BE49-F238E27FC236}">
                <a16:creationId xmlns:a16="http://schemas.microsoft.com/office/drawing/2014/main" id="{10A244B4-F009-C88B-8C6C-04A8092BBA9A}"/>
              </a:ext>
            </a:extLst>
          </p:cNvPr>
          <p:cNvSpPr txBox="1">
            <a:spLocks/>
          </p:cNvSpPr>
          <p:nvPr/>
        </p:nvSpPr>
        <p:spPr>
          <a:xfrm>
            <a:off x="605746" y="5405437"/>
            <a:ext cx="10511319" cy="1223045"/>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3200" b="1" dirty="0" err="1">
                <a:latin typeface="Times New Roman" panose="02020603050405020304" pitchFamily="18" charset="0"/>
                <a:cs typeface="Times New Roman" panose="02020603050405020304" pitchFamily="18" charset="0"/>
              </a:rPr>
              <a:t>Enormous</a:t>
            </a:r>
            <a:r>
              <a:rPr lang="de-CH" sz="3200" b="1" dirty="0">
                <a:latin typeface="Times New Roman" panose="02020603050405020304" pitchFamily="18" charset="0"/>
                <a:cs typeface="Times New Roman" panose="02020603050405020304" pitchFamily="18" charset="0"/>
              </a:rPr>
              <a:t> </a:t>
            </a:r>
            <a:r>
              <a:rPr lang="de-CH" sz="3200" b="1" dirty="0" err="1">
                <a:latin typeface="Times New Roman" panose="02020603050405020304" pitchFamily="18" charset="0"/>
                <a:cs typeface="Times New Roman" panose="02020603050405020304" pitchFamily="18" charset="0"/>
              </a:rPr>
              <a:t>work</a:t>
            </a:r>
            <a:r>
              <a:rPr lang="de-CH" sz="3200" b="1" dirty="0">
                <a:latin typeface="Times New Roman" panose="02020603050405020304" pitchFamily="18" charset="0"/>
                <a:cs typeface="Times New Roman" panose="02020603050405020304" pitchFamily="18" charset="0"/>
              </a:rPr>
              <a:t> </a:t>
            </a:r>
            <a:r>
              <a:rPr lang="de-CH" sz="3200" b="1" dirty="0" err="1">
                <a:latin typeface="Times New Roman" panose="02020603050405020304" pitchFamily="18" charset="0"/>
                <a:cs typeface="Times New Roman" panose="02020603050405020304" pitchFamily="18" charset="0"/>
              </a:rPr>
              <a:t>has</a:t>
            </a:r>
            <a:r>
              <a:rPr lang="de-CH" sz="3200" b="1" dirty="0">
                <a:latin typeface="Times New Roman" panose="02020603050405020304" pitchFamily="18" charset="0"/>
                <a:cs typeface="Times New Roman" panose="02020603050405020304" pitchFamily="18" charset="0"/>
              </a:rPr>
              <a:t> </a:t>
            </a:r>
            <a:r>
              <a:rPr lang="de-CH" sz="3200" b="1" dirty="0" err="1">
                <a:latin typeface="Times New Roman" panose="02020603050405020304" pitchFamily="18" charset="0"/>
                <a:cs typeface="Times New Roman" panose="02020603050405020304" pitchFamily="18" charset="0"/>
              </a:rPr>
              <a:t>beem</a:t>
            </a:r>
            <a:r>
              <a:rPr lang="de-CH" sz="3200" b="1" dirty="0">
                <a:latin typeface="Times New Roman" panose="02020603050405020304" pitchFamily="18" charset="0"/>
                <a:cs typeface="Times New Roman" panose="02020603050405020304" pitchFamily="18" charset="0"/>
              </a:rPr>
              <a:t> </a:t>
            </a:r>
            <a:r>
              <a:rPr lang="de-CH" sz="3200" b="1" dirty="0" err="1">
                <a:latin typeface="Times New Roman" panose="02020603050405020304" pitchFamily="18" charset="0"/>
                <a:cs typeface="Times New Roman" panose="02020603050405020304" pitchFamily="18" charset="0"/>
              </a:rPr>
              <a:t>done</a:t>
            </a:r>
            <a:r>
              <a:rPr lang="de-CH" sz="3200" b="1" dirty="0">
                <a:latin typeface="Times New Roman" panose="02020603050405020304" pitchFamily="18" charset="0"/>
                <a:cs typeface="Times New Roman" panose="02020603050405020304" pitchFamily="18" charset="0"/>
              </a:rPr>
              <a:t> </a:t>
            </a:r>
            <a:r>
              <a:rPr lang="de-CH" sz="3200" b="1" dirty="0" err="1">
                <a:latin typeface="Times New Roman" panose="02020603050405020304" pitchFamily="18" charset="0"/>
                <a:cs typeface="Times New Roman" panose="02020603050405020304" pitchFamily="18" charset="0"/>
              </a:rPr>
              <a:t>by</a:t>
            </a:r>
            <a:r>
              <a:rPr lang="de-CH" sz="3200" b="1" dirty="0">
                <a:latin typeface="Times New Roman" panose="02020603050405020304" pitchFamily="18" charset="0"/>
                <a:cs typeface="Times New Roman" panose="02020603050405020304" pitchFamily="18" charset="0"/>
              </a:rPr>
              <a:t> </a:t>
            </a:r>
            <a:r>
              <a:rPr lang="de-CH" sz="3200" b="1" dirty="0" err="1">
                <a:latin typeface="Times New Roman" panose="02020603050405020304" pitchFamily="18" charset="0"/>
                <a:cs typeface="Times New Roman" panose="02020603050405020304" pitchFamily="18" charset="0"/>
              </a:rPr>
              <a:t>hundreds</a:t>
            </a:r>
            <a:r>
              <a:rPr lang="de-CH" sz="3200" b="1" dirty="0">
                <a:latin typeface="Times New Roman" panose="02020603050405020304" pitchFamily="18" charset="0"/>
                <a:cs typeface="Times New Roman" panose="02020603050405020304" pitchFamily="18" charset="0"/>
              </a:rPr>
              <a:t> of </a:t>
            </a:r>
            <a:r>
              <a:rPr lang="de-CH" sz="3200" b="1" dirty="0" err="1">
                <a:latin typeface="Times New Roman" panose="02020603050405020304" pitchFamily="18" charset="0"/>
                <a:cs typeface="Times New Roman" panose="02020603050405020304" pitchFamily="18" charset="0"/>
              </a:rPr>
              <a:t>colleagues</a:t>
            </a:r>
            <a:br>
              <a:rPr lang="de-CH" sz="3200" b="1" dirty="0">
                <a:latin typeface="Times New Roman" panose="02020603050405020304" pitchFamily="18" charset="0"/>
                <a:cs typeface="Times New Roman" panose="02020603050405020304" pitchFamily="18" charset="0"/>
              </a:rPr>
            </a:br>
            <a:r>
              <a:rPr lang="de-CH" sz="3200" b="1" dirty="0" err="1">
                <a:latin typeface="Times New Roman" panose="02020603050405020304" pitchFamily="18" charset="0"/>
                <a:cs typeface="Times New Roman" panose="02020603050405020304" pitchFamily="18" charset="0"/>
              </a:rPr>
              <a:t>Results</a:t>
            </a:r>
            <a:r>
              <a:rPr lang="de-CH" sz="3200" b="1" dirty="0">
                <a:latin typeface="Times New Roman" panose="02020603050405020304" pitchFamily="18" charset="0"/>
                <a:cs typeface="Times New Roman" panose="02020603050405020304" pitchFamily="18" charset="0"/>
              </a:rPr>
              <a:t> </a:t>
            </a:r>
            <a:r>
              <a:rPr lang="de-CH" sz="3200" b="1" dirty="0" err="1">
                <a:latin typeface="Times New Roman" panose="02020603050405020304" pitchFamily="18" charset="0"/>
                <a:cs typeface="Times New Roman" panose="02020603050405020304" pitchFamily="18" charset="0"/>
              </a:rPr>
              <a:t>documented</a:t>
            </a:r>
            <a:r>
              <a:rPr lang="de-CH" sz="3200" b="1" dirty="0">
                <a:latin typeface="Times New Roman" panose="02020603050405020304" pitchFamily="18" charset="0"/>
                <a:cs typeface="Times New Roman" panose="02020603050405020304" pitchFamily="18" charset="0"/>
              </a:rPr>
              <a:t> in </a:t>
            </a:r>
            <a:r>
              <a:rPr lang="de-CH" sz="3200" b="1" dirty="0" err="1">
                <a:latin typeface="Times New Roman" panose="02020603050405020304" pitchFamily="18" charset="0"/>
                <a:cs typeface="Times New Roman" panose="02020603050405020304" pitchFamily="18" charset="0"/>
              </a:rPr>
              <a:t>many</a:t>
            </a:r>
            <a:r>
              <a:rPr lang="de-CH" sz="3200" b="1" dirty="0">
                <a:latin typeface="Times New Roman" panose="02020603050405020304" pitchFamily="18" charset="0"/>
                <a:cs typeface="Times New Roman" panose="02020603050405020304" pitchFamily="18" charset="0"/>
              </a:rPr>
              <a:t> </a:t>
            </a:r>
            <a:r>
              <a:rPr lang="de-CH" sz="3200" b="1" dirty="0" err="1">
                <a:latin typeface="Times New Roman" panose="02020603050405020304" pitchFamily="18" charset="0"/>
                <a:cs typeface="Times New Roman" panose="02020603050405020304" pitchFamily="18" charset="0"/>
              </a:rPr>
              <a:t>reports</a:t>
            </a:r>
            <a:r>
              <a:rPr lang="de-CH" sz="3200" b="1" dirty="0">
                <a:latin typeface="Times New Roman" panose="02020603050405020304" pitchFamily="18" charset="0"/>
                <a:cs typeface="Times New Roman" panose="02020603050405020304" pitchFamily="18" charset="0"/>
              </a:rPr>
              <a:t>.</a:t>
            </a:r>
            <a:br>
              <a:rPr lang="de-CH" sz="3200" b="1" dirty="0">
                <a:latin typeface="Times New Roman" panose="02020603050405020304" pitchFamily="18" charset="0"/>
                <a:cs typeface="Times New Roman" panose="02020603050405020304" pitchFamily="18" charset="0"/>
              </a:rPr>
            </a:br>
            <a:r>
              <a:rPr lang="de-CH" sz="3200" b="1" dirty="0">
                <a:latin typeface="Times New Roman" panose="02020603050405020304" pitchFamily="18" charset="0"/>
                <a:cs typeface="Times New Roman" panose="02020603050405020304" pitchFamily="18" charset="0"/>
              </a:rPr>
              <a:t> As </a:t>
            </a:r>
            <a:r>
              <a:rPr lang="de-CH" sz="3200" b="1" dirty="0" err="1">
                <a:latin typeface="Times New Roman" panose="02020603050405020304" pitchFamily="18" charset="0"/>
                <a:cs typeface="Times New Roman" panose="02020603050405020304" pitchFamily="18" charset="0"/>
              </a:rPr>
              <a:t>reported</a:t>
            </a:r>
            <a:r>
              <a:rPr lang="de-CH" sz="3200" b="1" dirty="0">
                <a:latin typeface="Times New Roman" panose="02020603050405020304" pitchFamily="18" charset="0"/>
                <a:cs typeface="Times New Roman" panose="02020603050405020304" pitchFamily="18" charset="0"/>
              </a:rPr>
              <a:t> </a:t>
            </a:r>
            <a:r>
              <a:rPr lang="de-CH" sz="3200" b="1" dirty="0" err="1">
                <a:latin typeface="Times New Roman" panose="02020603050405020304" pitchFamily="18" charset="0"/>
                <a:cs typeface="Times New Roman" panose="02020603050405020304" pitchFamily="18" charset="0"/>
              </a:rPr>
              <a:t>by</a:t>
            </a:r>
            <a:r>
              <a:rPr lang="de-CH" sz="3200" b="1" dirty="0">
                <a:latin typeface="Times New Roman" panose="02020603050405020304" pitchFamily="18" charset="0"/>
                <a:cs typeface="Times New Roman" panose="02020603050405020304" pitchFamily="18" charset="0"/>
              </a:rPr>
              <a:t> </a:t>
            </a:r>
            <a:r>
              <a:rPr lang="de-CH" sz="3200" b="1" dirty="0" err="1">
                <a:latin typeface="Times New Roman" panose="02020603050405020304" pitchFamily="18" charset="0"/>
                <a:cs typeface="Times New Roman" panose="02020603050405020304" pitchFamily="18" charset="0"/>
              </a:rPr>
              <a:t>previous</a:t>
            </a:r>
            <a:r>
              <a:rPr lang="de-CH" sz="3200" b="1" dirty="0">
                <a:latin typeface="Times New Roman" panose="02020603050405020304" pitchFamily="18" charset="0"/>
                <a:cs typeface="Times New Roman" panose="02020603050405020304" pitchFamily="18" charset="0"/>
              </a:rPr>
              <a:t>  </a:t>
            </a:r>
            <a:r>
              <a:rPr lang="de-CH" sz="3200" b="1" dirty="0" err="1">
                <a:latin typeface="Times New Roman" panose="02020603050405020304" pitchFamily="18" charset="0"/>
                <a:cs typeface="Times New Roman" panose="02020603050405020304" pitchFamily="18" charset="0"/>
              </a:rPr>
              <a:t>speakers</a:t>
            </a:r>
            <a:r>
              <a:rPr lang="de-CH" sz="3200" b="1" dirty="0">
                <a:latin typeface="Times New Roman" panose="02020603050405020304" pitchFamily="18" charset="0"/>
                <a:cs typeface="Times New Roman" panose="02020603050405020304" pitchFamily="18" charset="0"/>
              </a:rPr>
              <a:t> </a:t>
            </a:r>
            <a:endParaRPr lang="en-CH"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3043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00DBD6F-7CA0-F3E2-B4B1-03317F401070}"/>
              </a:ext>
            </a:extLst>
          </p:cNvPr>
          <p:cNvPicPr>
            <a:picLocks noChangeAspect="1"/>
          </p:cNvPicPr>
          <p:nvPr/>
        </p:nvPicPr>
        <p:blipFill>
          <a:blip r:embed="rId2"/>
          <a:stretch>
            <a:fillRect/>
          </a:stretch>
        </p:blipFill>
        <p:spPr>
          <a:xfrm>
            <a:off x="3559683" y="1439358"/>
            <a:ext cx="8047101" cy="4533160"/>
          </a:xfrm>
          <a:prstGeom prst="rect">
            <a:avLst/>
          </a:prstGeom>
        </p:spPr>
      </p:pic>
      <p:sp>
        <p:nvSpPr>
          <p:cNvPr id="3" name="TextBox 2">
            <a:extLst>
              <a:ext uri="{FF2B5EF4-FFF2-40B4-BE49-F238E27FC236}">
                <a16:creationId xmlns:a16="http://schemas.microsoft.com/office/drawing/2014/main" id="{A5062432-B63D-650C-31EC-4C66AB226083}"/>
              </a:ext>
            </a:extLst>
          </p:cNvPr>
          <p:cNvSpPr txBox="1"/>
          <p:nvPr/>
        </p:nvSpPr>
        <p:spPr>
          <a:xfrm>
            <a:off x="686237" y="2347039"/>
            <a:ext cx="6685471" cy="6124754"/>
          </a:xfrm>
          <a:prstGeom prst="rect">
            <a:avLst/>
          </a:prstGeom>
          <a:noFill/>
        </p:spPr>
        <p:txBody>
          <a:bodyPr wrap="square" rtlCol="0">
            <a:spAutoFit/>
          </a:bodyPr>
          <a:lstStyle/>
          <a:p>
            <a:r>
              <a:rPr lang="de-CH" sz="3200" b="1" dirty="0" err="1"/>
              <a:t>Creation</a:t>
            </a:r>
            <a:r>
              <a:rPr lang="de-CH" sz="3200" b="1" dirty="0"/>
              <a:t> of </a:t>
            </a:r>
            <a:r>
              <a:rPr lang="de-CH" sz="4000" b="1" dirty="0">
                <a:solidFill>
                  <a:srgbClr val="00B0F0"/>
                </a:solidFill>
              </a:rPr>
              <a:t>PERLE project </a:t>
            </a:r>
            <a:br>
              <a:rPr lang="de-CH" sz="3200" b="1" dirty="0"/>
            </a:br>
            <a:r>
              <a:rPr lang="de-CH" sz="3200" b="1" dirty="0" err="1">
                <a:solidFill>
                  <a:srgbClr val="FF0000"/>
                </a:solidFill>
              </a:rPr>
              <a:t>develloping</a:t>
            </a:r>
            <a:r>
              <a:rPr lang="de-CH" sz="3200" b="1" dirty="0">
                <a:solidFill>
                  <a:srgbClr val="FF0000"/>
                </a:solidFill>
              </a:rPr>
              <a:t> </a:t>
            </a:r>
            <a:r>
              <a:rPr lang="de-CH" sz="3200" b="1" dirty="0" err="1">
                <a:solidFill>
                  <a:srgbClr val="FF0000"/>
                </a:solidFill>
              </a:rPr>
              <a:t>the</a:t>
            </a:r>
            <a:r>
              <a:rPr lang="de-CH" sz="3200" b="1" dirty="0">
                <a:solidFill>
                  <a:srgbClr val="FF0000"/>
                </a:solidFill>
              </a:rPr>
              <a:t> ERL </a:t>
            </a:r>
            <a:r>
              <a:rPr lang="de-CH" sz="3200" b="1" dirty="0" err="1">
                <a:solidFill>
                  <a:srgbClr val="FF0000"/>
                </a:solidFill>
              </a:rPr>
              <a:t>technology</a:t>
            </a:r>
            <a:endParaRPr lang="de-CH" sz="3200" b="1" dirty="0">
              <a:solidFill>
                <a:srgbClr val="FF0000"/>
              </a:solidFill>
            </a:endParaRPr>
          </a:p>
          <a:p>
            <a:endParaRPr lang="de-CH" sz="3200" b="1" dirty="0"/>
          </a:p>
          <a:p>
            <a:r>
              <a:rPr lang="de-CH" sz="3200" b="1" dirty="0" err="1"/>
              <a:t>Responsibility</a:t>
            </a:r>
            <a:r>
              <a:rPr lang="de-CH" sz="3200" b="1" dirty="0"/>
              <a:t>  </a:t>
            </a:r>
          </a:p>
          <a:p>
            <a:r>
              <a:rPr lang="de-CH" sz="3200" b="1" dirty="0"/>
              <a:t> </a:t>
            </a:r>
            <a:r>
              <a:rPr lang="de-CH" sz="3200" b="1" dirty="0">
                <a:solidFill>
                  <a:srgbClr val="0070C0"/>
                </a:solidFill>
              </a:rPr>
              <a:t>Achille Stocki</a:t>
            </a:r>
            <a:br>
              <a:rPr lang="de-CH" sz="3200" b="1" dirty="0">
                <a:solidFill>
                  <a:srgbClr val="0070C0"/>
                </a:solidFill>
              </a:rPr>
            </a:br>
            <a:r>
              <a:rPr lang="de-CH" sz="3200" b="1" dirty="0">
                <a:solidFill>
                  <a:srgbClr val="0070C0"/>
                </a:solidFill>
              </a:rPr>
              <a:t>and  Joliot Curie Laboratory</a:t>
            </a:r>
          </a:p>
          <a:p>
            <a:endParaRPr lang="de-CH" sz="3200" b="1" dirty="0"/>
          </a:p>
          <a:p>
            <a:endParaRPr lang="de-CH" sz="3200" b="1" dirty="0"/>
          </a:p>
          <a:p>
            <a:endParaRPr lang="de-CH" sz="3200" b="1" dirty="0"/>
          </a:p>
          <a:p>
            <a:endParaRPr lang="de-CH" sz="3200" b="1" dirty="0"/>
          </a:p>
          <a:p>
            <a:endParaRPr lang="de-CH" sz="3200" b="1" dirty="0"/>
          </a:p>
          <a:p>
            <a:r>
              <a:rPr lang="de-CH" sz="3200" b="1" dirty="0"/>
              <a:t> </a:t>
            </a:r>
            <a:endParaRPr lang="en-CH" sz="3200" b="1" dirty="0"/>
          </a:p>
        </p:txBody>
      </p:sp>
      <p:sp>
        <p:nvSpPr>
          <p:cNvPr id="5" name="Title 4">
            <a:extLst>
              <a:ext uri="{FF2B5EF4-FFF2-40B4-BE49-F238E27FC236}">
                <a16:creationId xmlns:a16="http://schemas.microsoft.com/office/drawing/2014/main" id="{A8501930-E81A-2D5E-676C-05B6CD606DCF}"/>
              </a:ext>
            </a:extLst>
          </p:cNvPr>
          <p:cNvSpPr>
            <a:spLocks noGrp="1"/>
          </p:cNvSpPr>
          <p:nvPr>
            <p:ph type="title"/>
          </p:nvPr>
        </p:nvSpPr>
        <p:spPr>
          <a:xfrm>
            <a:off x="1240637" y="566660"/>
            <a:ext cx="10515600" cy="1325563"/>
          </a:xfrm>
        </p:spPr>
        <p:txBody>
          <a:bodyPr>
            <a:normAutofit fontScale="90000"/>
          </a:bodyPr>
          <a:lstStyle/>
          <a:p>
            <a:r>
              <a:rPr lang="de-CH" sz="4000" b="1" dirty="0">
                <a:solidFill>
                  <a:srgbClr val="33CC33"/>
                </a:solidFill>
              </a:rPr>
              <a:t>Immediate </a:t>
            </a:r>
            <a:r>
              <a:rPr lang="de-CH" sz="4000" b="1" dirty="0" err="1">
                <a:solidFill>
                  <a:srgbClr val="33CC33"/>
                </a:solidFill>
              </a:rPr>
              <a:t>succes</a:t>
            </a:r>
            <a:r>
              <a:rPr lang="de-CH" sz="4000" b="1" dirty="0">
                <a:solidFill>
                  <a:srgbClr val="33CC33"/>
                </a:solidFill>
              </a:rPr>
              <a:t> of </a:t>
            </a:r>
            <a:r>
              <a:rPr lang="de-CH" sz="4000" b="1" dirty="0" err="1">
                <a:solidFill>
                  <a:srgbClr val="33CC33"/>
                </a:solidFill>
              </a:rPr>
              <a:t>LeHC</a:t>
            </a:r>
            <a:r>
              <a:rPr lang="de-CH" sz="4000" b="1" dirty="0">
                <a:solidFill>
                  <a:srgbClr val="33CC33"/>
                </a:solidFill>
              </a:rPr>
              <a:t> </a:t>
            </a:r>
            <a:r>
              <a:rPr lang="de-CH" sz="4000" b="1" dirty="0" err="1">
                <a:solidFill>
                  <a:srgbClr val="33CC33"/>
                </a:solidFill>
              </a:rPr>
              <a:t>Activitas</a:t>
            </a:r>
            <a:r>
              <a:rPr lang="de-CH" sz="4000" b="1" dirty="0">
                <a:solidFill>
                  <a:srgbClr val="33CC33"/>
                </a:solidFill>
              </a:rPr>
              <a:t> and</a:t>
            </a:r>
            <a:br>
              <a:rPr lang="de-CH" sz="4000" b="1" dirty="0">
                <a:solidFill>
                  <a:srgbClr val="33CC33"/>
                </a:solidFill>
              </a:rPr>
            </a:br>
            <a:r>
              <a:rPr lang="de-CH" sz="4000" b="1" dirty="0">
                <a:solidFill>
                  <a:srgbClr val="33CC33"/>
                </a:solidFill>
              </a:rPr>
              <a:t> IAC </a:t>
            </a:r>
            <a:r>
              <a:rPr lang="de-CH" sz="4000" b="1" dirty="0" err="1">
                <a:solidFill>
                  <a:srgbClr val="33CC33"/>
                </a:solidFill>
              </a:rPr>
              <a:t>recomandation</a:t>
            </a:r>
            <a:br>
              <a:rPr lang="de-CH" sz="4000" b="1" dirty="0"/>
            </a:br>
            <a:endParaRPr lang="en-CH" sz="4000" b="1" dirty="0"/>
          </a:p>
        </p:txBody>
      </p:sp>
      <p:sp>
        <p:nvSpPr>
          <p:cNvPr id="4" name="TextBox 3">
            <a:extLst>
              <a:ext uri="{FF2B5EF4-FFF2-40B4-BE49-F238E27FC236}">
                <a16:creationId xmlns:a16="http://schemas.microsoft.com/office/drawing/2014/main" id="{E64A4D37-CC75-8000-FDBB-2B43AB0DBC80}"/>
              </a:ext>
            </a:extLst>
          </p:cNvPr>
          <p:cNvSpPr txBox="1"/>
          <p:nvPr/>
        </p:nvSpPr>
        <p:spPr>
          <a:xfrm>
            <a:off x="6253948" y="5347861"/>
            <a:ext cx="5352836" cy="954107"/>
          </a:xfrm>
          <a:prstGeom prst="rect">
            <a:avLst/>
          </a:prstGeom>
          <a:noFill/>
        </p:spPr>
        <p:txBody>
          <a:bodyPr wrap="square" rtlCol="0">
            <a:spAutoFit/>
          </a:bodyPr>
          <a:lstStyle/>
          <a:p>
            <a:r>
              <a:rPr lang="de-CH" dirty="0"/>
              <a:t> </a:t>
            </a:r>
            <a:r>
              <a:rPr lang="de-CH" sz="2800" b="1" dirty="0"/>
              <a:t>at PRRLE </a:t>
            </a:r>
            <a:r>
              <a:rPr lang="de-CH" sz="2800" b="1" dirty="0" err="1"/>
              <a:t>workshop</a:t>
            </a:r>
            <a:br>
              <a:rPr lang="de-CH" sz="2800" b="1" dirty="0"/>
            </a:br>
            <a:r>
              <a:rPr lang="de-CH" sz="2800" b="1" dirty="0"/>
              <a:t>Orsay  </a:t>
            </a:r>
            <a:r>
              <a:rPr lang="de-CH" sz="2800" b="1" dirty="0" err="1"/>
              <a:t>October</a:t>
            </a:r>
            <a:r>
              <a:rPr lang="de-CH" sz="2800" b="1" dirty="0"/>
              <a:t> 2022</a:t>
            </a:r>
            <a:endParaRPr lang="en-CH" b="1" dirty="0"/>
          </a:p>
        </p:txBody>
      </p:sp>
    </p:spTree>
    <p:extLst>
      <p:ext uri="{BB962C8B-B14F-4D97-AF65-F5344CB8AC3E}">
        <p14:creationId xmlns:p14="http://schemas.microsoft.com/office/powerpoint/2010/main" val="1063805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67B3-C199-1392-A068-55204E0F6796}"/>
              </a:ext>
            </a:extLst>
          </p:cNvPr>
          <p:cNvSpPr>
            <a:spLocks noGrp="1"/>
          </p:cNvSpPr>
          <p:nvPr>
            <p:ph type="title"/>
          </p:nvPr>
        </p:nvSpPr>
        <p:spPr>
          <a:xfrm>
            <a:off x="646982" y="623918"/>
            <a:ext cx="10663687" cy="3663410"/>
          </a:xfrm>
        </p:spPr>
        <p:txBody>
          <a:bodyPr>
            <a:normAutofit fontScale="90000"/>
          </a:bodyPr>
          <a:lstStyle/>
          <a:p>
            <a:br>
              <a:rPr lang="en-US" sz="4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US" sz="4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US" sz="4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US" sz="4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US" sz="4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US" sz="4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US" sz="4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US" sz="4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US" sz="4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US" sz="4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US" sz="4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US" sz="4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US" sz="4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US" sz="4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br>
              <a:rPr lang="en-US" sz="4400" b="1" dirty="0">
                <a:solidFill>
                  <a:srgbClr val="202122"/>
                </a:solidFill>
                <a:effectLst/>
                <a:latin typeface="Arial" panose="020B0604020202020204" pitchFamily="34" charset="0"/>
                <a:ea typeface="Calibri" panose="020F0502020204030204" pitchFamily="34" charset="0"/>
                <a:cs typeface="Times New Roman" panose="02020603050405020304" pitchFamily="18" charset="0"/>
              </a:rPr>
            </a:br>
            <a:endParaRPr lang="en-CH" dirty="0"/>
          </a:p>
        </p:txBody>
      </p:sp>
      <p:sp>
        <p:nvSpPr>
          <p:cNvPr id="8" name="TextBox 7">
            <a:extLst>
              <a:ext uri="{FF2B5EF4-FFF2-40B4-BE49-F238E27FC236}">
                <a16:creationId xmlns:a16="http://schemas.microsoft.com/office/drawing/2014/main" id="{8E5D79F1-D46C-DB1D-0615-E90C33D3B9EB}"/>
              </a:ext>
            </a:extLst>
          </p:cNvPr>
          <p:cNvSpPr txBox="1"/>
          <p:nvPr/>
        </p:nvSpPr>
        <p:spPr>
          <a:xfrm>
            <a:off x="577970" y="451320"/>
            <a:ext cx="11283350" cy="5755422"/>
          </a:xfrm>
          <a:prstGeom prst="rect">
            <a:avLst/>
          </a:prstGeom>
          <a:noFill/>
        </p:spPr>
        <p:txBody>
          <a:bodyPr wrap="square">
            <a:spAutoFit/>
          </a:bodyPr>
          <a:lstStyle/>
          <a:p>
            <a:r>
              <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The main </a:t>
            </a:r>
            <a:r>
              <a:rPr lang="en-US" sz="2800" b="1" dirty="0" err="1">
                <a:solidFill>
                  <a:srgbClr val="0070C0"/>
                </a:solidFill>
                <a:effectLst/>
                <a:latin typeface="Arial" panose="020B0604020202020204" pitchFamily="34" charset="0"/>
                <a:ea typeface="Calibri" panose="020F0502020204030204" pitchFamily="34" charset="0"/>
                <a:cs typeface="Times New Roman" panose="02020603050405020304" pitchFamily="18" charset="0"/>
              </a:rPr>
              <a:t>resultsof</a:t>
            </a:r>
            <a:r>
              <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a:t>
            </a:r>
            <a:r>
              <a:rPr lang="en-US" sz="2800" b="1" dirty="0" err="1">
                <a:solidFill>
                  <a:srgbClr val="0070C0"/>
                </a:solidFill>
                <a:effectLst/>
                <a:latin typeface="Arial" panose="020B0604020202020204" pitchFamily="34" charset="0"/>
                <a:ea typeface="Calibri" panose="020F0502020204030204" pitchFamily="34" charset="0"/>
                <a:cs typeface="Times New Roman" panose="02020603050405020304" pitchFamily="18" charset="0"/>
              </a:rPr>
              <a:t>LheC</a:t>
            </a:r>
            <a:r>
              <a:rPr lang="en-US" sz="28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will become important only when decisions for the  large projects for  particle physics will be taken</a:t>
            </a:r>
            <a:br>
              <a:rPr lang="en-US" sz="32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br>
            <a:endParaRPr lang="en-US" sz="32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p>
            <a:r>
              <a:rPr lang="en-US" sz="28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All large projects (e.g. FEEC, FCC, ILC)  have in common some </a:t>
            </a:r>
            <a:r>
              <a:rPr lang="en-US" sz="2800" b="1" dirty="0" err="1">
                <a:solidFill>
                  <a:srgbClr val="FF0000"/>
                </a:solidFill>
                <a:latin typeface="Arial" panose="020B0604020202020204" pitchFamily="34" charset="0"/>
                <a:ea typeface="Calibri" panose="020F0502020204030204" pitchFamily="34" charset="0"/>
                <a:cs typeface="Times New Roman" panose="02020603050405020304" pitchFamily="18" charset="0"/>
              </a:rPr>
              <a:t>some</a:t>
            </a:r>
            <a:r>
              <a:rPr lang="en-US" sz="28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 </a:t>
            </a:r>
            <a:r>
              <a:rPr lang="en-US" sz="36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fundamental  problems</a:t>
            </a:r>
            <a:r>
              <a:rPr lang="en-US" sz="28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a:t>
            </a:r>
          </a:p>
          <a:p>
            <a:r>
              <a:rPr lang="en-US" sz="24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 Enormous  energy consumption </a:t>
            </a:r>
            <a:br>
              <a:rPr lang="en-US" sz="2400" b="1" dirty="0">
                <a:solidFill>
                  <a:srgbClr val="FF0000"/>
                </a:solidFill>
                <a:latin typeface="Arial" panose="020B0604020202020204" pitchFamily="34" charset="0"/>
                <a:ea typeface="Calibri" panose="020F0502020204030204" pitchFamily="34" charset="0"/>
                <a:cs typeface="Times New Roman" panose="02020603050405020304" pitchFamily="18" charset="0"/>
              </a:rPr>
            </a:br>
            <a:r>
              <a:rPr lang="en-US" sz="24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 high Cost   </a:t>
            </a:r>
            <a:r>
              <a:rPr lang="en-US" sz="2400" b="1" dirty="0" err="1">
                <a:solidFill>
                  <a:srgbClr val="FF0000"/>
                </a:solidFill>
                <a:latin typeface="Arial" panose="020B0604020202020204" pitchFamily="34" charset="0"/>
                <a:ea typeface="Calibri" panose="020F0502020204030204" pitchFamily="34" charset="0"/>
                <a:cs typeface="Times New Roman" panose="02020603050405020304" pitchFamily="18" charset="0"/>
              </a:rPr>
              <a:t>amd</a:t>
            </a:r>
            <a:r>
              <a:rPr lang="en-US" sz="24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 very long time scales </a:t>
            </a:r>
            <a:br>
              <a:rPr lang="en-US" sz="2400" b="1" dirty="0">
                <a:solidFill>
                  <a:srgbClr val="FF0000"/>
                </a:solidFill>
                <a:latin typeface="Arial" panose="020B0604020202020204" pitchFamily="34" charset="0"/>
                <a:ea typeface="Calibri" panose="020F0502020204030204" pitchFamily="34" charset="0"/>
                <a:cs typeface="Times New Roman" panose="02020603050405020304" pitchFamily="18" charset="0"/>
              </a:rPr>
            </a:br>
            <a:r>
              <a:rPr lang="en-US" sz="2400" b="1" dirty="0">
                <a:solidFill>
                  <a:srgbClr val="FF0000"/>
                </a:solidFill>
                <a:latin typeface="Arial" panose="020B0604020202020204" pitchFamily="34" charset="0"/>
                <a:ea typeface="Calibri" panose="020F0502020204030204" pitchFamily="34" charset="0"/>
                <a:cs typeface="Times New Roman" panose="02020603050405020304" pitchFamily="18" charset="0"/>
              </a:rPr>
              <a:t>- difficulty to explain added value to society and politicians </a:t>
            </a:r>
          </a:p>
          <a:p>
            <a:r>
              <a:rPr lang="en-US"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  </a:t>
            </a:r>
            <a:r>
              <a:rPr lang="en-US" sz="24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Final decision will be influenced by</a:t>
            </a:r>
            <a:r>
              <a:rPr lang="en-US" sz="2400" b="1" dirty="0">
                <a:solidFill>
                  <a:srgbClr val="0070C0"/>
                </a:solidFill>
                <a:latin typeface="Arial" panose="020B0604020202020204" pitchFamily="34" charset="0"/>
                <a:cs typeface="Times New Roman" panose="02020603050405020304" pitchFamily="18" charset="0"/>
              </a:rPr>
              <a:t>. political considerations-</a:t>
            </a:r>
            <a:r>
              <a:rPr lang="en-US" sz="2400" b="1"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rPr>
              <a:t> prestige</a:t>
            </a:r>
            <a:r>
              <a:rPr lang="en-US"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a:t>
            </a:r>
            <a:br>
              <a:rPr lang="en-US"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br>
            <a:endParaRPr lang="en-US" sz="2400" b="1"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p>
            <a:r>
              <a:rPr lang="en-US" sz="2400" b="1" dirty="0">
                <a:solidFill>
                  <a:srgbClr val="FF0000"/>
                </a:solidFill>
                <a:latin typeface="Arial" panose="020B0604020202020204" pitchFamily="34" charset="0"/>
                <a:cs typeface="Times New Roman" panose="02020603050405020304" pitchFamily="18" charset="0"/>
              </a:rPr>
              <a:t>    </a:t>
            </a:r>
            <a:r>
              <a:rPr lang="en-US" sz="3200" b="1" dirty="0">
                <a:solidFill>
                  <a:srgbClr val="202122"/>
                </a:solidFill>
                <a:latin typeface="Arial" panose="020B0604020202020204" pitchFamily="34" charset="0"/>
                <a:cs typeface="Times New Roman" panose="02020603050405020304" pitchFamily="18" charset="0"/>
              </a:rPr>
              <a:t>All possible options will be valuable to guarantee the future of CERN, </a:t>
            </a:r>
            <a:r>
              <a:rPr lang="en-US" sz="3200" b="1" dirty="0" err="1">
                <a:solidFill>
                  <a:srgbClr val="202122"/>
                </a:solidFill>
                <a:latin typeface="Arial" panose="020B0604020202020204" pitchFamily="34" charset="0"/>
                <a:cs typeface="Times New Roman" panose="02020603050405020304" pitchFamily="18" charset="0"/>
              </a:rPr>
              <a:t>soprecious</a:t>
            </a:r>
            <a:r>
              <a:rPr lang="en-US" sz="3200" b="1" dirty="0">
                <a:solidFill>
                  <a:srgbClr val="202122"/>
                </a:solidFill>
                <a:latin typeface="Arial" panose="020B0604020202020204" pitchFamily="34" charset="0"/>
                <a:cs typeface="Times New Roman" panose="02020603050405020304" pitchFamily="18" charset="0"/>
              </a:rPr>
              <a:t> for EUROPE </a:t>
            </a:r>
            <a:br>
              <a:rPr lang="en-US" sz="3200" b="1" dirty="0">
                <a:solidFill>
                  <a:srgbClr val="202122"/>
                </a:solidFill>
                <a:latin typeface="Arial" panose="020B0604020202020204" pitchFamily="34" charset="0"/>
                <a:cs typeface="Times New Roman" panose="02020603050405020304" pitchFamily="18" charset="0"/>
              </a:rPr>
            </a:br>
            <a:r>
              <a:rPr lang="en-US" sz="3200" b="1" dirty="0">
                <a:solidFill>
                  <a:srgbClr val="202122"/>
                </a:solidFill>
                <a:latin typeface="Arial" panose="020B0604020202020204" pitchFamily="34" charset="0"/>
                <a:cs typeface="Times New Roman" panose="02020603050405020304" pitchFamily="18" charset="0"/>
              </a:rPr>
              <a:t>and particle physics </a:t>
            </a:r>
            <a:endParaRPr lang="en-CH" sz="3200" dirty="0"/>
          </a:p>
        </p:txBody>
      </p:sp>
    </p:spTree>
    <p:extLst>
      <p:ext uri="{BB962C8B-B14F-4D97-AF65-F5344CB8AC3E}">
        <p14:creationId xmlns:p14="http://schemas.microsoft.com/office/powerpoint/2010/main" val="704471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019B7D-3B13-F9E5-7BE2-4754703DBECC}"/>
              </a:ext>
            </a:extLst>
          </p:cNvPr>
          <p:cNvSpPr txBox="1"/>
          <p:nvPr/>
        </p:nvSpPr>
        <p:spPr>
          <a:xfrm>
            <a:off x="877106" y="432889"/>
            <a:ext cx="9612809" cy="3231654"/>
          </a:xfrm>
          <a:prstGeom prst="rect">
            <a:avLst/>
          </a:prstGeom>
          <a:noFill/>
        </p:spPr>
        <p:txBody>
          <a:bodyPr wrap="square">
            <a:spAutoFit/>
          </a:bodyPr>
          <a:lstStyle/>
          <a:p>
            <a:r>
              <a:rPr lang="de-CH" sz="2800" b="1" dirty="0" err="1">
                <a:solidFill>
                  <a:srgbClr val="00B050"/>
                </a:solidFill>
              </a:rPr>
              <a:t>Allow</a:t>
            </a:r>
            <a:r>
              <a:rPr lang="de-CH" sz="2800" b="1" dirty="0">
                <a:solidFill>
                  <a:srgbClr val="00B050"/>
                </a:solidFill>
              </a:rPr>
              <a:t> </a:t>
            </a:r>
            <a:r>
              <a:rPr lang="de-CH" sz="2800" b="1" dirty="0" err="1">
                <a:solidFill>
                  <a:srgbClr val="00B050"/>
                </a:solidFill>
              </a:rPr>
              <a:t>some</a:t>
            </a:r>
            <a:r>
              <a:rPr lang="de-CH" sz="2800" b="1" dirty="0">
                <a:solidFill>
                  <a:srgbClr val="00B050"/>
                </a:solidFill>
              </a:rPr>
              <a:t> </a:t>
            </a:r>
            <a:r>
              <a:rPr lang="de-CH" sz="4000" b="1" dirty="0">
                <a:solidFill>
                  <a:srgbClr val="00B050"/>
                </a:solidFill>
              </a:rPr>
              <a:t>Personal </a:t>
            </a:r>
            <a:r>
              <a:rPr lang="de-CH" sz="4000" b="1" dirty="0" err="1">
                <a:solidFill>
                  <a:srgbClr val="00B050"/>
                </a:solidFill>
              </a:rPr>
              <a:t>remarks</a:t>
            </a:r>
            <a:r>
              <a:rPr lang="de-CH" sz="2800" b="1" dirty="0">
                <a:solidFill>
                  <a:srgbClr val="00B050"/>
                </a:solidFill>
              </a:rPr>
              <a:t> </a:t>
            </a:r>
            <a:r>
              <a:rPr lang="de-CH" sz="2800" b="1" dirty="0" err="1">
                <a:solidFill>
                  <a:srgbClr val="00B050"/>
                </a:solidFill>
              </a:rPr>
              <a:t>concerning</a:t>
            </a:r>
            <a:r>
              <a:rPr lang="de-CH" sz="2800" b="1" dirty="0">
                <a:solidFill>
                  <a:srgbClr val="00B050"/>
                </a:solidFill>
              </a:rPr>
              <a:t> </a:t>
            </a:r>
            <a:r>
              <a:rPr lang="de-CH" sz="2800" b="1" dirty="0" err="1">
                <a:solidFill>
                  <a:srgbClr val="00B050"/>
                </a:solidFill>
              </a:rPr>
              <a:t>the</a:t>
            </a:r>
            <a:r>
              <a:rPr lang="de-CH" sz="2800" b="1" dirty="0">
                <a:solidFill>
                  <a:srgbClr val="00B050"/>
                </a:solidFill>
              </a:rPr>
              <a:t> </a:t>
            </a:r>
            <a:r>
              <a:rPr lang="de-CH" sz="2800" b="1" dirty="0" err="1">
                <a:solidFill>
                  <a:srgbClr val="00B050"/>
                </a:solidFill>
              </a:rPr>
              <a:t>relations</a:t>
            </a:r>
            <a:r>
              <a:rPr lang="de-CH" sz="2800" b="1" dirty="0">
                <a:solidFill>
                  <a:srgbClr val="00B050"/>
                </a:solidFill>
              </a:rPr>
              <a:t> </a:t>
            </a:r>
            <a:r>
              <a:rPr lang="de-CH" sz="2800" b="1" dirty="0" err="1">
                <a:solidFill>
                  <a:srgbClr val="00B050"/>
                </a:solidFill>
              </a:rPr>
              <a:t>between</a:t>
            </a:r>
            <a:r>
              <a:rPr lang="de-CH" sz="2800" b="1" dirty="0">
                <a:solidFill>
                  <a:srgbClr val="00B050"/>
                </a:solidFill>
              </a:rPr>
              <a:t> Max and </a:t>
            </a:r>
            <a:r>
              <a:rPr lang="de-CH" sz="2800" b="1" dirty="0" err="1">
                <a:solidFill>
                  <a:srgbClr val="00B050"/>
                </a:solidFill>
              </a:rPr>
              <a:t>me</a:t>
            </a:r>
            <a:r>
              <a:rPr lang="de-CH" sz="2800" b="1" dirty="0">
                <a:solidFill>
                  <a:srgbClr val="00B050"/>
                </a:solidFill>
              </a:rPr>
              <a:t> </a:t>
            </a:r>
          </a:p>
          <a:p>
            <a:endParaRPr lang="de-CH" sz="2800" b="1" dirty="0"/>
          </a:p>
          <a:p>
            <a:r>
              <a:rPr lang="de-CH" sz="2800" b="1" dirty="0" err="1">
                <a:solidFill>
                  <a:schemeClr val="accent2">
                    <a:lumMod val="75000"/>
                  </a:schemeClr>
                </a:solidFill>
              </a:rPr>
              <a:t>Until</a:t>
            </a:r>
            <a:r>
              <a:rPr lang="de-CH" sz="2800" b="1" dirty="0">
                <a:solidFill>
                  <a:schemeClr val="accent2">
                    <a:lumMod val="75000"/>
                  </a:schemeClr>
                </a:solidFill>
              </a:rPr>
              <a:t> </a:t>
            </a:r>
            <a:r>
              <a:rPr lang="de-CH" sz="2800" b="1" dirty="0" err="1">
                <a:solidFill>
                  <a:schemeClr val="accent2">
                    <a:lumMod val="75000"/>
                  </a:schemeClr>
                </a:solidFill>
              </a:rPr>
              <a:t>recently</a:t>
            </a:r>
            <a:r>
              <a:rPr lang="de-CH" sz="2800" b="1" dirty="0">
                <a:solidFill>
                  <a:schemeClr val="accent2">
                    <a:lumMod val="75000"/>
                  </a:schemeClr>
                </a:solidFill>
              </a:rPr>
              <a:t> </a:t>
            </a:r>
            <a:r>
              <a:rPr lang="de-CH" sz="2800" b="1" dirty="0" err="1">
                <a:solidFill>
                  <a:schemeClr val="accent2">
                    <a:lumMod val="75000"/>
                  </a:schemeClr>
                </a:solidFill>
              </a:rPr>
              <a:t>we</a:t>
            </a:r>
            <a:r>
              <a:rPr lang="de-CH" sz="2800" b="1" dirty="0">
                <a:solidFill>
                  <a:schemeClr val="accent2">
                    <a:lumMod val="75000"/>
                  </a:schemeClr>
                </a:solidFill>
              </a:rPr>
              <a:t> </a:t>
            </a:r>
            <a:r>
              <a:rPr lang="de-CH" sz="2800" b="1" dirty="0" err="1">
                <a:solidFill>
                  <a:schemeClr val="accent2">
                    <a:lumMod val="75000"/>
                  </a:schemeClr>
                </a:solidFill>
              </a:rPr>
              <a:t>never</a:t>
            </a:r>
            <a:r>
              <a:rPr lang="de-CH" sz="2800" b="1" dirty="0">
                <a:solidFill>
                  <a:schemeClr val="accent2">
                    <a:lumMod val="75000"/>
                  </a:schemeClr>
                </a:solidFill>
              </a:rPr>
              <a:t>  </a:t>
            </a:r>
            <a:r>
              <a:rPr lang="de-CH" sz="2800" b="1" dirty="0" err="1">
                <a:solidFill>
                  <a:schemeClr val="accent2">
                    <a:lumMod val="75000"/>
                  </a:schemeClr>
                </a:solidFill>
              </a:rPr>
              <a:t>had</a:t>
            </a:r>
            <a:r>
              <a:rPr lang="de-CH" sz="2800" b="1" dirty="0">
                <a:solidFill>
                  <a:schemeClr val="accent2">
                    <a:lumMod val="75000"/>
                  </a:schemeClr>
                </a:solidFill>
              </a:rPr>
              <a:t> a </a:t>
            </a:r>
            <a:r>
              <a:rPr lang="de-CH" sz="2800" b="1" dirty="0" err="1">
                <a:solidFill>
                  <a:schemeClr val="accent2">
                    <a:lumMod val="75000"/>
                  </a:schemeClr>
                </a:solidFill>
              </a:rPr>
              <a:t>chance</a:t>
            </a:r>
            <a:r>
              <a:rPr lang="de-CH" sz="2800" b="1" dirty="0">
                <a:solidFill>
                  <a:schemeClr val="accent2">
                    <a:lumMod val="75000"/>
                  </a:schemeClr>
                </a:solidFill>
              </a:rPr>
              <a:t> </a:t>
            </a:r>
            <a:r>
              <a:rPr lang="de-CH" sz="2800" b="1" dirty="0" err="1">
                <a:solidFill>
                  <a:schemeClr val="accent2">
                    <a:lumMod val="75000"/>
                  </a:schemeClr>
                </a:solidFill>
              </a:rPr>
              <a:t>to</a:t>
            </a:r>
            <a:r>
              <a:rPr lang="de-CH" sz="2800" b="1" dirty="0">
                <a:solidFill>
                  <a:schemeClr val="accent2">
                    <a:lumMod val="75000"/>
                  </a:schemeClr>
                </a:solidFill>
              </a:rPr>
              <a:t> </a:t>
            </a:r>
            <a:r>
              <a:rPr lang="de-CH" sz="2800" b="1" dirty="0" err="1">
                <a:solidFill>
                  <a:schemeClr val="accent2">
                    <a:lumMod val="75000"/>
                  </a:schemeClr>
                </a:solidFill>
              </a:rPr>
              <a:t>ork</a:t>
            </a:r>
            <a:r>
              <a:rPr lang="de-CH" sz="2800" b="1" dirty="0">
                <a:solidFill>
                  <a:schemeClr val="accent2">
                    <a:lumMod val="75000"/>
                  </a:schemeClr>
                </a:solidFill>
              </a:rPr>
              <a:t> </a:t>
            </a:r>
            <a:r>
              <a:rPr lang="de-CH" sz="2800" b="1" dirty="0" err="1">
                <a:solidFill>
                  <a:schemeClr val="accent2">
                    <a:lumMod val="75000"/>
                  </a:schemeClr>
                </a:solidFill>
              </a:rPr>
              <a:t>together</a:t>
            </a:r>
            <a:br>
              <a:rPr lang="de-CH" sz="2800" b="1" dirty="0">
                <a:solidFill>
                  <a:schemeClr val="accent2">
                    <a:lumMod val="75000"/>
                  </a:schemeClr>
                </a:solidFill>
              </a:rPr>
            </a:br>
            <a:r>
              <a:rPr lang="de-CH" sz="2800" b="1" dirty="0">
                <a:solidFill>
                  <a:schemeClr val="accent2">
                    <a:lumMod val="75000"/>
                  </a:schemeClr>
                </a:solidFill>
              </a:rPr>
              <a:t>This </a:t>
            </a:r>
            <a:r>
              <a:rPr lang="de-CH" sz="2800" b="1" dirty="0" err="1">
                <a:solidFill>
                  <a:schemeClr val="accent2">
                    <a:lumMod val="75000"/>
                  </a:schemeClr>
                </a:solidFill>
              </a:rPr>
              <a:t>is</a:t>
            </a:r>
            <a:r>
              <a:rPr lang="de-CH" sz="2800" b="1" dirty="0">
                <a:solidFill>
                  <a:schemeClr val="accent2">
                    <a:lumMod val="75000"/>
                  </a:schemeClr>
                </a:solidFill>
              </a:rPr>
              <a:t> Natural </a:t>
            </a:r>
            <a:r>
              <a:rPr lang="de-CH" sz="2800" b="1" dirty="0" err="1">
                <a:solidFill>
                  <a:schemeClr val="accent2">
                    <a:lumMod val="75000"/>
                  </a:schemeClr>
                </a:solidFill>
              </a:rPr>
              <a:t>because</a:t>
            </a:r>
            <a:r>
              <a:rPr lang="de-CH" sz="2800" b="1" dirty="0">
                <a:solidFill>
                  <a:schemeClr val="accent2">
                    <a:lumMod val="75000"/>
                  </a:schemeClr>
                </a:solidFill>
              </a:rPr>
              <a:t> of </a:t>
            </a:r>
            <a:r>
              <a:rPr lang="de-CH" sz="2800" b="1" dirty="0" err="1">
                <a:solidFill>
                  <a:schemeClr val="accent2">
                    <a:lumMod val="75000"/>
                  </a:schemeClr>
                </a:solidFill>
              </a:rPr>
              <a:t>our</a:t>
            </a:r>
            <a:r>
              <a:rPr lang="de-CH" sz="2800" b="1" dirty="0">
                <a:solidFill>
                  <a:schemeClr val="accent2">
                    <a:lumMod val="75000"/>
                  </a:schemeClr>
                </a:solidFill>
              </a:rPr>
              <a:t> </a:t>
            </a:r>
            <a:r>
              <a:rPr lang="de-CH" sz="2800" b="1" dirty="0" err="1">
                <a:solidFill>
                  <a:schemeClr val="accent2">
                    <a:lumMod val="75000"/>
                  </a:schemeClr>
                </a:solidFill>
              </a:rPr>
              <a:t>age</a:t>
            </a:r>
            <a:r>
              <a:rPr lang="de-CH" sz="2800" b="1" dirty="0">
                <a:solidFill>
                  <a:schemeClr val="accent2">
                    <a:lumMod val="75000"/>
                  </a:schemeClr>
                </a:solidFill>
              </a:rPr>
              <a:t> </a:t>
            </a:r>
            <a:r>
              <a:rPr lang="de-CH" sz="2800" b="1" dirty="0" err="1">
                <a:solidFill>
                  <a:schemeClr val="accent2">
                    <a:lumMod val="75000"/>
                  </a:schemeClr>
                </a:solidFill>
              </a:rPr>
              <a:t>difference</a:t>
            </a:r>
            <a:r>
              <a:rPr lang="de-CH" sz="2800" b="1" dirty="0">
                <a:solidFill>
                  <a:schemeClr val="accent2">
                    <a:lumMod val="75000"/>
                  </a:schemeClr>
                </a:solidFill>
              </a:rPr>
              <a:t> in </a:t>
            </a:r>
            <a:r>
              <a:rPr lang="de-CH" sz="2800" b="1" dirty="0" err="1">
                <a:solidFill>
                  <a:schemeClr val="accent2">
                    <a:lumMod val="75000"/>
                  </a:schemeClr>
                </a:solidFill>
              </a:rPr>
              <a:t>age</a:t>
            </a:r>
            <a:r>
              <a:rPr lang="de-CH" sz="2800" b="1" dirty="0">
                <a:solidFill>
                  <a:schemeClr val="accent2">
                    <a:lumMod val="75000"/>
                  </a:schemeClr>
                </a:solidFill>
              </a:rPr>
              <a:t>  </a:t>
            </a:r>
            <a:r>
              <a:rPr lang="en-US" sz="3200" b="1" dirty="0">
                <a:solidFill>
                  <a:srgbClr val="202122"/>
                </a:solidFill>
                <a:latin typeface="Arial" panose="020B0604020202020204" pitchFamily="34" charset="0"/>
                <a:ea typeface="Calibri" panose="020F0502020204030204" pitchFamily="34" charset="0"/>
                <a:cs typeface="Times New Roman" panose="02020603050405020304" pitchFamily="18" charset="0"/>
              </a:rPr>
              <a:t> </a:t>
            </a:r>
            <a:endParaRPr lang="de-CH" sz="3200" b="1" dirty="0"/>
          </a:p>
          <a:p>
            <a:r>
              <a:rPr lang="en-US" sz="2000" b="1" dirty="0">
                <a:effectLst/>
                <a:latin typeface="Arial" panose="020B0604020202020204" pitchFamily="34" charset="0"/>
                <a:ea typeface="Calibri" panose="020F0502020204030204" pitchFamily="34" charset="0"/>
                <a:cs typeface="Times New Roman" panose="02020603050405020304" pitchFamily="18" charset="0"/>
              </a:rPr>
              <a:t>By chance your </a:t>
            </a:r>
            <a:r>
              <a:rPr lang="en-US" sz="2400" b="1" dirty="0">
                <a:effectLst/>
                <a:latin typeface="Arial" panose="020B0604020202020204" pitchFamily="34" charset="0"/>
                <a:ea typeface="Calibri" panose="020F0502020204030204" pitchFamily="34" charset="0"/>
                <a:cs typeface="Times New Roman" panose="02020603050405020304" pitchFamily="18" charset="0"/>
              </a:rPr>
              <a:t>father, Fritz Klein junior , a well known  </a:t>
            </a:r>
            <a:r>
              <a:rPr lang="en-US" sz="2400" b="1" dirty="0" err="1">
                <a:effectLst/>
                <a:latin typeface="Arial" panose="020B0604020202020204" pitchFamily="34" charset="0"/>
                <a:ea typeface="Calibri" panose="020F0502020204030204" pitchFamily="34" charset="0"/>
                <a:cs typeface="Times New Roman" panose="02020603050405020304" pitchFamily="18" charset="0"/>
              </a:rPr>
              <a:t>historien</a:t>
            </a:r>
            <a:r>
              <a:rPr lang="en-US" sz="2400" b="1" dirty="0">
                <a:effectLst/>
                <a:latin typeface="Arial" panose="020B0604020202020204" pitchFamily="34" charset="0"/>
                <a:ea typeface="Calibri" panose="020F0502020204030204" pitchFamily="34" charset="0"/>
                <a:cs typeface="Times New Roman" panose="02020603050405020304" pitchFamily="18" charset="0"/>
              </a:rPr>
              <a:t> </a:t>
            </a:r>
            <a:r>
              <a:rPr lang="en-US" sz="2000" b="1" dirty="0">
                <a:effectLst/>
                <a:latin typeface="Arial" panose="020B0604020202020204" pitchFamily="34" charset="0"/>
                <a:ea typeface="Calibri" panose="020F0502020204030204" pitchFamily="34" charset="0"/>
                <a:cs typeface="Times New Roman" panose="02020603050405020304" pitchFamily="18" charset="0"/>
              </a:rPr>
              <a:t>and literate, was born in same year as me</a:t>
            </a:r>
            <a:endParaRPr lang="en-CH" sz="1400" dirty="0"/>
          </a:p>
        </p:txBody>
      </p:sp>
      <p:sp>
        <p:nvSpPr>
          <p:cNvPr id="4" name="TextBox 3">
            <a:extLst>
              <a:ext uri="{FF2B5EF4-FFF2-40B4-BE49-F238E27FC236}">
                <a16:creationId xmlns:a16="http://schemas.microsoft.com/office/drawing/2014/main" id="{2E7B7DAC-7CD6-D6B5-0300-730153D0D2D1}"/>
              </a:ext>
            </a:extLst>
          </p:cNvPr>
          <p:cNvSpPr txBox="1"/>
          <p:nvPr/>
        </p:nvSpPr>
        <p:spPr>
          <a:xfrm>
            <a:off x="714051" y="5095166"/>
            <a:ext cx="9498462" cy="954107"/>
          </a:xfrm>
          <a:prstGeom prst="rect">
            <a:avLst/>
          </a:prstGeom>
          <a:noFill/>
        </p:spPr>
        <p:txBody>
          <a:bodyPr wrap="square">
            <a:spAutoFit/>
          </a:bodyPr>
          <a:lstStyle/>
          <a:p>
            <a:r>
              <a:rPr lang="en-US" sz="2800" b="1" dirty="0">
                <a:solidFill>
                  <a:srgbClr val="0070C0"/>
                </a:solidFill>
                <a:latin typeface="Arial" panose="020B0604020202020204" pitchFamily="34" charset="0"/>
                <a:ea typeface="Calibri" panose="020F0502020204030204" pitchFamily="34" charset="0"/>
                <a:cs typeface="Times New Roman" panose="02020603050405020304" pitchFamily="18" charset="0"/>
              </a:rPr>
              <a:t>We found out that   </a:t>
            </a:r>
            <a:r>
              <a:rPr lang="en-US" sz="2800" b="1" dirty="0" err="1">
                <a:solidFill>
                  <a:srgbClr val="0070C0"/>
                </a:solidFill>
                <a:latin typeface="Arial" panose="020B0604020202020204" pitchFamily="34" charset="0"/>
                <a:ea typeface="Calibri" panose="020F0502020204030204" pitchFamily="34" charset="0"/>
                <a:cs typeface="Times New Roman" panose="02020603050405020304" pitchFamily="18" charset="0"/>
              </a:rPr>
              <a:t>oour</a:t>
            </a:r>
            <a:r>
              <a:rPr lang="en-US" sz="2800" b="1" dirty="0">
                <a:solidFill>
                  <a:srgbClr val="0070C0"/>
                </a:solidFill>
                <a:latin typeface="Arial" panose="020B0604020202020204" pitchFamily="34" charset="0"/>
                <a:ea typeface="Calibri" panose="020F0502020204030204" pitchFamily="34" charset="0"/>
                <a:cs typeface="Times New Roman" panose="02020603050405020304" pitchFamily="18" charset="0"/>
              </a:rPr>
              <a:t> lives were indirectly interwoven in many respects</a:t>
            </a:r>
            <a:endParaRPr lang="en-CH" dirty="0"/>
          </a:p>
        </p:txBody>
      </p:sp>
      <p:sp>
        <p:nvSpPr>
          <p:cNvPr id="5" name="TextBox 4">
            <a:extLst>
              <a:ext uri="{FF2B5EF4-FFF2-40B4-BE49-F238E27FC236}">
                <a16:creationId xmlns:a16="http://schemas.microsoft.com/office/drawing/2014/main" id="{D8DC186B-17C4-9A68-F985-E340ECF3BC66}"/>
              </a:ext>
            </a:extLst>
          </p:cNvPr>
          <p:cNvSpPr txBox="1"/>
          <p:nvPr/>
        </p:nvSpPr>
        <p:spPr>
          <a:xfrm>
            <a:off x="1045394" y="3792096"/>
            <a:ext cx="8424809" cy="1384995"/>
          </a:xfrm>
          <a:prstGeom prst="rect">
            <a:avLst/>
          </a:prstGeom>
          <a:noFill/>
        </p:spPr>
        <p:txBody>
          <a:bodyPr wrap="square" rtlCol="0">
            <a:spAutoFit/>
          </a:bodyPr>
          <a:lstStyle/>
          <a:p>
            <a:r>
              <a:rPr lang="de-CH" sz="2800" b="1" dirty="0" err="1">
                <a:solidFill>
                  <a:srgbClr val="C00000"/>
                </a:solidFill>
              </a:rPr>
              <a:t>Only</a:t>
            </a:r>
            <a:r>
              <a:rPr lang="de-CH" sz="2800" b="1" dirty="0">
                <a:solidFill>
                  <a:srgbClr val="C00000"/>
                </a:solidFill>
              </a:rPr>
              <a:t> </a:t>
            </a:r>
            <a:r>
              <a:rPr lang="de-CH" sz="2800" b="1" dirty="0" err="1">
                <a:solidFill>
                  <a:srgbClr val="C00000"/>
                </a:solidFill>
              </a:rPr>
              <a:t>thanks</a:t>
            </a:r>
            <a:r>
              <a:rPr lang="de-CH" sz="2800" b="1" dirty="0">
                <a:solidFill>
                  <a:srgbClr val="C00000"/>
                </a:solidFill>
              </a:rPr>
              <a:t> </a:t>
            </a:r>
            <a:r>
              <a:rPr lang="de-CH" sz="2800" b="1" dirty="0" err="1">
                <a:solidFill>
                  <a:srgbClr val="C00000"/>
                </a:solidFill>
              </a:rPr>
              <a:t>to</a:t>
            </a:r>
            <a:r>
              <a:rPr lang="de-CH" sz="2800" b="1" dirty="0">
                <a:solidFill>
                  <a:srgbClr val="C00000"/>
                </a:solidFill>
              </a:rPr>
              <a:t> </a:t>
            </a:r>
            <a:r>
              <a:rPr lang="de-CH" sz="2800" b="1" dirty="0" err="1">
                <a:solidFill>
                  <a:srgbClr val="C00000"/>
                </a:solidFill>
              </a:rPr>
              <a:t>LHeC</a:t>
            </a:r>
            <a:r>
              <a:rPr lang="de-CH" sz="2800" b="1" dirty="0">
                <a:solidFill>
                  <a:srgbClr val="C00000"/>
                </a:solidFill>
              </a:rPr>
              <a:t> </a:t>
            </a:r>
            <a:r>
              <a:rPr lang="de-CH" sz="2800" b="1" dirty="0" err="1">
                <a:solidFill>
                  <a:srgbClr val="C00000"/>
                </a:solidFill>
              </a:rPr>
              <a:t>activitie</a:t>
            </a:r>
            <a:r>
              <a:rPr lang="de-CH" sz="2800" b="1" dirty="0">
                <a:solidFill>
                  <a:srgbClr val="C00000"/>
                </a:solidFill>
              </a:rPr>
              <a:t> and IAC  </a:t>
            </a:r>
            <a:r>
              <a:rPr lang="de-CH" sz="2800" b="1" dirty="0" err="1">
                <a:solidFill>
                  <a:srgbClr val="C00000"/>
                </a:solidFill>
              </a:rPr>
              <a:t>we</a:t>
            </a:r>
            <a:r>
              <a:rPr lang="de-CH" sz="2800" b="1" dirty="0">
                <a:solidFill>
                  <a:srgbClr val="C00000"/>
                </a:solidFill>
              </a:rPr>
              <a:t> </a:t>
            </a:r>
            <a:r>
              <a:rPr lang="de-CH" sz="2800" b="1" dirty="0" err="1">
                <a:solidFill>
                  <a:srgbClr val="C00000"/>
                </a:solidFill>
              </a:rPr>
              <a:t>could</a:t>
            </a:r>
            <a:r>
              <a:rPr lang="de-CH" sz="2800" b="1" dirty="0">
                <a:solidFill>
                  <a:srgbClr val="C00000"/>
                </a:solidFill>
              </a:rPr>
              <a:t> </a:t>
            </a:r>
            <a:r>
              <a:rPr lang="de-CH" sz="2800" b="1" dirty="0" err="1">
                <a:solidFill>
                  <a:srgbClr val="C00000"/>
                </a:solidFill>
              </a:rPr>
              <a:t>establish</a:t>
            </a:r>
            <a:r>
              <a:rPr lang="de-CH" sz="2800" b="1" dirty="0">
                <a:solidFill>
                  <a:srgbClr val="C00000"/>
                </a:solidFill>
              </a:rPr>
              <a:t>   </a:t>
            </a:r>
            <a:r>
              <a:rPr lang="de-CH" sz="2800" b="1" dirty="0" err="1">
                <a:solidFill>
                  <a:srgbClr val="C00000"/>
                </a:solidFill>
              </a:rPr>
              <a:t>aclose</a:t>
            </a:r>
            <a:r>
              <a:rPr lang="de-CH" sz="2800" b="1" dirty="0">
                <a:solidFill>
                  <a:srgbClr val="C00000"/>
                </a:solidFill>
              </a:rPr>
              <a:t> </a:t>
            </a:r>
            <a:r>
              <a:rPr lang="de-CH" sz="2800" b="1" dirty="0" err="1">
                <a:solidFill>
                  <a:srgbClr val="C00000"/>
                </a:solidFill>
              </a:rPr>
              <a:t>ccooperation</a:t>
            </a:r>
            <a:r>
              <a:rPr lang="de-CH" sz="2800" b="1" dirty="0">
                <a:solidFill>
                  <a:srgbClr val="C00000"/>
                </a:solidFill>
              </a:rPr>
              <a:t> and </a:t>
            </a:r>
            <a:r>
              <a:rPr lang="de-CH" sz="2800" b="1" dirty="0" err="1">
                <a:solidFill>
                  <a:srgbClr val="C00000"/>
                </a:solidFill>
              </a:rPr>
              <a:t>excellent</a:t>
            </a:r>
            <a:r>
              <a:rPr lang="de-CH" sz="2800" b="1" dirty="0">
                <a:solidFill>
                  <a:srgbClr val="C00000"/>
                </a:solidFill>
              </a:rPr>
              <a:t> </a:t>
            </a:r>
            <a:r>
              <a:rPr lang="de-CH" sz="2800" b="1" dirty="0" err="1">
                <a:solidFill>
                  <a:srgbClr val="C00000"/>
                </a:solidFill>
              </a:rPr>
              <a:t>understanding</a:t>
            </a:r>
            <a:r>
              <a:rPr lang="de-CH" sz="2800" b="1" dirty="0">
                <a:solidFill>
                  <a:srgbClr val="C00000"/>
                </a:solidFill>
              </a:rPr>
              <a:t> </a:t>
            </a:r>
            <a:r>
              <a:rPr lang="de-CH" sz="2800" b="1" dirty="0" err="1">
                <a:solidFill>
                  <a:srgbClr val="C00000"/>
                </a:solidFill>
              </a:rPr>
              <a:t>within</a:t>
            </a:r>
            <a:r>
              <a:rPr lang="de-CH" sz="2800" b="1" dirty="0">
                <a:solidFill>
                  <a:srgbClr val="C00000"/>
                </a:solidFill>
              </a:rPr>
              <a:t> in a </a:t>
            </a:r>
            <a:r>
              <a:rPr lang="de-CH" sz="2800" b="1" dirty="0" err="1">
                <a:solidFill>
                  <a:srgbClr val="C00000"/>
                </a:solidFill>
              </a:rPr>
              <a:t>short</a:t>
            </a:r>
            <a:r>
              <a:rPr lang="de-CH" sz="2800" b="1" dirty="0">
                <a:solidFill>
                  <a:srgbClr val="C00000"/>
                </a:solidFill>
              </a:rPr>
              <a:t> time</a:t>
            </a:r>
            <a:r>
              <a:rPr lang="de-CH" sz="2800" b="1" dirty="0"/>
              <a:t>. </a:t>
            </a:r>
            <a:endParaRPr lang="en-CH" sz="2800" b="1" dirty="0">
              <a:solidFill>
                <a:srgbClr val="002060"/>
              </a:solidFill>
            </a:endParaRPr>
          </a:p>
        </p:txBody>
      </p:sp>
    </p:spTree>
    <p:extLst>
      <p:ext uri="{BB962C8B-B14F-4D97-AF65-F5344CB8AC3E}">
        <p14:creationId xmlns:p14="http://schemas.microsoft.com/office/powerpoint/2010/main" val="30678119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3168</TotalTime>
  <Words>950</Words>
  <Application>Microsoft Office PowerPoint</Application>
  <PresentationFormat>Widescreen</PresentationFormat>
  <Paragraphs>84</Paragraphs>
  <Slides>25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Eras Bold ITC</vt:lpstr>
      <vt:lpstr>Times New Roman</vt:lpstr>
      <vt:lpstr>Office Theme</vt:lpstr>
      <vt:lpstr>PowerPoint Presentation</vt:lpstr>
      <vt:lpstr>PowerPoint Presentation</vt:lpstr>
      <vt:lpstr> Decorations</vt:lpstr>
      <vt:lpstr>PowerPoint Presentation</vt:lpstr>
      <vt:lpstr>PowerPoint Presentation</vt:lpstr>
      <vt:lpstr>PowerPoint Presentation</vt:lpstr>
      <vt:lpstr>Immediate succes of LeHC Activitas and  IAC recomandation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Herwig Schopper</dc:creator>
  <cp:lastModifiedBy>Herwig Schopper</cp:lastModifiedBy>
  <cp:revision>59</cp:revision>
  <dcterms:created xsi:type="dcterms:W3CDTF">2022-11-20T14:49:04Z</dcterms:created>
  <dcterms:modified xsi:type="dcterms:W3CDTF">2022-12-07T16:34:42Z</dcterms:modified>
</cp:coreProperties>
</file>